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handoutMasterIdLst>
    <p:handoutMasterId r:id="rId18"/>
  </p:handoutMasterIdLst>
  <p:sldIdLst>
    <p:sldId id="402" r:id="rId2"/>
    <p:sldId id="431" r:id="rId3"/>
    <p:sldId id="430" r:id="rId4"/>
    <p:sldId id="390" r:id="rId5"/>
    <p:sldId id="418" r:id="rId6"/>
    <p:sldId id="419" r:id="rId7"/>
    <p:sldId id="428" r:id="rId8"/>
    <p:sldId id="420" r:id="rId9"/>
    <p:sldId id="421" r:id="rId10"/>
    <p:sldId id="264" r:id="rId11"/>
    <p:sldId id="424" r:id="rId12"/>
    <p:sldId id="432" r:id="rId13"/>
    <p:sldId id="423" r:id="rId14"/>
    <p:sldId id="426" r:id="rId15"/>
    <p:sldId id="427" r:id="rId16"/>
    <p:sldId id="433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 baseline="-20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 baseline="-20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 baseline="-20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 baseline="-20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 baseline="-20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 baseline="-20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 baseline="-20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 baseline="-20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 baseline="-20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136"/>
    <a:srgbClr val="000099"/>
    <a:srgbClr val="FF0000"/>
    <a:srgbClr val="0000FF"/>
    <a:srgbClr val="66FFFF"/>
    <a:srgbClr val="00FF00"/>
    <a:srgbClr val="FFFF00"/>
    <a:srgbClr val="EAEAE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4AE34-8691-48FB-BE6A-1B1B4B9621B1}" v="18" dt="2024-07-29T13:13:26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398" autoAdjust="0"/>
  </p:normalViewPr>
  <p:slideViewPr>
    <p:cSldViewPr>
      <p:cViewPr varScale="1">
        <p:scale>
          <a:sx n="105" d="100"/>
          <a:sy n="105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30DB859D-519E-49CA-8FB2-3D8F591E66C4}" type="datetimeFigureOut">
              <a:rPr lang="en-US"/>
              <a:pPr>
                <a:defRPr/>
              </a:pPr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54EC7412-74BF-413E-96B4-3E47C963A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385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412776"/>
            <a:ext cx="7776864" cy="1872208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3501008"/>
            <a:ext cx="7776864" cy="136815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5085185"/>
            <a:ext cx="7776864" cy="10801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  <p:extLst>
      <p:ext uri="{BB962C8B-B14F-4D97-AF65-F5344CB8AC3E}">
        <p14:creationId xmlns:p14="http://schemas.microsoft.com/office/powerpoint/2010/main" val="395285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21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032448" cy="547260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36712"/>
            <a:ext cx="4120456" cy="547260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7160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104456" cy="4824536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556792"/>
            <a:ext cx="4104456" cy="4824536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836712"/>
            <a:ext cx="4120456" cy="54864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836712"/>
            <a:ext cx="4120456" cy="54864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48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836712"/>
            <a:ext cx="8496300" cy="47525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5734075"/>
            <a:ext cx="8496300" cy="5032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64377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36712"/>
            <a:ext cx="8496944" cy="5472608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2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8378080" y="274638"/>
            <a:ext cx="586408" cy="59626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715200" cy="5962673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4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8496944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6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51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800"/>
        </a:spcBef>
        <a:buClr>
          <a:srgbClr val="519136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2024 NICTC Workshop: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3568" y="2743200"/>
            <a:ext cx="7776864" cy="1368152"/>
          </a:xfrm>
        </p:spPr>
        <p:txBody>
          <a:bodyPr>
            <a:normAutofit lnSpcReduction="10000"/>
          </a:bodyPr>
          <a:lstStyle/>
          <a:p>
            <a:r>
              <a:rPr lang="en-CA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Interim Analyses of Clinical Trials:</a:t>
            </a:r>
          </a:p>
          <a:p>
            <a:r>
              <a:rPr lang="en-CA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Practical Considerations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2DF16E-BB29-E0DB-8A3A-4E1214F315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Greg Pond</a:t>
            </a:r>
          </a:p>
          <a:p>
            <a:r>
              <a:rPr lang="en-US" sz="2400" dirty="0"/>
              <a:t>McMaster University</a:t>
            </a:r>
            <a:endParaRPr lang="en-C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3"/>
          <p:cNvGrpSpPr>
            <a:grpSpLocks/>
          </p:cNvGrpSpPr>
          <p:nvPr/>
        </p:nvGrpSpPr>
        <p:grpSpPr bwMode="auto">
          <a:xfrm>
            <a:off x="304800" y="1295400"/>
            <a:ext cx="8229600" cy="4953000"/>
            <a:chOff x="192" y="816"/>
            <a:chExt cx="5184" cy="3120"/>
          </a:xfrm>
        </p:grpSpPr>
        <p:sp>
          <p:nvSpPr>
            <p:cNvPr id="27670" name="Text Box 7"/>
            <p:cNvSpPr txBox="1">
              <a:spLocks noChangeArrowheads="1"/>
            </p:cNvSpPr>
            <p:nvPr/>
          </p:nvSpPr>
          <p:spPr bwMode="auto">
            <a:xfrm rot="-5400000">
              <a:off x="-559" y="2335"/>
              <a:ext cx="2235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baseline="0"/>
                <a:t>Results of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baseline="0"/>
                <a:t>Statistical Analysis</a:t>
              </a:r>
            </a:p>
          </p:txBody>
        </p:sp>
        <p:sp>
          <p:nvSpPr>
            <p:cNvPr id="27671" name="Text Box 8"/>
            <p:cNvSpPr txBox="1">
              <a:spLocks noChangeArrowheads="1"/>
            </p:cNvSpPr>
            <p:nvPr/>
          </p:nvSpPr>
          <p:spPr bwMode="auto">
            <a:xfrm>
              <a:off x="2352" y="816"/>
              <a:ext cx="28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baseline="0"/>
                <a:t>State of Nature (Reality)</a:t>
              </a:r>
            </a:p>
          </p:txBody>
        </p:sp>
        <p:sp>
          <p:nvSpPr>
            <p:cNvPr id="27672" name="Text Box 11"/>
            <p:cNvSpPr txBox="1">
              <a:spLocks noChangeArrowheads="1"/>
            </p:cNvSpPr>
            <p:nvPr/>
          </p:nvSpPr>
          <p:spPr bwMode="auto">
            <a:xfrm>
              <a:off x="1200" y="1920"/>
              <a:ext cx="9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aseline="0" dirty="0">
                  <a:solidFill>
                    <a:srgbClr val="0000FF"/>
                  </a:solidFill>
                </a:rPr>
                <a:t>No Effect</a:t>
              </a:r>
            </a:p>
          </p:txBody>
        </p:sp>
        <p:sp>
          <p:nvSpPr>
            <p:cNvPr id="27673" name="Text Box 12"/>
            <p:cNvSpPr txBox="1">
              <a:spLocks noChangeArrowheads="1"/>
            </p:cNvSpPr>
            <p:nvPr/>
          </p:nvSpPr>
          <p:spPr bwMode="auto">
            <a:xfrm>
              <a:off x="4320" y="1248"/>
              <a:ext cx="6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aseline="0">
                  <a:solidFill>
                    <a:srgbClr val="FF0000"/>
                  </a:solidFill>
                </a:rPr>
                <a:t>Effect</a:t>
              </a:r>
            </a:p>
          </p:txBody>
        </p:sp>
        <p:sp>
          <p:nvSpPr>
            <p:cNvPr id="27674" name="Line 14"/>
            <p:cNvSpPr>
              <a:spLocks noChangeShapeType="1"/>
            </p:cNvSpPr>
            <p:nvPr/>
          </p:nvSpPr>
          <p:spPr bwMode="auto">
            <a:xfrm>
              <a:off x="3840" y="1392"/>
              <a:ext cx="0" cy="2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675" name="Line 15"/>
            <p:cNvSpPr>
              <a:spLocks noChangeShapeType="1"/>
            </p:cNvSpPr>
            <p:nvPr/>
          </p:nvSpPr>
          <p:spPr bwMode="auto">
            <a:xfrm>
              <a:off x="5376" y="1392"/>
              <a:ext cx="0" cy="2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676" name="Line 16"/>
            <p:cNvSpPr>
              <a:spLocks noChangeShapeType="1"/>
            </p:cNvSpPr>
            <p:nvPr/>
          </p:nvSpPr>
          <p:spPr bwMode="auto">
            <a:xfrm>
              <a:off x="2208" y="1392"/>
              <a:ext cx="0" cy="2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677" name="Line 17"/>
            <p:cNvSpPr>
              <a:spLocks noChangeShapeType="1"/>
            </p:cNvSpPr>
            <p:nvPr/>
          </p:nvSpPr>
          <p:spPr bwMode="auto">
            <a:xfrm>
              <a:off x="1296" y="2640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678" name="Text Box 18"/>
            <p:cNvSpPr txBox="1">
              <a:spLocks noChangeArrowheads="1"/>
            </p:cNvSpPr>
            <p:nvPr/>
          </p:nvSpPr>
          <p:spPr bwMode="auto">
            <a:xfrm>
              <a:off x="1344" y="3216"/>
              <a:ext cx="6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aseline="0">
                  <a:solidFill>
                    <a:srgbClr val="FF0000"/>
                  </a:solidFill>
                </a:rPr>
                <a:t>Effect</a:t>
              </a:r>
            </a:p>
          </p:txBody>
        </p:sp>
        <p:sp>
          <p:nvSpPr>
            <p:cNvPr id="27679" name="Text Box 19"/>
            <p:cNvSpPr txBox="1">
              <a:spLocks noChangeArrowheads="1"/>
            </p:cNvSpPr>
            <p:nvPr/>
          </p:nvSpPr>
          <p:spPr bwMode="auto">
            <a:xfrm>
              <a:off x="2985" y="1344"/>
              <a:ext cx="11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CA" altLang="en-US" sz="7200" baseline="0"/>
            </a:p>
          </p:txBody>
        </p:sp>
      </p:grp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Aside: Power, P-value and Errors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4038600" y="1981200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aseline="0" dirty="0">
                <a:solidFill>
                  <a:srgbClr val="0000FF"/>
                </a:solidFill>
              </a:rPr>
              <a:t>No Effect</a:t>
            </a:r>
          </a:p>
        </p:txBody>
      </p:sp>
      <p:sp>
        <p:nvSpPr>
          <p:cNvPr id="27653" name="Line 13"/>
          <p:cNvSpPr>
            <a:spLocks noChangeShapeType="1"/>
          </p:cNvSpPr>
          <p:nvPr/>
        </p:nvSpPr>
        <p:spPr bwMode="auto">
          <a:xfrm>
            <a:off x="6019800" y="1981200"/>
            <a:ext cx="0" cy="434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6412" name="Group 28"/>
          <p:cNvGrpSpPr>
            <a:grpSpLocks/>
          </p:cNvGrpSpPr>
          <p:nvPr/>
        </p:nvGrpSpPr>
        <p:grpSpPr bwMode="auto">
          <a:xfrm>
            <a:off x="6161088" y="4344988"/>
            <a:ext cx="2276475" cy="1673225"/>
            <a:chOff x="3881" y="2737"/>
            <a:chExt cx="1434" cy="1054"/>
          </a:xfrm>
        </p:grpSpPr>
        <p:sp>
          <p:nvSpPr>
            <p:cNvPr id="27668" name="Text Box 21"/>
            <p:cNvSpPr txBox="1">
              <a:spLocks noChangeArrowheads="1"/>
            </p:cNvSpPr>
            <p:nvPr/>
          </p:nvSpPr>
          <p:spPr bwMode="auto">
            <a:xfrm>
              <a:off x="4343" y="2737"/>
              <a:ext cx="569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7200" baseline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altLang="en-US" sz="7200" baseline="0">
                <a:solidFill>
                  <a:srgbClr val="FF0000"/>
                </a:solidFill>
              </a:endParaRPr>
            </a:p>
          </p:txBody>
        </p:sp>
        <p:sp>
          <p:nvSpPr>
            <p:cNvPr id="27669" name="Text Box 22"/>
            <p:cNvSpPr txBox="1">
              <a:spLocks noChangeArrowheads="1"/>
            </p:cNvSpPr>
            <p:nvPr/>
          </p:nvSpPr>
          <p:spPr bwMode="auto">
            <a:xfrm>
              <a:off x="3881" y="3394"/>
              <a:ext cx="1434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600" baseline="0">
                  <a:solidFill>
                    <a:srgbClr val="FF0000"/>
                  </a:solidFill>
                  <a:latin typeface="Comic Sans MS" panose="030F0702030302020204" pitchFamily="66" charset="0"/>
                </a:rPr>
                <a:t>Reject null hypothesis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1600" baseline="0">
                  <a:solidFill>
                    <a:srgbClr val="FF0000"/>
                  </a:solidFill>
                  <a:latin typeface="Comic Sans MS" panose="030F0702030302020204" pitchFamily="66" charset="0"/>
                </a:rPr>
                <a:t>when it is false</a:t>
              </a:r>
            </a:p>
          </p:txBody>
        </p:sp>
      </p:grpSp>
      <p:grpSp>
        <p:nvGrpSpPr>
          <p:cNvPr id="16419" name="Group 35"/>
          <p:cNvGrpSpPr>
            <a:grpSpLocks/>
          </p:cNvGrpSpPr>
          <p:nvPr/>
        </p:nvGrpSpPr>
        <p:grpSpPr bwMode="auto">
          <a:xfrm>
            <a:off x="3619500" y="2287588"/>
            <a:ext cx="2390775" cy="1695450"/>
            <a:chOff x="2280" y="1441"/>
            <a:chExt cx="1506" cy="1068"/>
          </a:xfrm>
        </p:grpSpPr>
        <p:sp>
          <p:nvSpPr>
            <p:cNvPr id="27666" name="Text Box 20"/>
            <p:cNvSpPr txBox="1">
              <a:spLocks noChangeArrowheads="1"/>
            </p:cNvSpPr>
            <p:nvPr/>
          </p:nvSpPr>
          <p:spPr bwMode="auto">
            <a:xfrm>
              <a:off x="2280" y="2112"/>
              <a:ext cx="1506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600" baseline="0">
                  <a:solidFill>
                    <a:srgbClr val="0000FF"/>
                  </a:solidFill>
                  <a:latin typeface="Comic Sans MS" panose="030F0702030302020204" pitchFamily="66" charset="0"/>
                </a:rPr>
                <a:t>‘Accept’ null hypothesis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1600" baseline="0">
                  <a:solidFill>
                    <a:srgbClr val="0000FF"/>
                  </a:solidFill>
                  <a:latin typeface="Comic Sans MS" panose="030F0702030302020204" pitchFamily="66" charset="0"/>
                </a:rPr>
                <a:t>when it is true</a:t>
              </a:r>
            </a:p>
          </p:txBody>
        </p:sp>
        <p:sp>
          <p:nvSpPr>
            <p:cNvPr id="27667" name="Text Box 26"/>
            <p:cNvSpPr txBox="1">
              <a:spLocks noChangeArrowheads="1"/>
            </p:cNvSpPr>
            <p:nvPr/>
          </p:nvSpPr>
          <p:spPr bwMode="auto">
            <a:xfrm>
              <a:off x="2759" y="1441"/>
              <a:ext cx="569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7200" baseline="0">
                  <a:solidFill>
                    <a:srgbClr val="0000FF"/>
                  </a:solidFill>
                  <a:sym typeface="Wingdings" panose="05000000000000000000" pitchFamily="2" charset="2"/>
                </a:rPr>
                <a:t></a:t>
              </a:r>
              <a:endParaRPr lang="en-US" altLang="en-US" sz="7200" baseline="0">
                <a:solidFill>
                  <a:srgbClr val="0000FF"/>
                </a:solidFill>
              </a:endParaRPr>
            </a:p>
          </p:txBody>
        </p:sp>
      </p:grpSp>
      <p:grpSp>
        <p:nvGrpSpPr>
          <p:cNvPr id="16417" name="Group 33"/>
          <p:cNvGrpSpPr>
            <a:grpSpLocks/>
          </p:cNvGrpSpPr>
          <p:nvPr/>
        </p:nvGrpSpPr>
        <p:grpSpPr bwMode="auto">
          <a:xfrm>
            <a:off x="6134100" y="2438400"/>
            <a:ext cx="2390775" cy="1620838"/>
            <a:chOff x="3864" y="1536"/>
            <a:chExt cx="1506" cy="1021"/>
          </a:xfrm>
        </p:grpSpPr>
        <p:sp>
          <p:nvSpPr>
            <p:cNvPr id="27664" name="Text Box 29"/>
            <p:cNvSpPr txBox="1">
              <a:spLocks noChangeArrowheads="1"/>
            </p:cNvSpPr>
            <p:nvPr/>
          </p:nvSpPr>
          <p:spPr bwMode="auto">
            <a:xfrm>
              <a:off x="4157" y="1536"/>
              <a:ext cx="953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aseline="0">
                  <a:latin typeface="Comic Sans MS" panose="030F0702030302020204" pitchFamily="66" charset="0"/>
                </a:rPr>
                <a:t>Type II 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2400" baseline="0">
                  <a:latin typeface="Comic Sans MS" panose="030F0702030302020204" pitchFamily="66" charset="0"/>
                </a:rPr>
                <a:t>(</a:t>
              </a:r>
              <a:r>
                <a:rPr lang="en-US" altLang="en-US" sz="3600" baseline="0">
                  <a:latin typeface="Comic Sans MS" panose="030F0702030302020204" pitchFamily="66" charset="0"/>
                  <a:sym typeface="Symbol" panose="05050102010706020507" pitchFamily="18" charset="2"/>
                </a:rPr>
                <a:t></a:t>
              </a:r>
              <a:r>
                <a:rPr lang="en-US" altLang="en-US" sz="2400" baseline="0">
                  <a:latin typeface="Comic Sans MS" panose="030F0702030302020204" pitchFamily="66" charset="0"/>
                </a:rPr>
                <a:t>) error</a:t>
              </a:r>
            </a:p>
          </p:txBody>
        </p:sp>
        <p:sp>
          <p:nvSpPr>
            <p:cNvPr id="27665" name="Text Box 30"/>
            <p:cNvSpPr txBox="1">
              <a:spLocks noChangeArrowheads="1"/>
            </p:cNvSpPr>
            <p:nvPr/>
          </p:nvSpPr>
          <p:spPr bwMode="auto">
            <a:xfrm>
              <a:off x="3864" y="2160"/>
              <a:ext cx="1506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600" baseline="0">
                  <a:latin typeface="Comic Sans MS" panose="030F0702030302020204" pitchFamily="66" charset="0"/>
                </a:rPr>
                <a:t>‘Accept’ null hypothesis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1600" baseline="0">
                  <a:latin typeface="Comic Sans MS" panose="030F0702030302020204" pitchFamily="66" charset="0"/>
                </a:rPr>
                <a:t>when it is false</a:t>
              </a:r>
            </a:p>
          </p:txBody>
        </p:sp>
      </p:grpSp>
      <p:grpSp>
        <p:nvGrpSpPr>
          <p:cNvPr id="16418" name="Group 34"/>
          <p:cNvGrpSpPr>
            <a:grpSpLocks/>
          </p:cNvGrpSpPr>
          <p:nvPr/>
        </p:nvGrpSpPr>
        <p:grpSpPr bwMode="auto">
          <a:xfrm>
            <a:off x="3678238" y="4343400"/>
            <a:ext cx="2276475" cy="1697038"/>
            <a:chOff x="2317" y="2736"/>
            <a:chExt cx="1434" cy="1069"/>
          </a:xfrm>
        </p:grpSpPr>
        <p:sp>
          <p:nvSpPr>
            <p:cNvPr id="27662" name="Text Box 31"/>
            <p:cNvSpPr txBox="1">
              <a:spLocks noChangeArrowheads="1"/>
            </p:cNvSpPr>
            <p:nvPr/>
          </p:nvSpPr>
          <p:spPr bwMode="auto">
            <a:xfrm>
              <a:off x="2402" y="2736"/>
              <a:ext cx="1297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aseline="0">
                  <a:latin typeface="Comic Sans MS" panose="030F0702030302020204" pitchFamily="66" charset="0"/>
                </a:rPr>
                <a:t>Type I 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2400" baseline="0">
                  <a:latin typeface="Comic Sans MS" panose="030F0702030302020204" pitchFamily="66" charset="0"/>
                </a:rPr>
                <a:t>(</a:t>
              </a:r>
              <a:r>
                <a:rPr lang="en-US" altLang="en-US" sz="3600" baseline="0">
                  <a:latin typeface="Comic Sans MS" panose="030F0702030302020204" pitchFamily="66" charset="0"/>
                  <a:sym typeface="Symbol" panose="05050102010706020507" pitchFamily="18" charset="2"/>
                </a:rPr>
                <a:t>, p</a:t>
              </a:r>
              <a:r>
                <a:rPr lang="en-US" altLang="en-US" sz="2400" baseline="0">
                  <a:latin typeface="Comic Sans MS" panose="030F0702030302020204" pitchFamily="66" charset="0"/>
                </a:rPr>
                <a:t>) error</a:t>
              </a:r>
            </a:p>
          </p:txBody>
        </p:sp>
        <p:sp>
          <p:nvSpPr>
            <p:cNvPr id="27663" name="Text Box 32"/>
            <p:cNvSpPr txBox="1">
              <a:spLocks noChangeArrowheads="1"/>
            </p:cNvSpPr>
            <p:nvPr/>
          </p:nvSpPr>
          <p:spPr bwMode="auto">
            <a:xfrm>
              <a:off x="2317" y="3408"/>
              <a:ext cx="1434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600" baseline="0">
                  <a:latin typeface="Comic Sans MS" panose="030F0702030302020204" pitchFamily="66" charset="0"/>
                </a:rPr>
                <a:t>Reject null hypothesis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1600" baseline="0">
                  <a:latin typeface="Comic Sans MS" panose="030F0702030302020204" pitchFamily="66" charset="0"/>
                </a:rPr>
                <a:t>when it is true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0025" y="838200"/>
            <a:ext cx="1552575" cy="1685925"/>
            <a:chOff x="200025" y="838200"/>
            <a:chExt cx="1552575" cy="1685608"/>
          </a:xfrm>
        </p:grpSpPr>
        <p:sp>
          <p:nvSpPr>
            <p:cNvPr id="27660" name="Down Arrow 28"/>
            <p:cNvSpPr>
              <a:spLocks noChangeArrowheads="1"/>
            </p:cNvSpPr>
            <p:nvPr/>
          </p:nvSpPr>
          <p:spPr bwMode="auto">
            <a:xfrm>
              <a:off x="715930" y="1517968"/>
              <a:ext cx="457200" cy="1005840"/>
            </a:xfrm>
            <a:prstGeom prst="downArrow">
              <a:avLst>
                <a:gd name="adj1" fmla="val 50000"/>
                <a:gd name="adj2" fmla="val 49999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/>
            </a:p>
          </p:txBody>
        </p:sp>
        <p:sp>
          <p:nvSpPr>
            <p:cNvPr id="27661" name="Rectangle 2"/>
            <p:cNvSpPr txBox="1">
              <a:spLocks noChangeArrowheads="1"/>
            </p:cNvSpPr>
            <p:nvPr/>
          </p:nvSpPr>
          <p:spPr bwMode="auto">
            <a:xfrm>
              <a:off x="200025" y="838200"/>
              <a:ext cx="1552575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FF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>
                  <a:solidFill>
                    <a:srgbClr val="FF0000"/>
                  </a:solidFill>
                </a:rPr>
                <a:t>Sample</a:t>
              </a:r>
            </a:p>
          </p:txBody>
        </p:sp>
      </p:grp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759200" y="1233488"/>
            <a:ext cx="4673600" cy="703262"/>
          </a:xfrm>
          <a:prstGeom prst="rect">
            <a:avLst/>
          </a:prstGeom>
          <a:solidFill>
            <a:schemeClr val="tx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UNKNOWN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B5E4-1A2F-975C-86FE-A04F9637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Statistical Analyses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D6000-C742-0AB1-0E9C-EDF2B92E0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cost to pay (in terms of alpha spending) for each interim efficacy analysis</a:t>
            </a:r>
          </a:p>
          <a:p>
            <a:r>
              <a:rPr lang="en-US" dirty="0"/>
              <a:t>Each analysis increases the chance of an error</a:t>
            </a:r>
          </a:p>
          <a:p>
            <a:r>
              <a:rPr lang="en-US" dirty="0"/>
              <a:t>To ensure the total trial error rate (alpha &lt;0.05), each interim analysis / decision point must be based on alpha&lt;0.05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9C776-328B-0F06-32C2-ECF3E14C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8" descr="Adding flexibility to clinical trial designs: an example-based guide to the  practical use of adaptive designs | BMC Medicine | Full Text">
            <a:extLst>
              <a:ext uri="{FF2B5EF4-FFF2-40B4-BE49-F238E27FC236}">
                <a16:creationId xmlns:a16="http://schemas.microsoft.com/office/drawing/2014/main" id="{1DE36E03-61E9-DFC8-FED2-C6E79B522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9688"/>
            <a:ext cx="4415940" cy="33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7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B5E4-1A2F-975C-86FE-A04F9637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Statistical Analyses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D6000-C742-0AB1-0E9C-EDF2B92E0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Depending on rules, you can have interim / final analyses with p-values of (say) 0.042 be ‘not significant’</a:t>
            </a:r>
          </a:p>
          <a:p>
            <a:endParaRPr lang="en-US" dirty="0"/>
          </a:p>
          <a:p>
            <a:r>
              <a:rPr lang="en-US" dirty="0"/>
              <a:t>This cost ‘may’ be avoided if a surrogate measure is used in the context of a decision-point interim analysis (e.g. PFS for phase 2 of phase 2/3 trial with primary endpoint of OS or to continue cohort in an adaptive trial design).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9C776-328B-0F06-32C2-ECF3E14C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Data and Safety Monitoring Board Monitoring of Clinical Trials for Early  Efficacy | NEJM Evidence">
            <a:extLst>
              <a:ext uri="{FF2B5EF4-FFF2-40B4-BE49-F238E27FC236}">
                <a16:creationId xmlns:a16="http://schemas.microsoft.com/office/drawing/2014/main" id="{509DFDAB-F604-42C7-B510-FC3F0529F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3003" r="2024" b="3923"/>
          <a:stretch/>
        </p:blipFill>
        <p:spPr bwMode="auto">
          <a:xfrm>
            <a:off x="2590800" y="4191000"/>
            <a:ext cx="3810000" cy="17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8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C3B6-98B3-C589-3F5E-3A5ADFD6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FDDC-AB92-9BEE-9C22-7A831180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716488"/>
          </a:xfrm>
        </p:spPr>
        <p:txBody>
          <a:bodyPr>
            <a:normAutofit/>
          </a:bodyPr>
          <a:lstStyle/>
          <a:p>
            <a:r>
              <a:rPr lang="en-US" u="sng" dirty="0"/>
              <a:t>Independent</a:t>
            </a:r>
            <a:r>
              <a:rPr lang="en-US" dirty="0"/>
              <a:t> Data and Safety Monitoring Committee (DSMC) </a:t>
            </a:r>
          </a:p>
          <a:p>
            <a:pPr lvl="2"/>
            <a:r>
              <a:rPr lang="en-US" dirty="0"/>
              <a:t>Experts with no interest in outcome of results</a:t>
            </a:r>
          </a:p>
          <a:p>
            <a:r>
              <a:rPr lang="en-US" dirty="0"/>
              <a:t>Ensures integrity of the trial through unbiased decision-making, permitting Trial Committee Members and Principal Investigators to remain blinded to interim outcome data. </a:t>
            </a:r>
          </a:p>
          <a:p>
            <a:r>
              <a:rPr lang="en-US" dirty="0"/>
              <a:t>CCTG maintains a standing DSMC</a:t>
            </a:r>
          </a:p>
          <a:p>
            <a:endParaRPr lang="en-US" dirty="0"/>
          </a:p>
          <a:p>
            <a:r>
              <a:rPr lang="en-US" dirty="0"/>
              <a:t>Small, phase I (maybe phase II) safety analysis may not need independent DSMC</a:t>
            </a:r>
          </a:p>
          <a:p>
            <a:pPr lvl="2"/>
            <a:r>
              <a:rPr lang="en-US" dirty="0"/>
              <a:t>E.g. 10 patients from 3 </a:t>
            </a:r>
            <a:r>
              <a:rPr lang="en-US" dirty="0" err="1"/>
              <a:t>centres</a:t>
            </a:r>
            <a:r>
              <a:rPr lang="en-US" dirty="0"/>
              <a:t> – may be best reviewed by study and </a:t>
            </a:r>
            <a:r>
              <a:rPr lang="en-US" dirty="0" err="1"/>
              <a:t>centre</a:t>
            </a:r>
            <a:r>
              <a:rPr lang="en-US" dirty="0"/>
              <a:t> PI’s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474DE-91B6-3DB0-CAC9-74F3DD57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0BFE-1CE6-405F-69AC-630DDA7A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an Interim Analysis Stops the Trial?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FE7DA-C094-80C9-A488-0C6925A75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Futility of Benefit</a:t>
            </a:r>
            <a:r>
              <a:rPr lang="en-US" dirty="0"/>
              <a:t>:</a:t>
            </a:r>
          </a:p>
          <a:p>
            <a:pPr marL="694944" lvl="2" indent="-457200">
              <a:buFont typeface="+mj-lt"/>
              <a:buAutoNum type="arabicPeriod"/>
            </a:pPr>
            <a:r>
              <a:rPr lang="en-US" dirty="0"/>
              <a:t>Stop further accrual</a:t>
            </a:r>
          </a:p>
          <a:p>
            <a:pPr marL="694944" lvl="2" indent="-457200">
              <a:buFont typeface="+mj-lt"/>
              <a:buAutoNum type="arabicPeriod"/>
            </a:pPr>
            <a:r>
              <a:rPr lang="en-US" dirty="0"/>
              <a:t>Expeditiously inform collaborating organizations</a:t>
            </a:r>
          </a:p>
          <a:p>
            <a:pPr marL="694944" lvl="2" indent="-457200">
              <a:buFont typeface="+mj-lt"/>
              <a:buAutoNum type="arabicPeriod"/>
            </a:pPr>
            <a:r>
              <a:rPr lang="en-US" dirty="0"/>
              <a:t>Consider whether patients that are apparently benefiting clinically may continue on treatment and how that decision will be made</a:t>
            </a:r>
          </a:p>
          <a:p>
            <a:pPr marL="694944" lvl="2" indent="-457200">
              <a:buFont typeface="+mj-lt"/>
              <a:buAutoNum type="arabicPeriod"/>
            </a:pPr>
            <a:r>
              <a:rPr lang="en-US" dirty="0"/>
              <a:t>Consider whether or how trial should continue and/or statistical analysis should be revised</a:t>
            </a:r>
          </a:p>
          <a:p>
            <a:pPr marL="694944" lvl="2" indent="-457200">
              <a:buFont typeface="+mj-lt"/>
              <a:buAutoNum type="arabicPeriod"/>
            </a:pPr>
            <a:endParaRPr lang="en-US" dirty="0"/>
          </a:p>
          <a:p>
            <a:pPr marL="694944" lvl="2" indent="-457200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BFCA9-69A7-8B2F-E743-316572FC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7588" name="Picture 4" descr="DO NOT ENTER SIGN,VINYL,DO NOT ENTER">
            <a:extLst>
              <a:ext uri="{FF2B5EF4-FFF2-40B4-BE49-F238E27FC236}">
                <a16:creationId xmlns:a16="http://schemas.microsoft.com/office/drawing/2014/main" id="{416DD046-CC85-0DF5-5A2A-4858B9BC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6527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The Secret to Successful Follow-ups | Lex Practicum">
            <a:extLst>
              <a:ext uri="{FF2B5EF4-FFF2-40B4-BE49-F238E27FC236}">
                <a16:creationId xmlns:a16="http://schemas.microsoft.com/office/drawing/2014/main" id="{928749D8-ABD9-F0A0-790B-CD7C0713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41747"/>
            <a:ext cx="2090737" cy="19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0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0BFE-1CE6-405F-69AC-630DDA7A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an Interim Analysis Stops the Trial?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FE7DA-C094-80C9-A488-0C6925A7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02696"/>
            <a:ext cx="8991600" cy="3716904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Superiority/Efficacy</a:t>
            </a:r>
            <a:r>
              <a:rPr lang="en-US" dirty="0"/>
              <a:t>:</a:t>
            </a:r>
          </a:p>
          <a:p>
            <a:pPr marL="694944" lvl="2" indent="-457200">
              <a:buFont typeface="+mj-lt"/>
              <a:buAutoNum type="arabicPeriod"/>
            </a:pPr>
            <a:r>
              <a:rPr lang="en-US" dirty="0"/>
              <a:t>Stop further accrual (?)</a:t>
            </a:r>
          </a:p>
          <a:p>
            <a:pPr marL="694944" lvl="2" indent="-457200">
              <a:buFont typeface="+mj-lt"/>
              <a:buAutoNum type="arabicPeriod"/>
            </a:pPr>
            <a:r>
              <a:rPr lang="en-US" dirty="0"/>
              <a:t>Expeditiously inform collaborating organizations</a:t>
            </a:r>
          </a:p>
          <a:p>
            <a:pPr marL="694944" lvl="2" indent="-457200">
              <a:buFont typeface="+mj-lt"/>
              <a:buAutoNum type="arabicPeriod"/>
            </a:pPr>
            <a:r>
              <a:rPr lang="en-US" dirty="0"/>
              <a:t>Consider whether patients that are on control arm should cross-over to effective arm and how that decision will be made</a:t>
            </a:r>
          </a:p>
          <a:p>
            <a:pPr marL="694944" lvl="2" indent="-457200">
              <a:buFont typeface="+mj-lt"/>
              <a:buAutoNum type="arabicPeriod"/>
            </a:pPr>
            <a:r>
              <a:rPr lang="en-US" dirty="0"/>
              <a:t>Consider whether or how trial should continue and/or statistical analysis should be revised</a:t>
            </a:r>
          </a:p>
          <a:p>
            <a:pPr marL="694944" lvl="2" indent="-457200">
              <a:buFont typeface="+mj-lt"/>
              <a:buAutoNum type="arabicPeriod"/>
            </a:pPr>
            <a:endParaRPr lang="en-US" dirty="0"/>
          </a:p>
          <a:p>
            <a:pPr marL="694944" lvl="2" indent="-457200">
              <a:buFont typeface="+mj-lt"/>
              <a:buAutoNum type="arabicPeriod"/>
            </a:pPr>
            <a:r>
              <a:rPr lang="en-US" dirty="0"/>
              <a:t>CAUTION: Consider effect on society (e.g. do regulatory bodies / funding authorities have needed information to assess benefit? Are there biosimilar agents under study?)</a:t>
            </a:r>
          </a:p>
          <a:p>
            <a:pPr marL="237744" lvl="2" indent="0">
              <a:buNone/>
            </a:pPr>
            <a:endParaRPr lang="en-US" dirty="0"/>
          </a:p>
          <a:p>
            <a:pPr marL="694944" lvl="2" indent="-457200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BFCA9-69A7-8B2F-E743-316572FC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E76EE-ACC9-0FA1-DC4C-B45698860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605164"/>
            <a:ext cx="2743200" cy="20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0BFE-1CE6-405F-69AC-630DDA7A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0200"/>
            <a:ext cx="8496944" cy="548640"/>
          </a:xfrm>
        </p:spPr>
        <p:txBody>
          <a:bodyPr/>
          <a:lstStyle/>
          <a:p>
            <a:r>
              <a:rPr lang="en-US" sz="4400" dirty="0"/>
              <a:t>Questions?</a:t>
            </a:r>
            <a:endParaRPr lang="en-CA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BFCA9-69A7-8B2F-E743-316572FC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The history/origin of the question mark ...">
            <a:extLst>
              <a:ext uri="{FF2B5EF4-FFF2-40B4-BE49-F238E27FC236}">
                <a16:creationId xmlns:a16="http://schemas.microsoft.com/office/drawing/2014/main" id="{A15E6BCD-CBE7-CFF6-6C2E-8B8EEB26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3045261"/>
            <a:ext cx="20478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7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DE5-20EB-CCE2-F1A6-4ECF7050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9" y="304800"/>
            <a:ext cx="8496944" cy="548640"/>
          </a:xfrm>
        </p:spPr>
        <p:txBody>
          <a:bodyPr/>
          <a:lstStyle/>
          <a:p>
            <a:r>
              <a:rPr lang="en-US" dirty="0"/>
              <a:t>Disclosures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FD4A-6165-D4D3-B388-0FD4B4AF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9" y="1295400"/>
            <a:ext cx="8496944" cy="40386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/>
              <a:t>Traferox</a:t>
            </a:r>
            <a:r>
              <a:rPr lang="en-US" sz="3200" dirty="0"/>
              <a:t> Technologies: Consulting Fees</a:t>
            </a:r>
          </a:p>
          <a:p>
            <a:pPr algn="just"/>
            <a:r>
              <a:rPr lang="en-US" sz="3200" dirty="0"/>
              <a:t>I have a close family member who is employed by Roche Canada and who owns stock in Roche Ltd.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Many of these slides were initially created by Chris O’Callaghan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pPr algn="just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23983-DA68-D47C-0D25-60E702A1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DE5-20EB-CCE2-F1A6-4ECF7050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9" y="304800"/>
            <a:ext cx="8496944" cy="548640"/>
          </a:xfrm>
        </p:spPr>
        <p:txBody>
          <a:bodyPr/>
          <a:lstStyle/>
          <a:p>
            <a:r>
              <a:rPr lang="en-US" dirty="0"/>
              <a:t>Learning Objectives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FD4A-6165-D4D3-B388-0FD4B4AF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9" y="1295400"/>
            <a:ext cx="8496944" cy="40386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Describe different types of interim analyses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Review the who, what, when, why, and how of conducting interim analyses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Discuss how to incorporate practical considerations into interim analysis decision making</a:t>
            </a:r>
          </a:p>
          <a:p>
            <a:pPr algn="just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23983-DA68-D47C-0D25-60E702A1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0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r>
              <a:rPr lang="en-CA" altLang="en-US" sz="4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Analyses in Clinical Trials: </a:t>
            </a:r>
            <a:br>
              <a:rPr lang="en-CA" altLang="en-US" sz="4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4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What, Why, When, How and Who</a:t>
            </a:r>
            <a:endParaRPr lang="en-US" altLang="en-US" sz="4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4" name="Picture 2" descr="CLINICAL STUDY REPORTING - Assessing the Value of Interim Analyses in  Clinical Trials">
            <a:extLst>
              <a:ext uri="{FF2B5EF4-FFF2-40B4-BE49-F238E27FC236}">
                <a16:creationId xmlns:a16="http://schemas.microsoft.com/office/drawing/2014/main" id="{DF366701-9792-4E45-4391-88B9C7FE7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8686" r="5999" b="4930"/>
          <a:stretch/>
        </p:blipFill>
        <p:spPr bwMode="auto">
          <a:xfrm>
            <a:off x="5933414" y="2870807"/>
            <a:ext cx="292169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>
            <a:extLst>
              <a:ext uri="{FF2B5EF4-FFF2-40B4-BE49-F238E27FC236}">
                <a16:creationId xmlns:a16="http://schemas.microsoft.com/office/drawing/2014/main" id="{6694C002-8432-9406-9306-19BC1E3E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5" y="1751410"/>
            <a:ext cx="3086317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68901-F4F9-6EC1-4F70-0E6EFAC7E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009" y="1509199"/>
            <a:ext cx="3585704" cy="1401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5E8F8-794E-D06A-2914-B317271C8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19" y="3863508"/>
            <a:ext cx="2742596" cy="1800225"/>
          </a:xfrm>
          <a:prstGeom prst="rect">
            <a:avLst/>
          </a:prstGeom>
        </p:spPr>
      </p:pic>
      <p:pic>
        <p:nvPicPr>
          <p:cNvPr id="64518" name="Picture 6" descr="How to interpret clinical trials with sequential analysis that were stopped  early - Medwave">
            <a:extLst>
              <a:ext uri="{FF2B5EF4-FFF2-40B4-BE49-F238E27FC236}">
                <a16:creationId xmlns:a16="http://schemas.microsoft.com/office/drawing/2014/main" id="{DECD5DB9-F186-A34F-2A68-2AF5E7D7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2"/>
          <a:stretch/>
        </p:blipFill>
        <p:spPr bwMode="auto">
          <a:xfrm>
            <a:off x="2875626" y="4181351"/>
            <a:ext cx="3377861" cy="22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Adding flexibility to clinical trial designs: an example-based guide to the  practical use of adaptive designs | BMC Medicine | Full Text">
            <a:extLst>
              <a:ext uri="{FF2B5EF4-FFF2-40B4-BE49-F238E27FC236}">
                <a16:creationId xmlns:a16="http://schemas.microsoft.com/office/drawing/2014/main" id="{02245FDE-B15E-0D5C-4094-03F4E10B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93" y="5041643"/>
            <a:ext cx="2283391" cy="17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 descr="Full article: Clinical Trials Impacted by the COVID-19 Pandemic: Adaptive  Designs to the Rescue?">
            <a:extLst>
              <a:ext uri="{FF2B5EF4-FFF2-40B4-BE49-F238E27FC236}">
                <a16:creationId xmlns:a16="http://schemas.microsoft.com/office/drawing/2014/main" id="{0AE68C27-133E-1A23-6C0D-8F5A415A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83" y="2606882"/>
            <a:ext cx="1157094" cy="14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DE5-20EB-CCE2-F1A6-4ECF7050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FD4A-6165-D4D3-B388-0FD4B4AF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57300"/>
            <a:ext cx="8496944" cy="49135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An interim analysis is simply an analysis of the data before data collection has ‘completed’, i.e. before the pre-specified criteria for a planned ‘final’ analysis have been met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23983-DA68-D47C-0D25-60E702A1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 vintage weighing scales">
            <a:extLst>
              <a:ext uri="{FF2B5EF4-FFF2-40B4-BE49-F238E27FC236}">
                <a16:creationId xmlns:a16="http://schemas.microsoft.com/office/drawing/2014/main" id="{922FF17D-6A7D-90F8-5A97-4AE468BD9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67000"/>
            <a:ext cx="2572072" cy="38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0961-E712-CA3C-5DF1-3CBD2A5C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91E16-AAA7-FEDE-4AAF-98FA09DE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716488"/>
          </a:xfrm>
        </p:spPr>
        <p:txBody>
          <a:bodyPr>
            <a:normAutofit/>
          </a:bodyPr>
          <a:lstStyle/>
          <a:p>
            <a:r>
              <a:rPr lang="en-US" sz="2800" dirty="0"/>
              <a:t>An option to stop / modify the trial for:</a:t>
            </a:r>
          </a:p>
          <a:p>
            <a:pPr marL="0" indent="0">
              <a:buNone/>
            </a:pPr>
            <a:endParaRPr lang="en-US" sz="800" dirty="0"/>
          </a:p>
          <a:p>
            <a:pPr marL="737298" lvl="2" indent="-514350">
              <a:buFont typeface="+mj-lt"/>
              <a:buAutoNum type="arabicPeriod"/>
            </a:pPr>
            <a:r>
              <a:rPr lang="en-US" sz="3200" dirty="0"/>
              <a:t>Safety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1913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spare patients overwhelming or excessive adverse events or non-beneficial treatment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risk:benefit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ratio; ethical conduct)</a:t>
            </a:r>
          </a:p>
          <a:p>
            <a:pPr marL="737298" lvl="2" indent="-514350">
              <a:buFont typeface="+mj-lt"/>
              <a:buAutoNum type="arabicPeriod" startAt="2"/>
            </a:pPr>
            <a:endParaRPr lang="en-US" sz="800" dirty="0"/>
          </a:p>
          <a:p>
            <a:pPr marL="737298" lvl="2" indent="-514350">
              <a:buFont typeface="+mj-lt"/>
              <a:buAutoNum type="arabicPeriod" startAt="2"/>
            </a:pPr>
            <a:r>
              <a:rPr lang="en-US" sz="3200" dirty="0"/>
              <a:t>Efficacy/Superiority</a:t>
            </a:r>
          </a:p>
          <a:p>
            <a:pPr marL="402336" marR="0" lvl="2" indent="-16459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19136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expedite declaration of benefit (“superiority”) thereby saving resources and maximizing impact (NDA, change of SOC)</a:t>
            </a:r>
          </a:p>
          <a:p>
            <a:pPr marL="737298" lvl="2" indent="-514350">
              <a:buFont typeface="+mj-lt"/>
              <a:buAutoNum type="arabicPeriod" startAt="3"/>
            </a:pPr>
            <a:endParaRPr lang="en-US" sz="800" dirty="0"/>
          </a:p>
          <a:p>
            <a:pPr marL="737298" lvl="2" indent="-514350">
              <a:buFont typeface="+mj-lt"/>
              <a:buAutoNum type="arabicPeriod" startAt="3"/>
            </a:pPr>
            <a:r>
              <a:rPr lang="en-US" sz="3200" dirty="0"/>
              <a:t>Futility (or benefit or of trial conduct)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400" dirty="0"/>
              <a:t>recognize logistical or practical impediments ($)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5F830-32E8-6A2C-DDA2-86553757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0961-E712-CA3C-5DF1-3CBD2A5C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91E16-AAA7-FEDE-4AAF-98FA09DE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71648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An opportunity to re-estimate the sample size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400" dirty="0"/>
              <a:t>pursue encouraging results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400" dirty="0"/>
              <a:t>response adaptive randomization or enrichment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400" dirty="0"/>
              <a:t>rare. And </a:t>
            </a:r>
            <a:r>
              <a:rPr lang="en-US" sz="2400" dirty="0">
                <a:solidFill>
                  <a:srgbClr val="FF0000"/>
                </a:solidFill>
              </a:rPr>
              <a:t>must be a priori defined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 startAt="5"/>
            </a:pPr>
            <a:r>
              <a:rPr lang="en-US" sz="3200" dirty="0"/>
              <a:t>An opportunity to modify the trial design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400" dirty="0"/>
              <a:t>true adaptive trial designs (</a:t>
            </a:r>
            <a:r>
              <a:rPr lang="en-US" sz="2400" dirty="0" err="1"/>
              <a:t>e.g</a:t>
            </a:r>
            <a:r>
              <a:rPr lang="en-US" sz="2400" dirty="0"/>
              <a:t> platform, basket,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400" dirty="0"/>
              <a:t>amend protocol due to new, external information, or due to accrual concerns (careful!!!!)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5F830-32E8-6A2C-DDA2-86553757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A83EE10-E1E5-D69F-C3EC-458F56986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" r="4035"/>
          <a:stretch/>
        </p:blipFill>
        <p:spPr>
          <a:xfrm>
            <a:off x="262712" y="3921948"/>
            <a:ext cx="4690288" cy="2922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02641-4CB5-EEE0-81D3-E246B573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F488-9458-E8EB-E59E-8B6611B58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58037"/>
            <a:ext cx="7906072" cy="1982688"/>
          </a:xfrm>
        </p:spPr>
        <p:txBody>
          <a:bodyPr>
            <a:normAutofit/>
          </a:bodyPr>
          <a:lstStyle/>
          <a:p>
            <a:r>
              <a:rPr lang="en-US" b="1" u="sng" dirty="0"/>
              <a:t>Pre-specified</a:t>
            </a:r>
            <a:r>
              <a:rPr lang="en-US" dirty="0"/>
              <a:t> (time or trigger); more than 1?</a:t>
            </a:r>
          </a:p>
          <a:p>
            <a:r>
              <a:rPr lang="en-US" dirty="0"/>
              <a:t>Timing, timing, timing… Need to balance valid and accurate decisions against expediency and efficiency: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0ACCF-283D-6ED3-BCD6-C096E01D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C817A8-ACC4-6E9B-CC25-A0AC6E57BF8B}"/>
              </a:ext>
            </a:extLst>
          </p:cNvPr>
          <p:cNvSpPr txBox="1">
            <a:spLocks/>
          </p:cNvSpPr>
          <p:nvPr/>
        </p:nvSpPr>
        <p:spPr>
          <a:xfrm>
            <a:off x="240042" y="2209800"/>
            <a:ext cx="7684758" cy="149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ts val="8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auto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baseline="0" dirty="0"/>
              <a:t>Can it actually succeed?</a:t>
            </a:r>
          </a:p>
          <a:p>
            <a:pPr lvl="2" fontAlgn="auto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baseline="0" dirty="0"/>
              <a:t>depends on estimated unknowns: underlying event rate, presumed accrual rate and accrual pattern</a:t>
            </a:r>
            <a:r>
              <a:rPr lang="en-CA" baseline="0" dirty="0"/>
              <a:t>.</a:t>
            </a:r>
            <a:endParaRPr lang="en-US" baseline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B3879D-A273-5631-D272-69666FE1146A}"/>
              </a:ext>
            </a:extLst>
          </p:cNvPr>
          <p:cNvSpPr txBox="1">
            <a:spLocks/>
          </p:cNvSpPr>
          <p:nvPr/>
        </p:nvSpPr>
        <p:spPr>
          <a:xfrm>
            <a:off x="4800600" y="3994467"/>
            <a:ext cx="4267200" cy="263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ts val="8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auto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baseline="0" dirty="0"/>
              <a:t>a rapidly accruing trial with a time-to-event analysis (e.g. disease progression or survival) in a moderate or relatively good prognosis population may not!</a:t>
            </a:r>
          </a:p>
          <a:p>
            <a:pPr fontAlgn="auto">
              <a:spcAft>
                <a:spcPts val="0"/>
              </a:spcAft>
            </a:pPr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392119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745A-71B1-A070-2226-E7C0DB12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BC633-309D-D923-C29F-4216A37F5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Trial assessed against pre-specified metrics according to pre-planned design: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400" u="sng" dirty="0"/>
              <a:t>Safety</a:t>
            </a:r>
            <a:r>
              <a:rPr lang="en-US" sz="2400" dirty="0"/>
              <a:t>: deaths on trial, SAEs, rates of higher grade AEs, AEs of special interest/significance, etc.</a:t>
            </a:r>
          </a:p>
          <a:p>
            <a:pPr lvl="2">
              <a:buFont typeface="Calibri" panose="020F0502020204030204" pitchFamily="34" charset="0"/>
              <a:buChar char="-"/>
            </a:pPr>
            <a:endParaRPr lang="en-US" sz="2400" dirty="0"/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400" u="sng" dirty="0"/>
              <a:t>Futility of Conduct</a:t>
            </a:r>
            <a:r>
              <a:rPr lang="en-US" sz="2400" dirty="0"/>
              <a:t>: accrual rate, patient compliance, loss-to-follow-up, withdrawal of consent, observed event rate and pattern, etc.</a:t>
            </a:r>
          </a:p>
          <a:p>
            <a:pPr lvl="2">
              <a:buFont typeface="Calibri" panose="020F0502020204030204" pitchFamily="34" charset="0"/>
              <a:buChar char="-"/>
            </a:pPr>
            <a:endParaRPr lang="en-US" sz="2400" u="sng" dirty="0"/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400" u="sng" dirty="0"/>
              <a:t>Efficacy/Superiority</a:t>
            </a:r>
            <a:r>
              <a:rPr lang="en-US" sz="2400" dirty="0"/>
              <a:t>: statistical significance of outcome measure</a:t>
            </a:r>
          </a:p>
          <a:p>
            <a:pPr lvl="2">
              <a:buFont typeface="Calibri" panose="020F0502020204030204" pitchFamily="34" charset="0"/>
              <a:buChar char="-"/>
            </a:pPr>
            <a:endParaRPr lang="en-US" sz="2400" u="sng" dirty="0"/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400" u="sng" dirty="0"/>
              <a:t>Futility of Effect</a:t>
            </a:r>
            <a:r>
              <a:rPr lang="en-US" sz="2400" dirty="0"/>
              <a:t>: statistical significance of outcome measure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02B21-A9C6-4B1E-38DE-6A1AED3F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96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TG_PowerPoint_Template_Bilingual_4x3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TG_PowerPoint_Template_Bilingual_4x3.potx" id="{8F9BC860-9E7B-4398-9B31-672B41585BDD}" vid="{02D08BA8-8080-45A1-AA11-6E50206490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9393</TotalTime>
  <Words>874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Wingdings</vt:lpstr>
      <vt:lpstr>CCTG_PowerPoint_Template_Bilingual_4x3</vt:lpstr>
      <vt:lpstr>PowerPoint Presentation</vt:lpstr>
      <vt:lpstr>Disclosures</vt:lpstr>
      <vt:lpstr>Learning Objectives</vt:lpstr>
      <vt:lpstr>Interim Analyses in Clinical Trials:  What, Why, When, How and Who</vt:lpstr>
      <vt:lpstr>What?</vt:lpstr>
      <vt:lpstr>Why?</vt:lpstr>
      <vt:lpstr>Why?</vt:lpstr>
      <vt:lpstr>When?</vt:lpstr>
      <vt:lpstr>How?</vt:lpstr>
      <vt:lpstr>Aside: Power, P-value and Errors</vt:lpstr>
      <vt:lpstr>Considerations for Statistical Analyses</vt:lpstr>
      <vt:lpstr>Considerations for Statistical Analyses</vt:lpstr>
      <vt:lpstr>Who?</vt:lpstr>
      <vt:lpstr>What if an Interim Analysis Stops the Trial?</vt:lpstr>
      <vt:lpstr>What if an Interim Analysis Stops the Trial?</vt:lpstr>
      <vt:lpstr>Questions?</vt:lpstr>
    </vt:vector>
  </TitlesOfParts>
  <Company>Queen's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Community Health and Epidemiology</dc:creator>
  <cp:lastModifiedBy>Yasmin Abdo</cp:lastModifiedBy>
  <cp:revision>578</cp:revision>
  <cp:lastPrinted>2013-08-14T17:14:07Z</cp:lastPrinted>
  <dcterms:created xsi:type="dcterms:W3CDTF">2000-11-20T16:19:09Z</dcterms:created>
  <dcterms:modified xsi:type="dcterms:W3CDTF">2024-07-29T16:38:54Z</dcterms:modified>
</cp:coreProperties>
</file>