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257" r:id="rId3"/>
    <p:sldId id="2068" r:id="rId4"/>
    <p:sldId id="258" r:id="rId5"/>
    <p:sldId id="2030" r:id="rId6"/>
    <p:sldId id="2032" r:id="rId7"/>
    <p:sldId id="2033" r:id="rId8"/>
    <p:sldId id="2034" r:id="rId9"/>
    <p:sldId id="296" r:id="rId10"/>
    <p:sldId id="303" r:id="rId11"/>
    <p:sldId id="2035" r:id="rId12"/>
    <p:sldId id="2036" r:id="rId13"/>
    <p:sldId id="2037" r:id="rId14"/>
    <p:sldId id="2038" r:id="rId15"/>
    <p:sldId id="2039" r:id="rId16"/>
    <p:sldId id="2040" r:id="rId17"/>
    <p:sldId id="2049" r:id="rId18"/>
    <p:sldId id="2031" r:id="rId19"/>
    <p:sldId id="2041" r:id="rId20"/>
    <p:sldId id="2072" r:id="rId21"/>
    <p:sldId id="2073" r:id="rId22"/>
    <p:sldId id="2074" r:id="rId23"/>
    <p:sldId id="2075" r:id="rId24"/>
    <p:sldId id="2043" r:id="rId25"/>
    <p:sldId id="2047" r:id="rId26"/>
    <p:sldId id="2046" r:id="rId27"/>
    <p:sldId id="2044" r:id="rId28"/>
    <p:sldId id="2045" r:id="rId29"/>
    <p:sldId id="2048" r:id="rId30"/>
    <p:sldId id="2050" r:id="rId31"/>
    <p:sldId id="2051" r:id="rId32"/>
    <p:sldId id="2052" r:id="rId33"/>
    <p:sldId id="2053" r:id="rId34"/>
    <p:sldId id="2054" r:id="rId35"/>
    <p:sldId id="2055" r:id="rId36"/>
    <p:sldId id="2056" r:id="rId37"/>
    <p:sldId id="2057" r:id="rId38"/>
    <p:sldId id="2058" r:id="rId39"/>
    <p:sldId id="2059" r:id="rId40"/>
    <p:sldId id="2076" r:id="rId41"/>
    <p:sldId id="2060" r:id="rId42"/>
    <p:sldId id="2061" r:id="rId43"/>
    <p:sldId id="2062" r:id="rId44"/>
    <p:sldId id="2069" r:id="rId45"/>
    <p:sldId id="2071" r:id="rId46"/>
    <p:sldId id="2070" r:id="rId47"/>
    <p:sldId id="2064" r:id="rId48"/>
    <p:sldId id="2065" r:id="rId49"/>
    <p:sldId id="2066" r:id="rId50"/>
    <p:sldId id="2067"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9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66"/>
  </p:normalViewPr>
  <p:slideViewPr>
    <p:cSldViewPr>
      <p:cViewPr varScale="1">
        <p:scale>
          <a:sx n="124" d="100"/>
          <a:sy n="124" d="100"/>
        </p:scale>
        <p:origin x="176" y="65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D3FD3-B36A-DA42-98CC-5C9CCAC4F676}" type="datetimeFigureOut">
              <a:rPr lang="en-US" smtClean="0"/>
              <a:t>8/12/24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AC965-8809-B94F-B081-CF111E42135B}" type="slidenum">
              <a:rPr lang="en-US" smtClean="0"/>
              <a:t>‹#›</a:t>
            </a:fld>
            <a:endParaRPr lang="en-US"/>
          </a:p>
        </p:txBody>
      </p:sp>
    </p:spTree>
    <p:extLst>
      <p:ext uri="{BB962C8B-B14F-4D97-AF65-F5344CB8AC3E}">
        <p14:creationId xmlns:p14="http://schemas.microsoft.com/office/powerpoint/2010/main" val="280919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03167" rtl="0" eaLnBrk="1" fontAlgn="auto" latinLnBrk="0" hangingPunct="1">
              <a:lnSpc>
                <a:spcPct val="100000"/>
              </a:lnSpc>
              <a:spcBef>
                <a:spcPts val="0"/>
              </a:spcBef>
              <a:spcAft>
                <a:spcPts val="0"/>
              </a:spcAft>
              <a:buClrTx/>
              <a:buSzTx/>
              <a:buFontTx/>
              <a:buNone/>
              <a:tabLst/>
              <a:defRPr/>
            </a:pPr>
            <a:fld id="{30E50714-FD73-4971-BC3F-FB98E7217E9A}"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3167"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459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381000" y="685800"/>
            <a:ext cx="6096000" cy="3429000"/>
          </a:xfrm>
          <a:ln/>
        </p:spPr>
      </p:sp>
      <p:sp>
        <p:nvSpPr>
          <p:cNvPr id="19459" name="Notes Placeholder 2"/>
          <p:cNvSpPr>
            <a:spLocks noGrp="1"/>
          </p:cNvSpPr>
          <p:nvPr>
            <p:ph type="body" idx="1"/>
          </p:nvPr>
        </p:nvSpPr>
        <p:spPr>
          <a:noFill/>
        </p:spPr>
        <p:txBody>
          <a:bodyPr/>
          <a:lstStyle/>
          <a:p>
            <a:endParaRPr lang="en-US" altLang="en-US"/>
          </a:p>
        </p:txBody>
      </p:sp>
      <p:sp>
        <p:nvSpPr>
          <p:cNvPr id="19460" name="Slide Number Placeholder 3"/>
          <p:cNvSpPr>
            <a:spLocks noGrp="1"/>
          </p:cNvSpPr>
          <p:nvPr>
            <p:ph type="sldNum" sz="quarter" idx="5"/>
          </p:nvPr>
        </p:nvSpPr>
        <p:spPr>
          <a:noFill/>
        </p:spPr>
        <p:txBody>
          <a:bodyPr/>
          <a:lstStyle>
            <a:lvl1pPr defTabSz="903532">
              <a:spcBef>
                <a:spcPct val="30000"/>
              </a:spcBef>
              <a:defRPr sz="1200">
                <a:solidFill>
                  <a:schemeClr val="tx1"/>
                </a:solidFill>
                <a:latin typeface="Times New Roman" pitchFamily="18" charset="0"/>
              </a:defRPr>
            </a:lvl1pPr>
            <a:lvl2pPr marL="729057" indent="-280406" defTabSz="903532">
              <a:spcBef>
                <a:spcPct val="30000"/>
              </a:spcBef>
              <a:defRPr sz="1200">
                <a:solidFill>
                  <a:schemeClr val="tx1"/>
                </a:solidFill>
                <a:latin typeface="Times New Roman" pitchFamily="18" charset="0"/>
              </a:defRPr>
            </a:lvl2pPr>
            <a:lvl3pPr marL="1121626" indent="-224325" defTabSz="903532">
              <a:spcBef>
                <a:spcPct val="30000"/>
              </a:spcBef>
              <a:defRPr sz="1200">
                <a:solidFill>
                  <a:schemeClr val="tx1"/>
                </a:solidFill>
                <a:latin typeface="Times New Roman" pitchFamily="18" charset="0"/>
              </a:defRPr>
            </a:lvl3pPr>
            <a:lvl4pPr marL="1570276" indent="-224325" defTabSz="903532">
              <a:spcBef>
                <a:spcPct val="30000"/>
              </a:spcBef>
              <a:defRPr sz="1200">
                <a:solidFill>
                  <a:schemeClr val="tx1"/>
                </a:solidFill>
                <a:latin typeface="Times New Roman" pitchFamily="18" charset="0"/>
              </a:defRPr>
            </a:lvl4pPr>
            <a:lvl5pPr marL="2018927" indent="-224325" defTabSz="903532">
              <a:spcBef>
                <a:spcPct val="30000"/>
              </a:spcBef>
              <a:defRPr sz="1200">
                <a:solidFill>
                  <a:schemeClr val="tx1"/>
                </a:solidFill>
                <a:latin typeface="Times New Roman" pitchFamily="18" charset="0"/>
              </a:defRPr>
            </a:lvl5pPr>
            <a:lvl6pPr marL="2467577" indent="-224325" defTabSz="903532" eaLnBrk="0" fontAlgn="base" hangingPunct="0">
              <a:spcBef>
                <a:spcPct val="30000"/>
              </a:spcBef>
              <a:spcAft>
                <a:spcPct val="0"/>
              </a:spcAft>
              <a:defRPr sz="1200">
                <a:solidFill>
                  <a:schemeClr val="tx1"/>
                </a:solidFill>
                <a:latin typeface="Times New Roman" pitchFamily="18" charset="0"/>
              </a:defRPr>
            </a:lvl6pPr>
            <a:lvl7pPr marL="2916227" indent="-224325" defTabSz="903532" eaLnBrk="0" fontAlgn="base" hangingPunct="0">
              <a:spcBef>
                <a:spcPct val="30000"/>
              </a:spcBef>
              <a:spcAft>
                <a:spcPct val="0"/>
              </a:spcAft>
              <a:defRPr sz="1200">
                <a:solidFill>
                  <a:schemeClr val="tx1"/>
                </a:solidFill>
                <a:latin typeface="Times New Roman" pitchFamily="18" charset="0"/>
              </a:defRPr>
            </a:lvl7pPr>
            <a:lvl8pPr marL="3364878" indent="-224325" defTabSz="903532" eaLnBrk="0" fontAlgn="base" hangingPunct="0">
              <a:spcBef>
                <a:spcPct val="30000"/>
              </a:spcBef>
              <a:spcAft>
                <a:spcPct val="0"/>
              </a:spcAft>
              <a:defRPr sz="1200">
                <a:solidFill>
                  <a:schemeClr val="tx1"/>
                </a:solidFill>
                <a:latin typeface="Times New Roman" pitchFamily="18" charset="0"/>
              </a:defRPr>
            </a:lvl8pPr>
            <a:lvl9pPr marL="3813528" indent="-224325" defTabSz="903532"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97D56-C857-4C18-8715-203C6579D519}" type="slidenum">
              <a:rPr lang="en-US" altLang="en-US"/>
              <a:pPr>
                <a:spcBef>
                  <a:spcPct val="0"/>
                </a:spcBef>
              </a:pPr>
              <a:t>9</a:t>
            </a:fld>
            <a:endParaRPr lang="en-US" altLang="en-US"/>
          </a:p>
        </p:txBody>
      </p:sp>
    </p:spTree>
    <p:extLst>
      <p:ext uri="{BB962C8B-B14F-4D97-AF65-F5344CB8AC3E}">
        <p14:creationId xmlns:p14="http://schemas.microsoft.com/office/powerpoint/2010/main" val="228409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381000" y="685800"/>
            <a:ext cx="6096000" cy="3429000"/>
          </a:xfrm>
          <a:ln/>
        </p:spPr>
      </p:sp>
      <p:sp>
        <p:nvSpPr>
          <p:cNvPr id="19459" name="Notes Placeholder 2"/>
          <p:cNvSpPr>
            <a:spLocks noGrp="1"/>
          </p:cNvSpPr>
          <p:nvPr>
            <p:ph type="body" idx="1"/>
          </p:nvPr>
        </p:nvSpPr>
        <p:spPr>
          <a:noFill/>
        </p:spPr>
        <p:txBody>
          <a:bodyPr/>
          <a:lstStyle/>
          <a:p>
            <a:endParaRPr lang="en-US" altLang="en-US"/>
          </a:p>
        </p:txBody>
      </p:sp>
      <p:sp>
        <p:nvSpPr>
          <p:cNvPr id="19460" name="Slide Number Placeholder 3"/>
          <p:cNvSpPr>
            <a:spLocks noGrp="1"/>
          </p:cNvSpPr>
          <p:nvPr>
            <p:ph type="sldNum" sz="quarter" idx="5"/>
          </p:nvPr>
        </p:nvSpPr>
        <p:spPr>
          <a:noFill/>
        </p:spPr>
        <p:txBody>
          <a:bodyPr/>
          <a:lstStyle>
            <a:lvl1pPr defTabSz="903532">
              <a:spcBef>
                <a:spcPct val="30000"/>
              </a:spcBef>
              <a:defRPr sz="1200">
                <a:solidFill>
                  <a:schemeClr val="tx1"/>
                </a:solidFill>
                <a:latin typeface="Times New Roman" pitchFamily="18" charset="0"/>
              </a:defRPr>
            </a:lvl1pPr>
            <a:lvl2pPr marL="729057" indent="-280406" defTabSz="903532">
              <a:spcBef>
                <a:spcPct val="30000"/>
              </a:spcBef>
              <a:defRPr sz="1200">
                <a:solidFill>
                  <a:schemeClr val="tx1"/>
                </a:solidFill>
                <a:latin typeface="Times New Roman" pitchFamily="18" charset="0"/>
              </a:defRPr>
            </a:lvl2pPr>
            <a:lvl3pPr marL="1121626" indent="-224325" defTabSz="903532">
              <a:spcBef>
                <a:spcPct val="30000"/>
              </a:spcBef>
              <a:defRPr sz="1200">
                <a:solidFill>
                  <a:schemeClr val="tx1"/>
                </a:solidFill>
                <a:latin typeface="Times New Roman" pitchFamily="18" charset="0"/>
              </a:defRPr>
            </a:lvl3pPr>
            <a:lvl4pPr marL="1570276" indent="-224325" defTabSz="903532">
              <a:spcBef>
                <a:spcPct val="30000"/>
              </a:spcBef>
              <a:defRPr sz="1200">
                <a:solidFill>
                  <a:schemeClr val="tx1"/>
                </a:solidFill>
                <a:latin typeface="Times New Roman" pitchFamily="18" charset="0"/>
              </a:defRPr>
            </a:lvl4pPr>
            <a:lvl5pPr marL="2018927" indent="-224325" defTabSz="903532">
              <a:spcBef>
                <a:spcPct val="30000"/>
              </a:spcBef>
              <a:defRPr sz="1200">
                <a:solidFill>
                  <a:schemeClr val="tx1"/>
                </a:solidFill>
                <a:latin typeface="Times New Roman" pitchFamily="18" charset="0"/>
              </a:defRPr>
            </a:lvl5pPr>
            <a:lvl6pPr marL="2467577" indent="-224325" defTabSz="903532" eaLnBrk="0" fontAlgn="base" hangingPunct="0">
              <a:spcBef>
                <a:spcPct val="30000"/>
              </a:spcBef>
              <a:spcAft>
                <a:spcPct val="0"/>
              </a:spcAft>
              <a:defRPr sz="1200">
                <a:solidFill>
                  <a:schemeClr val="tx1"/>
                </a:solidFill>
                <a:latin typeface="Times New Roman" pitchFamily="18" charset="0"/>
              </a:defRPr>
            </a:lvl6pPr>
            <a:lvl7pPr marL="2916227" indent="-224325" defTabSz="903532" eaLnBrk="0" fontAlgn="base" hangingPunct="0">
              <a:spcBef>
                <a:spcPct val="30000"/>
              </a:spcBef>
              <a:spcAft>
                <a:spcPct val="0"/>
              </a:spcAft>
              <a:defRPr sz="1200">
                <a:solidFill>
                  <a:schemeClr val="tx1"/>
                </a:solidFill>
                <a:latin typeface="Times New Roman" pitchFamily="18" charset="0"/>
              </a:defRPr>
            </a:lvl7pPr>
            <a:lvl8pPr marL="3364878" indent="-224325" defTabSz="903532" eaLnBrk="0" fontAlgn="base" hangingPunct="0">
              <a:spcBef>
                <a:spcPct val="30000"/>
              </a:spcBef>
              <a:spcAft>
                <a:spcPct val="0"/>
              </a:spcAft>
              <a:defRPr sz="1200">
                <a:solidFill>
                  <a:schemeClr val="tx1"/>
                </a:solidFill>
                <a:latin typeface="Times New Roman" pitchFamily="18" charset="0"/>
              </a:defRPr>
            </a:lvl8pPr>
            <a:lvl9pPr marL="3813528" indent="-224325" defTabSz="903532"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97D56-C857-4C18-8715-203C6579D519}" type="slidenum">
              <a:rPr lang="en-US" altLang="en-US"/>
              <a:pPr>
                <a:spcBef>
                  <a:spcPct val="0"/>
                </a:spcBef>
              </a:pPr>
              <a:t>10</a:t>
            </a:fld>
            <a:endParaRPr lang="en-US" altLang="en-US"/>
          </a:p>
        </p:txBody>
      </p:sp>
    </p:spTree>
    <p:extLst>
      <p:ext uri="{BB962C8B-B14F-4D97-AF65-F5344CB8AC3E}">
        <p14:creationId xmlns:p14="http://schemas.microsoft.com/office/powerpoint/2010/main" val="212980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03167" rtl="0" eaLnBrk="1" fontAlgn="auto" latinLnBrk="0" hangingPunct="1">
              <a:lnSpc>
                <a:spcPct val="100000"/>
              </a:lnSpc>
              <a:spcBef>
                <a:spcPts val="0"/>
              </a:spcBef>
              <a:spcAft>
                <a:spcPts val="0"/>
              </a:spcAft>
              <a:buClrTx/>
              <a:buSzTx/>
              <a:buFontTx/>
              <a:buNone/>
              <a:tabLst/>
              <a:defRPr/>
            </a:pPr>
            <a:fld id="{30E50714-FD73-4971-BC3F-FB98E7217E9A}"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3167"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9996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059582"/>
            <a:ext cx="7776864" cy="1404156"/>
          </a:xfrm>
        </p:spPr>
        <p:txBody>
          <a:bodyPr>
            <a:normAutofit/>
          </a:bodyPr>
          <a:lstStyle>
            <a:lvl1pPr marL="0" indent="0" algn="ctr">
              <a:buNone/>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2625756"/>
            <a:ext cx="7776864" cy="1026114"/>
          </a:xfrm>
        </p:spPr>
        <p:txBody>
          <a:bodyPr>
            <a:normAutofit/>
          </a:bodyPr>
          <a:lstStyle>
            <a:lvl1pPr marL="0" indent="0" algn="ctr">
              <a:buNone/>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3813889"/>
            <a:ext cx="7776864" cy="810090"/>
          </a:xfrm>
        </p:spPr>
        <p:txBody>
          <a:bodyPr>
            <a:normAutofit/>
          </a:bodyPr>
          <a:lstStyle>
            <a:lvl1pPr marL="0" indent="0" algn="ctr">
              <a:buNone/>
              <a:defRPr sz="1800">
                <a:solidFill>
                  <a:srgbClr val="519136"/>
                </a:solidFill>
              </a:defRPr>
            </a:lvl1pPr>
          </a:lstStyle>
          <a:p>
            <a:pPr lvl="0"/>
            <a:r>
              <a:rPr lang="en-US" dirty="0"/>
              <a:t>Click to edit Presenter/Author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3" y="155973"/>
            <a:ext cx="8229598" cy="499554"/>
          </a:xfrm>
        </p:spPr>
        <p:txBody>
          <a:bodyPr anchor="b">
            <a:normAutofit/>
          </a:bodyPr>
          <a:lstStyle>
            <a:lvl1pPr algn="ctr">
              <a:defRPr sz="3597" b="1"/>
            </a:lvl1pPr>
          </a:lstStyle>
          <a:p>
            <a:r>
              <a:rPr lang="en-US" dirty="0"/>
              <a:t>Figure/Table title</a:t>
            </a:r>
            <a:endParaRPr lang="en-CA" dirty="0"/>
          </a:p>
        </p:txBody>
      </p:sp>
      <p:sp>
        <p:nvSpPr>
          <p:cNvPr id="3" name="Content Placeholder 2"/>
          <p:cNvSpPr>
            <a:spLocks noGrp="1"/>
          </p:cNvSpPr>
          <p:nvPr>
            <p:ph idx="1"/>
          </p:nvPr>
        </p:nvSpPr>
        <p:spPr>
          <a:xfrm>
            <a:off x="457203" y="829870"/>
            <a:ext cx="8229598" cy="3764756"/>
          </a:xfrm>
        </p:spPr>
        <p:txBody>
          <a:bodyPr>
            <a:normAutofit/>
          </a:bodyPr>
          <a:lstStyle>
            <a:lvl1pPr>
              <a:defRPr sz="1798"/>
            </a:lvl1pPr>
            <a:lvl2pPr>
              <a:defRPr sz="2098"/>
            </a:lvl2pPr>
            <a:lvl3pPr>
              <a:defRPr sz="1798"/>
            </a:lvl3pPr>
            <a:lvl4pPr>
              <a:defRPr sz="1499"/>
            </a:lvl4pPr>
            <a:lvl5pPr>
              <a:defRPr sz="1499"/>
            </a:lvl5pPr>
            <a:lvl6pPr>
              <a:defRPr sz="1499"/>
            </a:lvl6pPr>
            <a:lvl7pPr>
              <a:defRPr sz="1499"/>
            </a:lvl7pPr>
            <a:lvl8pPr>
              <a:defRPr sz="1499"/>
            </a:lvl8pPr>
            <a:lvl9pPr>
              <a:defRPr sz="1499"/>
            </a:lvl9pPr>
          </a:lstStyle>
          <a:p>
            <a:pPr lvl="0"/>
            <a:r>
              <a:rPr lang="en-US"/>
              <a:t>Edit Master text styles</a:t>
            </a:r>
          </a:p>
        </p:txBody>
      </p:sp>
    </p:spTree>
    <p:extLst>
      <p:ext uri="{BB962C8B-B14F-4D97-AF65-F5344CB8AC3E}">
        <p14:creationId xmlns:p14="http://schemas.microsoft.com/office/powerpoint/2010/main" val="311345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p:txBody>
          <a:bodyPr/>
          <a:lstStyle>
            <a:lvl2pPr marL="173736" indent="-173736">
              <a:buFont typeface="Arial" panose="020B0604020202020204" pitchFamily="34" charset="0"/>
              <a:buChar char="•"/>
              <a:defRPr/>
            </a:lvl2pPr>
            <a:lvl3pPr marL="402336" indent="-164592">
              <a:buFont typeface="Arial" panose="020B0604020202020204" pitchFamily="34" charset="0"/>
              <a:buChar char="•"/>
              <a:defRPr/>
            </a:lvl3pPr>
            <a:lvl4pPr marL="630936" indent="-164592">
              <a:buFont typeface="Arial" panose="020B0604020202020204" pitchFamily="34" charset="0"/>
              <a:buChar char="•"/>
              <a:defRPr/>
            </a:lvl4pPr>
            <a:lvl5pPr marL="859536" indent="-173736">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699542"/>
            <a:ext cx="4032448" cy="4032448"/>
          </a:xfrm>
        </p:spPr>
        <p:txBody>
          <a:bodyPr/>
          <a:lstStyle>
            <a:lvl1pPr>
              <a:defRPr sz="2400"/>
            </a:lvl1pPr>
            <a:lvl2pPr marL="173736" indent="-173736">
              <a:buFont typeface="Arial" panose="020B0604020202020204" pitchFamily="34" charset="0"/>
              <a:buChar char="•"/>
              <a:defRPr sz="24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699542"/>
            <a:ext cx="4120456" cy="4032448"/>
          </a:xfrm>
        </p:spPr>
        <p:txBody>
          <a:bodyPr/>
          <a:lstStyle>
            <a:lvl1pPr>
              <a:defRPr sz="2400"/>
            </a:lvl1pPr>
            <a:lvl2pPr marL="173736" indent="-173736">
              <a:buFont typeface="Arial" panose="020B0604020202020204" pitchFamily="34" charset="0"/>
              <a:buChar char="•"/>
              <a:defRPr sz="28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323528" y="1131590"/>
            <a:ext cx="4104456" cy="3654406"/>
          </a:xfrm>
        </p:spPr>
        <p:txBody>
          <a:bodyPr/>
          <a:lstStyle>
            <a:lvl1pPr>
              <a:defRPr sz="2400"/>
            </a:lvl1pPr>
            <a:lvl2pPr marL="173736" indent="-173736">
              <a:buFont typeface="Arial" panose="020B0604020202020204" pitchFamily="34" charset="0"/>
              <a:buChar char="•"/>
              <a:defRPr sz="20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Content Placeholder 5"/>
          <p:cNvSpPr>
            <a:spLocks noGrp="1"/>
          </p:cNvSpPr>
          <p:nvPr>
            <p:ph sz="quarter" idx="4"/>
          </p:nvPr>
        </p:nvSpPr>
        <p:spPr>
          <a:xfrm>
            <a:off x="4716016" y="1131590"/>
            <a:ext cx="4104456" cy="3654406"/>
          </a:xfrm>
        </p:spPr>
        <p:txBody>
          <a:bodyPr/>
          <a:lstStyle>
            <a:lvl1pPr>
              <a:defRPr sz="2400"/>
            </a:lvl1pPr>
            <a:lvl2pPr marL="173736" indent="-173736">
              <a:buFont typeface="Arial" panose="020B0604020202020204" pitchFamily="34" charset="0"/>
              <a:buChar char="•"/>
              <a:defRPr sz="20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
        <p:nvSpPr>
          <p:cNvPr id="11" name="Text Placeholder 4"/>
          <p:cNvSpPr>
            <a:spLocks noGrp="1"/>
          </p:cNvSpPr>
          <p:nvPr>
            <p:ph type="body" sz="quarter" idx="13" hasCustomPrompt="1"/>
          </p:nvPr>
        </p:nvSpPr>
        <p:spPr>
          <a:xfrm>
            <a:off x="4716016" y="627534"/>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sp>
        <p:nvSpPr>
          <p:cNvPr id="12" name="Text Placeholder 4"/>
          <p:cNvSpPr>
            <a:spLocks noGrp="1"/>
          </p:cNvSpPr>
          <p:nvPr>
            <p:ph type="body" sz="quarter" idx="14" hasCustomPrompt="1"/>
          </p:nvPr>
        </p:nvSpPr>
        <p:spPr>
          <a:xfrm>
            <a:off x="323528" y="627534"/>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323850" y="699542"/>
            <a:ext cx="8496300" cy="3438382"/>
          </a:xfrm>
        </p:spPr>
        <p:txBody>
          <a:bodyPr/>
          <a:lstStyle>
            <a:lvl1pPr marL="0" indent="0">
              <a:buNone/>
              <a:defRPr/>
            </a:lvl1pPr>
          </a:lstStyle>
          <a:p>
            <a:r>
              <a:rPr lang="en-US"/>
              <a:t>Click icon to add picture</a:t>
            </a:r>
            <a:endParaRPr lang="en-CA" dirty="0"/>
          </a:p>
        </p:txBody>
      </p:sp>
      <p:sp>
        <p:nvSpPr>
          <p:cNvPr id="4" name="Text Placeholder 3"/>
          <p:cNvSpPr>
            <a:spLocks noGrp="1"/>
          </p:cNvSpPr>
          <p:nvPr>
            <p:ph type="body" sz="quarter" idx="11" hasCustomPrompt="1"/>
          </p:nvPr>
        </p:nvSpPr>
        <p:spPr>
          <a:xfrm>
            <a:off x="323850" y="4300557"/>
            <a:ext cx="8496300" cy="377428"/>
          </a:xfrm>
        </p:spPr>
        <p:txBody>
          <a:bodyPr>
            <a:noAutofit/>
          </a:bodyPr>
          <a:lstStyle>
            <a:lvl1pPr marL="0" indent="0" algn="ctr">
              <a:buNone/>
              <a:defRPr sz="2400"/>
            </a:lvl1pPr>
          </a:lstStyle>
          <a:p>
            <a:pPr lvl="0"/>
            <a:r>
              <a:rPr lang="en-US" dirty="0"/>
              <a:t>Add Description/Title</a:t>
            </a:r>
          </a:p>
        </p:txBody>
      </p:sp>
    </p:spTree>
    <p:extLst>
      <p:ext uri="{BB962C8B-B14F-4D97-AF65-F5344CB8AC3E}">
        <p14:creationId xmlns:p14="http://schemas.microsoft.com/office/powerpoint/2010/main" val="238843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ext Placeholder 2"/>
          <p:cNvSpPr>
            <a:spLocks noGrp="1"/>
          </p:cNvSpPr>
          <p:nvPr>
            <p:ph type="body" orient="vert" idx="1"/>
          </p:nvPr>
        </p:nvSpPr>
        <p:spPr>
          <a:xfrm>
            <a:off x="323528" y="699543"/>
            <a:ext cx="8496944" cy="4032448"/>
          </a:xfrm>
        </p:spPr>
        <p:txBody>
          <a:bodyPr vert="eaVert"/>
          <a:lstStyle>
            <a:lvl2pPr marL="173736" indent="-173736">
              <a:buFont typeface="Arial" panose="020B0604020202020204" pitchFamily="34" charset="0"/>
              <a:buChar char="•"/>
              <a:defRPr/>
            </a:lvl2pPr>
            <a:lvl3pPr marL="402336" indent="-164592">
              <a:buFont typeface="Arial" panose="020B0604020202020204" pitchFamily="34" charset="0"/>
              <a:buChar char="•"/>
              <a:defRPr/>
            </a:lvl3pPr>
            <a:lvl4pPr marL="630936" indent="-164592">
              <a:buFont typeface="Arial" panose="020B0604020202020204" pitchFamily="34" charset="0"/>
              <a:buChar char="•"/>
              <a:defRPr/>
            </a:lvl4pPr>
            <a:lvl5pPr marL="859536" indent="-173736">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610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itle 1"/>
          <p:cNvSpPr>
            <a:spLocks noGrp="1"/>
          </p:cNvSpPr>
          <p:nvPr>
            <p:ph type="title" orient="vert"/>
          </p:nvPr>
        </p:nvSpPr>
        <p:spPr>
          <a:xfrm>
            <a:off x="8090048" y="205979"/>
            <a:ext cx="874440" cy="4472005"/>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457200" y="205979"/>
            <a:ext cx="7427168" cy="4472005"/>
          </a:xfrm>
        </p:spPr>
        <p:txBody>
          <a:bodyPr vert="eaVert"/>
          <a:lstStyle>
            <a:lvl2pPr marL="173736" indent="-173736">
              <a:buFont typeface="Arial" panose="020B0604020202020204" pitchFamily="34" charset="0"/>
              <a:buChar char="•"/>
              <a:defRPr/>
            </a:lvl2pPr>
            <a:lvl3pPr marL="402336" indent="-164592">
              <a:buFont typeface="Arial" panose="020B0604020202020204" pitchFamily="34" charset="0"/>
              <a:buChar char="•"/>
              <a:defRPr/>
            </a:lvl3pPr>
            <a:lvl4pPr marL="630936" indent="-164592">
              <a:buFont typeface="Arial" panose="020B0604020202020204" pitchFamily="34" charset="0"/>
              <a:buChar char="•"/>
              <a:defRPr/>
            </a:lvl4pPr>
            <a:lvl5pPr marL="859536" indent="-173736">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63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123478"/>
            <a:ext cx="8496944" cy="41148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323528" y="699543"/>
            <a:ext cx="8496944" cy="40324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0" r:id="rId6"/>
    <p:sldLayoutId id="2147483661" r:id="rId7"/>
    <p:sldLayoutId id="2147483662" r:id="rId8"/>
    <p:sldLayoutId id="2147483655" r:id="rId9"/>
    <p:sldLayoutId id="2147483663" r:id="rId10"/>
  </p:sldLayoutIdLst>
  <p:hf hdr="0" ftr="0" dt="0"/>
  <p:txStyles>
    <p:title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177800" indent="-177800" algn="l" defTabSz="914400" rtl="0" eaLnBrk="1" latinLnBrk="0" hangingPunct="1">
        <a:spcBef>
          <a:spcPts val="800"/>
        </a:spcBef>
        <a:buClr>
          <a:srgbClr val="519136"/>
        </a:buClr>
        <a:buFont typeface="Arial" panose="020B0604020202020204" pitchFamily="34" charset="0"/>
        <a:buChar char="•"/>
        <a:defRPr sz="2400" b="0" kern="1200">
          <a:solidFill>
            <a:schemeClr val="tx1"/>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Calibri" panose="020F0502020204030204" pitchFamily="34" charset="0"/>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97387" y="1203598"/>
            <a:ext cx="7488832" cy="1026114"/>
          </a:xfrm>
        </p:spPr>
        <p:txBody>
          <a:bodyPr/>
          <a:lstStyle/>
          <a:p>
            <a:r>
              <a:rPr lang="en-CA" dirty="0"/>
              <a:t>Patient Reported Outcomes </a:t>
            </a:r>
          </a:p>
        </p:txBody>
      </p:sp>
      <p:sp>
        <p:nvSpPr>
          <p:cNvPr id="3" name="Text Placeholder 2"/>
          <p:cNvSpPr>
            <a:spLocks noGrp="1"/>
          </p:cNvSpPr>
          <p:nvPr>
            <p:ph type="body" sz="quarter" idx="14"/>
          </p:nvPr>
        </p:nvSpPr>
        <p:spPr>
          <a:xfrm>
            <a:off x="683568" y="2355726"/>
            <a:ext cx="7776864" cy="1026114"/>
          </a:xfrm>
        </p:spPr>
        <p:txBody>
          <a:bodyPr/>
          <a:lstStyle/>
          <a:p>
            <a:r>
              <a:rPr lang="en-CA" dirty="0"/>
              <a:t>New Investigator Course</a:t>
            </a:r>
          </a:p>
          <a:p>
            <a:r>
              <a:rPr lang="en-CA" dirty="0"/>
              <a:t>Thursday August 22</a:t>
            </a:r>
          </a:p>
        </p:txBody>
      </p:sp>
      <p:sp>
        <p:nvSpPr>
          <p:cNvPr id="4" name="Text Placeholder 3"/>
          <p:cNvSpPr>
            <a:spLocks noGrp="1"/>
          </p:cNvSpPr>
          <p:nvPr>
            <p:ph type="body" sz="quarter" idx="15"/>
          </p:nvPr>
        </p:nvSpPr>
        <p:spPr/>
        <p:txBody>
          <a:bodyPr/>
          <a:lstStyle/>
          <a:p>
            <a:r>
              <a:rPr lang="en-CA" dirty="0"/>
              <a:t>Joe Pater</a:t>
            </a:r>
          </a:p>
          <a:p>
            <a:r>
              <a:rPr lang="en-CA" dirty="0"/>
              <a:t>Thanks to CCTG QOL Committee and, particularly, Michael Brundage</a:t>
            </a:r>
          </a:p>
        </p:txBody>
      </p:sp>
    </p:spTree>
    <p:extLst>
      <p:ext uri="{BB962C8B-B14F-4D97-AF65-F5344CB8AC3E}">
        <p14:creationId xmlns:p14="http://schemas.microsoft.com/office/powerpoint/2010/main" val="168270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614488" y="-58640"/>
            <a:ext cx="5915025" cy="994172"/>
          </a:xfrm>
        </p:spPr>
        <p:txBody>
          <a:bodyPr>
            <a:normAutofit/>
          </a:bodyPr>
          <a:lstStyle/>
          <a:p>
            <a:pPr algn="ctr" eaLnBrk="1" hangingPunct="1">
              <a:defRPr/>
            </a:pPr>
            <a:r>
              <a:rPr lang="en-US" dirty="0">
                <a:cs typeface="Calibri" panose="020F0502020204030204" pitchFamily="34" charset="0"/>
              </a:rPr>
              <a:t>History QOL</a:t>
            </a:r>
          </a:p>
        </p:txBody>
      </p:sp>
      <p:sp>
        <p:nvSpPr>
          <p:cNvPr id="657411" name="Rectangle 3"/>
          <p:cNvSpPr>
            <a:spLocks noGrp="1" noChangeArrowheads="1"/>
          </p:cNvSpPr>
          <p:nvPr>
            <p:ph idx="1"/>
          </p:nvPr>
        </p:nvSpPr>
        <p:spPr/>
        <p:txBody>
          <a:bodyPr>
            <a:normAutofit/>
          </a:bodyPr>
          <a:lstStyle/>
          <a:p>
            <a:pPr>
              <a:defRPr/>
            </a:pPr>
            <a:r>
              <a:rPr lang="en-US" dirty="0"/>
              <a:t>Low compliance (&lt;25%) with QOL collection in BR.5 was due to many factors </a:t>
            </a:r>
          </a:p>
          <a:p>
            <a:pPr eaLnBrk="1" hangingPunct="1">
              <a:defRPr/>
            </a:pPr>
            <a:r>
              <a:rPr lang="en-US" dirty="0"/>
              <a:t>Evident that QOL measurement would not “just happen”</a:t>
            </a:r>
          </a:p>
          <a:p>
            <a:pPr eaLnBrk="1" hangingPunct="1">
              <a:defRPr/>
            </a:pPr>
            <a:r>
              <a:rPr lang="en-US" dirty="0"/>
              <a:t>Subsequently implemented measures that resulted in much better compliance with QOL data collection</a:t>
            </a:r>
          </a:p>
          <a:p>
            <a:pPr eaLnBrk="1" hangingPunct="1">
              <a:defRPr/>
            </a:pPr>
            <a:endParaRPr lang="en-US" dirty="0"/>
          </a:p>
        </p:txBody>
      </p:sp>
    </p:spTree>
    <p:extLst>
      <p:ext uri="{BB962C8B-B14F-4D97-AF65-F5344CB8AC3E}">
        <p14:creationId xmlns:p14="http://schemas.microsoft.com/office/powerpoint/2010/main" val="193461828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555AF-29CF-9DBD-D810-6DC8CC014B24}"/>
              </a:ext>
            </a:extLst>
          </p:cNvPr>
          <p:cNvSpPr>
            <a:spLocks noGrp="1"/>
          </p:cNvSpPr>
          <p:nvPr>
            <p:ph type="title"/>
          </p:nvPr>
        </p:nvSpPr>
        <p:spPr>
          <a:xfrm>
            <a:off x="323528" y="2067694"/>
            <a:ext cx="8496944" cy="411480"/>
          </a:xfrm>
        </p:spPr>
        <p:txBody>
          <a:bodyPr/>
          <a:lstStyle/>
          <a:p>
            <a:r>
              <a:rPr lang="en-US" dirty="0"/>
              <a:t>History – Other PROs: Toxicity</a:t>
            </a:r>
          </a:p>
        </p:txBody>
      </p:sp>
      <p:sp>
        <p:nvSpPr>
          <p:cNvPr id="4" name="Slide Number Placeholder 3">
            <a:extLst>
              <a:ext uri="{FF2B5EF4-FFF2-40B4-BE49-F238E27FC236}">
                <a16:creationId xmlns:a16="http://schemas.microsoft.com/office/drawing/2014/main" id="{4EA04D42-0240-65A2-9905-B495060147CF}"/>
              </a:ext>
            </a:extLst>
          </p:cNvPr>
          <p:cNvSpPr>
            <a:spLocks noGrp="1"/>
          </p:cNvSpPr>
          <p:nvPr>
            <p:ph type="sldNum" sz="quarter" idx="12"/>
          </p:nvPr>
        </p:nvSpPr>
        <p:spPr/>
        <p:txBody>
          <a:bodyPr>
            <a:normAutofit lnSpcReduction="10000"/>
          </a:bodyPr>
          <a:lstStyle/>
          <a:p>
            <a:fld id="{2754ED01-E2A0-4C1E-8E21-014B99041579}" type="slidenum">
              <a:rPr lang="en-US" smtClean="0"/>
              <a:pPr/>
              <a:t>11</a:t>
            </a:fld>
            <a:endParaRPr lang="en-US"/>
          </a:p>
        </p:txBody>
      </p:sp>
    </p:spTree>
    <p:extLst>
      <p:ext uri="{BB962C8B-B14F-4D97-AF65-F5344CB8AC3E}">
        <p14:creationId xmlns:p14="http://schemas.microsoft.com/office/powerpoint/2010/main" val="3210547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5F82BD0-61E8-4AD1-9328-55FF8BA0CD37}"/>
              </a:ext>
            </a:extLst>
          </p:cNvPr>
          <p:cNvSpPr/>
          <p:nvPr/>
        </p:nvSpPr>
        <p:spPr>
          <a:xfrm>
            <a:off x="2530803" y="2570147"/>
            <a:ext cx="2041198" cy="1589271"/>
          </a:xfrm>
          <a:prstGeom prst="roundRect">
            <a:avLst>
              <a:gd name="adj" fmla="val 50000"/>
            </a:avLst>
          </a:prstGeom>
          <a:solidFill>
            <a:schemeClr val="accent4">
              <a:lumMod val="20000"/>
              <a:lumOff val="80000"/>
            </a:schemeClr>
          </a:solidFill>
          <a:ln>
            <a:solidFill>
              <a:srgbClr val="280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145"/>
            <a:endParaRPr lang="en-AU" dirty="0">
              <a:solidFill>
                <a:prstClr val="white"/>
              </a:solidFill>
              <a:latin typeface="Arial" panose="020B0604020202020204"/>
            </a:endParaRPr>
          </a:p>
        </p:txBody>
      </p:sp>
      <p:sp>
        <p:nvSpPr>
          <p:cNvPr id="10" name="Rectangle: Rounded Corners 9">
            <a:extLst>
              <a:ext uri="{FF2B5EF4-FFF2-40B4-BE49-F238E27FC236}">
                <a16:creationId xmlns:a16="http://schemas.microsoft.com/office/drawing/2014/main" id="{022F7897-5D33-4BEA-B479-46D28CA1B59C}"/>
              </a:ext>
            </a:extLst>
          </p:cNvPr>
          <p:cNvSpPr/>
          <p:nvPr/>
        </p:nvSpPr>
        <p:spPr>
          <a:xfrm>
            <a:off x="2530803" y="980047"/>
            <a:ext cx="2041198" cy="1589271"/>
          </a:xfrm>
          <a:prstGeom prst="roundRect">
            <a:avLst>
              <a:gd name="adj" fmla="val 50000"/>
            </a:avLst>
          </a:prstGeom>
          <a:solidFill>
            <a:schemeClr val="accent5">
              <a:lumMod val="20000"/>
              <a:lumOff val="80000"/>
            </a:schemeClr>
          </a:solidFill>
          <a:ln>
            <a:solidFill>
              <a:srgbClr val="280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145"/>
            <a:endParaRPr lang="en-AU" dirty="0">
              <a:solidFill>
                <a:prstClr val="white"/>
              </a:solidFill>
              <a:latin typeface="Arial" panose="020B0604020202020204"/>
            </a:endParaRPr>
          </a:p>
        </p:txBody>
      </p:sp>
      <p:sp>
        <p:nvSpPr>
          <p:cNvPr id="8" name="Rectangle: Rounded Corners 7">
            <a:extLst>
              <a:ext uri="{FF2B5EF4-FFF2-40B4-BE49-F238E27FC236}">
                <a16:creationId xmlns:a16="http://schemas.microsoft.com/office/drawing/2014/main" id="{FD37A664-7594-45C1-AE39-67010B462CA6}"/>
              </a:ext>
            </a:extLst>
          </p:cNvPr>
          <p:cNvSpPr/>
          <p:nvPr/>
        </p:nvSpPr>
        <p:spPr>
          <a:xfrm>
            <a:off x="4566744" y="982480"/>
            <a:ext cx="2041198" cy="1589271"/>
          </a:xfrm>
          <a:prstGeom prst="roundRect">
            <a:avLst>
              <a:gd name="adj" fmla="val 50000"/>
            </a:avLst>
          </a:prstGeom>
          <a:solidFill>
            <a:schemeClr val="accent3">
              <a:lumMod val="20000"/>
              <a:lumOff val="80000"/>
            </a:schemeClr>
          </a:solidFill>
          <a:ln>
            <a:solidFill>
              <a:srgbClr val="2911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145"/>
            <a:endParaRPr lang="en-AU" dirty="0">
              <a:solidFill>
                <a:prstClr val="white"/>
              </a:solidFill>
              <a:latin typeface="Arial" panose="020B0604020202020204"/>
            </a:endParaRPr>
          </a:p>
        </p:txBody>
      </p:sp>
      <p:sp>
        <p:nvSpPr>
          <p:cNvPr id="11" name="Rectangle: Rounded Corners 10">
            <a:extLst>
              <a:ext uri="{FF2B5EF4-FFF2-40B4-BE49-F238E27FC236}">
                <a16:creationId xmlns:a16="http://schemas.microsoft.com/office/drawing/2014/main" id="{8BC133C9-EA5A-4DCA-A796-CB4EB5E358A1}"/>
              </a:ext>
            </a:extLst>
          </p:cNvPr>
          <p:cNvSpPr/>
          <p:nvPr/>
        </p:nvSpPr>
        <p:spPr>
          <a:xfrm>
            <a:off x="4572000" y="2570147"/>
            <a:ext cx="2041198" cy="1589271"/>
          </a:xfrm>
          <a:prstGeom prst="roundRect">
            <a:avLst>
              <a:gd name="adj" fmla="val 50000"/>
            </a:avLst>
          </a:prstGeom>
          <a:solidFill>
            <a:schemeClr val="accent2">
              <a:lumMod val="20000"/>
              <a:lumOff val="80000"/>
            </a:schemeClr>
          </a:solidFill>
          <a:ln>
            <a:solidFill>
              <a:srgbClr val="280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145"/>
            <a:endParaRPr lang="en-AU" dirty="0">
              <a:solidFill>
                <a:prstClr val="white"/>
              </a:solidFill>
              <a:latin typeface="Arial" panose="020B0604020202020204"/>
            </a:endParaRPr>
          </a:p>
        </p:txBody>
      </p:sp>
      <p:sp>
        <p:nvSpPr>
          <p:cNvPr id="2" name="Title 1">
            <a:extLst>
              <a:ext uri="{FF2B5EF4-FFF2-40B4-BE49-F238E27FC236}">
                <a16:creationId xmlns:a16="http://schemas.microsoft.com/office/drawing/2014/main" id="{ADB84C2F-1B83-49A6-B1E5-B62D8A067F25}"/>
              </a:ext>
            </a:extLst>
          </p:cNvPr>
          <p:cNvSpPr>
            <a:spLocks noGrp="1"/>
          </p:cNvSpPr>
          <p:nvPr>
            <p:ph type="title"/>
          </p:nvPr>
        </p:nvSpPr>
        <p:spPr>
          <a:xfrm>
            <a:off x="457200" y="178371"/>
            <a:ext cx="8229598" cy="499554"/>
          </a:xfrm>
        </p:spPr>
        <p:txBody>
          <a:bodyPr>
            <a:normAutofit fontScale="90000"/>
          </a:bodyPr>
          <a:lstStyle/>
          <a:p>
            <a:r>
              <a:rPr lang="en-AU" dirty="0">
                <a:solidFill>
                  <a:srgbClr val="2D2D8A"/>
                </a:solidFill>
              </a:rPr>
              <a:t>Types of Clinical Outcomes Assessment </a:t>
            </a:r>
          </a:p>
        </p:txBody>
      </p:sp>
      <p:sp>
        <p:nvSpPr>
          <p:cNvPr id="29" name="TextBox 28">
            <a:extLst>
              <a:ext uri="{FF2B5EF4-FFF2-40B4-BE49-F238E27FC236}">
                <a16:creationId xmlns:a16="http://schemas.microsoft.com/office/drawing/2014/main" id="{4399ADE7-5C8B-4DA8-84DD-842650BB1D6C}"/>
              </a:ext>
            </a:extLst>
          </p:cNvPr>
          <p:cNvSpPr txBox="1"/>
          <p:nvPr/>
        </p:nvSpPr>
        <p:spPr>
          <a:xfrm>
            <a:off x="4981606" y="2995449"/>
            <a:ext cx="1371600" cy="738664"/>
          </a:xfrm>
          <a:prstGeom prst="rect">
            <a:avLst/>
          </a:prstGeom>
          <a:noFill/>
        </p:spPr>
        <p:txBody>
          <a:bodyPr wrap="square" rtlCol="0">
            <a:spAutoFit/>
          </a:bodyPr>
          <a:lstStyle/>
          <a:p>
            <a:pPr algn="ctr" defTabSz="903145"/>
            <a:r>
              <a:rPr lang="en-AU" sz="1400" b="1" dirty="0">
                <a:solidFill>
                  <a:prstClr val="black"/>
                </a:solidFill>
                <a:latin typeface="Arial" panose="020B0604020202020204"/>
              </a:rPr>
              <a:t>Clinician-Reported</a:t>
            </a:r>
          </a:p>
          <a:p>
            <a:pPr algn="ctr" defTabSz="903145"/>
            <a:r>
              <a:rPr lang="en-AU" sz="1400" b="1" dirty="0">
                <a:solidFill>
                  <a:prstClr val="black"/>
                </a:solidFill>
                <a:latin typeface="Arial" panose="020B0604020202020204"/>
              </a:rPr>
              <a:t>(</a:t>
            </a:r>
            <a:r>
              <a:rPr lang="en-AU" sz="1400" b="1" dirty="0" err="1">
                <a:solidFill>
                  <a:prstClr val="black"/>
                </a:solidFill>
                <a:latin typeface="Arial" panose="020B0604020202020204"/>
              </a:rPr>
              <a:t>ClinRO</a:t>
            </a:r>
            <a:r>
              <a:rPr lang="en-AU" sz="1400" b="1" dirty="0">
                <a:solidFill>
                  <a:prstClr val="black"/>
                </a:solidFill>
                <a:latin typeface="Arial" panose="020B0604020202020204"/>
              </a:rPr>
              <a:t>)</a:t>
            </a:r>
          </a:p>
        </p:txBody>
      </p:sp>
      <p:sp>
        <p:nvSpPr>
          <p:cNvPr id="31" name="TextBox 30">
            <a:extLst>
              <a:ext uri="{FF2B5EF4-FFF2-40B4-BE49-F238E27FC236}">
                <a16:creationId xmlns:a16="http://schemas.microsoft.com/office/drawing/2014/main" id="{F2C16479-2361-4EE9-B5C7-B814D1C9A468}"/>
              </a:ext>
            </a:extLst>
          </p:cNvPr>
          <p:cNvSpPr txBox="1"/>
          <p:nvPr/>
        </p:nvSpPr>
        <p:spPr>
          <a:xfrm>
            <a:off x="4901543" y="1373579"/>
            <a:ext cx="1371600" cy="738664"/>
          </a:xfrm>
          <a:prstGeom prst="rect">
            <a:avLst/>
          </a:prstGeom>
          <a:noFill/>
        </p:spPr>
        <p:txBody>
          <a:bodyPr wrap="square" rtlCol="0">
            <a:spAutoFit/>
          </a:bodyPr>
          <a:lstStyle/>
          <a:p>
            <a:pPr algn="ctr" defTabSz="685766" fontAlgn="base">
              <a:spcBef>
                <a:spcPct val="0"/>
              </a:spcBef>
              <a:spcAft>
                <a:spcPct val="0"/>
              </a:spcAft>
            </a:pPr>
            <a:r>
              <a:rPr lang="en-US" altLang="en-US" sz="1400" b="1" dirty="0">
                <a:solidFill>
                  <a:srgbClr val="000000"/>
                </a:solidFill>
                <a:latin typeface="Arial" panose="020B0604020202020204"/>
              </a:rPr>
              <a:t>Patient-Reported</a:t>
            </a:r>
          </a:p>
          <a:p>
            <a:pPr algn="ctr" defTabSz="685766" fontAlgn="base">
              <a:spcBef>
                <a:spcPct val="0"/>
              </a:spcBef>
              <a:spcAft>
                <a:spcPct val="0"/>
              </a:spcAft>
            </a:pPr>
            <a:r>
              <a:rPr lang="en-US" altLang="en-US" sz="1400" b="1" dirty="0">
                <a:solidFill>
                  <a:srgbClr val="000000"/>
                </a:solidFill>
                <a:latin typeface="Arial" panose="020B0604020202020204"/>
              </a:rPr>
              <a:t>(PRO)</a:t>
            </a:r>
          </a:p>
        </p:txBody>
      </p:sp>
      <p:sp>
        <p:nvSpPr>
          <p:cNvPr id="33" name="TextBox 32">
            <a:extLst>
              <a:ext uri="{FF2B5EF4-FFF2-40B4-BE49-F238E27FC236}">
                <a16:creationId xmlns:a16="http://schemas.microsoft.com/office/drawing/2014/main" id="{DEAD5D50-77F7-4AC6-91DA-E29E218138D7}"/>
              </a:ext>
            </a:extLst>
          </p:cNvPr>
          <p:cNvSpPr txBox="1"/>
          <p:nvPr/>
        </p:nvSpPr>
        <p:spPr>
          <a:xfrm>
            <a:off x="2785538" y="3007983"/>
            <a:ext cx="1371600" cy="738664"/>
          </a:xfrm>
          <a:prstGeom prst="rect">
            <a:avLst/>
          </a:prstGeom>
          <a:noFill/>
        </p:spPr>
        <p:txBody>
          <a:bodyPr wrap="square" rtlCol="0">
            <a:spAutoFit/>
          </a:bodyPr>
          <a:lstStyle/>
          <a:p>
            <a:pPr algn="ctr" defTabSz="685766" fontAlgn="base">
              <a:spcBef>
                <a:spcPct val="0"/>
              </a:spcBef>
              <a:spcAft>
                <a:spcPct val="0"/>
              </a:spcAft>
            </a:pPr>
            <a:r>
              <a:rPr lang="en-US" altLang="en-US" sz="1400" b="1" dirty="0">
                <a:solidFill>
                  <a:srgbClr val="000000"/>
                </a:solidFill>
                <a:latin typeface="Arial" panose="020B0604020202020204"/>
              </a:rPr>
              <a:t>Observer-Reported</a:t>
            </a:r>
          </a:p>
          <a:p>
            <a:pPr algn="ctr" defTabSz="685766" fontAlgn="base">
              <a:spcBef>
                <a:spcPct val="0"/>
              </a:spcBef>
              <a:spcAft>
                <a:spcPct val="0"/>
              </a:spcAft>
            </a:pPr>
            <a:r>
              <a:rPr lang="en-US" altLang="en-US" sz="1400" b="1" dirty="0">
                <a:solidFill>
                  <a:srgbClr val="000000"/>
                </a:solidFill>
                <a:latin typeface="Arial" panose="020B0604020202020204"/>
              </a:rPr>
              <a:t>(</a:t>
            </a:r>
            <a:r>
              <a:rPr lang="en-US" altLang="en-US" sz="1400" b="1" dirty="0" err="1">
                <a:solidFill>
                  <a:srgbClr val="000000"/>
                </a:solidFill>
                <a:latin typeface="Arial" panose="020B0604020202020204"/>
              </a:rPr>
              <a:t>ObsRO</a:t>
            </a:r>
            <a:r>
              <a:rPr lang="en-US" altLang="en-US" sz="1400" b="1" dirty="0">
                <a:solidFill>
                  <a:srgbClr val="000000"/>
                </a:solidFill>
                <a:latin typeface="Arial" panose="020B0604020202020204"/>
              </a:rPr>
              <a:t>)</a:t>
            </a:r>
          </a:p>
        </p:txBody>
      </p:sp>
      <p:sp>
        <p:nvSpPr>
          <p:cNvPr id="35" name="TextBox 34">
            <a:extLst>
              <a:ext uri="{FF2B5EF4-FFF2-40B4-BE49-F238E27FC236}">
                <a16:creationId xmlns:a16="http://schemas.microsoft.com/office/drawing/2014/main" id="{9DA6E39C-2212-45DD-A9CA-9B144FEBED6B}"/>
              </a:ext>
            </a:extLst>
          </p:cNvPr>
          <p:cNvSpPr txBox="1"/>
          <p:nvPr/>
        </p:nvSpPr>
        <p:spPr>
          <a:xfrm>
            <a:off x="2865601" y="1473144"/>
            <a:ext cx="1371600" cy="523220"/>
          </a:xfrm>
          <a:prstGeom prst="rect">
            <a:avLst/>
          </a:prstGeom>
          <a:noFill/>
        </p:spPr>
        <p:txBody>
          <a:bodyPr wrap="square" rtlCol="0">
            <a:spAutoFit/>
          </a:bodyPr>
          <a:lstStyle/>
          <a:p>
            <a:pPr algn="ctr" defTabSz="903145"/>
            <a:r>
              <a:rPr lang="en-AU" sz="1400" b="1" dirty="0">
                <a:solidFill>
                  <a:prstClr val="black"/>
                </a:solidFill>
                <a:latin typeface="Arial" panose="020B0604020202020204"/>
              </a:rPr>
              <a:t>Performance</a:t>
            </a:r>
          </a:p>
          <a:p>
            <a:pPr algn="ctr" defTabSz="903145"/>
            <a:r>
              <a:rPr lang="en-AU" sz="1400" b="1" dirty="0">
                <a:solidFill>
                  <a:prstClr val="black"/>
                </a:solidFill>
                <a:latin typeface="Arial" panose="020B0604020202020204"/>
              </a:rPr>
              <a:t>(</a:t>
            </a:r>
            <a:r>
              <a:rPr lang="en-AU" sz="1400" b="1" dirty="0" err="1">
                <a:solidFill>
                  <a:prstClr val="black"/>
                </a:solidFill>
                <a:latin typeface="Arial" panose="020B0604020202020204"/>
              </a:rPr>
              <a:t>PerfO</a:t>
            </a:r>
            <a:r>
              <a:rPr lang="en-AU" sz="1400" b="1" dirty="0">
                <a:solidFill>
                  <a:prstClr val="black"/>
                </a:solidFill>
                <a:latin typeface="Arial" panose="020B0604020202020204"/>
              </a:rPr>
              <a:t>)</a:t>
            </a:r>
          </a:p>
        </p:txBody>
      </p:sp>
      <p:sp>
        <p:nvSpPr>
          <p:cNvPr id="50" name="Rectangle: Rounded Corners 49">
            <a:extLst>
              <a:ext uri="{FF2B5EF4-FFF2-40B4-BE49-F238E27FC236}">
                <a16:creationId xmlns:a16="http://schemas.microsoft.com/office/drawing/2014/main" id="{D3D8FA7F-84F4-4A9B-9D6E-6C176A6243D2}"/>
              </a:ext>
            </a:extLst>
          </p:cNvPr>
          <p:cNvSpPr/>
          <p:nvPr/>
        </p:nvSpPr>
        <p:spPr>
          <a:xfrm>
            <a:off x="6607943" y="922347"/>
            <a:ext cx="2209801" cy="134324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3145"/>
            <a:r>
              <a:rPr lang="en-GB" sz="1200" dirty="0">
                <a:solidFill>
                  <a:prstClr val="black"/>
                </a:solidFill>
                <a:latin typeface="Arial" panose="020B0604020202020204"/>
              </a:rPr>
              <a:t>Reported directly by patient</a:t>
            </a:r>
          </a:p>
          <a:p>
            <a:pPr defTabSz="903145"/>
            <a:r>
              <a:rPr lang="en-GB" sz="1200" b="1" dirty="0">
                <a:solidFill>
                  <a:prstClr val="black"/>
                </a:solidFill>
                <a:latin typeface="Arial" panose="020B0604020202020204"/>
              </a:rPr>
              <a:t>Examples: global impression, functional status, well-being, symptoms, health-related quality of life </a:t>
            </a:r>
          </a:p>
        </p:txBody>
      </p:sp>
      <p:sp>
        <p:nvSpPr>
          <p:cNvPr id="52" name="Rectangle: Rounded Corners 51">
            <a:extLst>
              <a:ext uri="{FF2B5EF4-FFF2-40B4-BE49-F238E27FC236}">
                <a16:creationId xmlns:a16="http://schemas.microsoft.com/office/drawing/2014/main" id="{E802B901-BF3C-488E-A615-83F32621844B}"/>
              </a:ext>
            </a:extLst>
          </p:cNvPr>
          <p:cNvSpPr/>
          <p:nvPr/>
        </p:nvSpPr>
        <p:spPr>
          <a:xfrm>
            <a:off x="145779" y="3027760"/>
            <a:ext cx="2379767" cy="1295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3145">
              <a:tabLst>
                <a:tab pos="1944640" algn="l"/>
              </a:tabLst>
            </a:pPr>
            <a:r>
              <a:rPr lang="en-CA" sz="1200" dirty="0">
                <a:solidFill>
                  <a:prstClr val="black"/>
                </a:solidFill>
                <a:latin typeface="Arial" panose="020B0604020202020204"/>
              </a:rPr>
              <a:t>Reported by someone other than the patient or a health professional </a:t>
            </a:r>
          </a:p>
          <a:p>
            <a:pPr defTabSz="903145">
              <a:tabLst>
                <a:tab pos="1944640" algn="l"/>
              </a:tabLst>
            </a:pPr>
            <a:r>
              <a:rPr lang="en-CA" sz="1200" b="1" dirty="0">
                <a:solidFill>
                  <a:prstClr val="black"/>
                </a:solidFill>
                <a:latin typeface="Arial" panose="020B0604020202020204"/>
              </a:rPr>
              <a:t>Examples: seizure </a:t>
            </a:r>
            <a:r>
              <a:rPr lang="en-GB" sz="1200" b="1" dirty="0">
                <a:solidFill>
                  <a:prstClr val="black"/>
                </a:solidFill>
                <a:latin typeface="Arial" panose="020B0604020202020204"/>
              </a:rPr>
              <a:t>frequency, surgical scar appearance</a:t>
            </a:r>
          </a:p>
        </p:txBody>
      </p:sp>
      <p:sp>
        <p:nvSpPr>
          <p:cNvPr id="54" name="Rectangle: Rounded Corners 53">
            <a:extLst>
              <a:ext uri="{FF2B5EF4-FFF2-40B4-BE49-F238E27FC236}">
                <a16:creationId xmlns:a16="http://schemas.microsoft.com/office/drawing/2014/main" id="{02D94FFC-301C-444E-98C2-98C36349D237}"/>
              </a:ext>
            </a:extLst>
          </p:cNvPr>
          <p:cNvSpPr/>
          <p:nvPr/>
        </p:nvSpPr>
        <p:spPr>
          <a:xfrm>
            <a:off x="148531" y="976335"/>
            <a:ext cx="2377015" cy="1295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3145"/>
            <a:r>
              <a:rPr lang="en-CA" sz="1200" dirty="0">
                <a:solidFill>
                  <a:prstClr val="black"/>
                </a:solidFill>
                <a:latin typeface="Arial" panose="020B0604020202020204"/>
              </a:rPr>
              <a:t>Based on standardized task(s) performed by a patient</a:t>
            </a:r>
            <a:br>
              <a:rPr lang="en-CA" sz="1200" dirty="0">
                <a:solidFill>
                  <a:prstClr val="black"/>
                </a:solidFill>
                <a:latin typeface="Arial" panose="020B0604020202020204"/>
              </a:rPr>
            </a:br>
            <a:r>
              <a:rPr lang="en-CA" sz="1200" b="1" dirty="0">
                <a:solidFill>
                  <a:prstClr val="black"/>
                </a:solidFill>
                <a:latin typeface="Arial" panose="020B0604020202020204"/>
              </a:rPr>
              <a:t>Examples: </a:t>
            </a:r>
            <a:r>
              <a:rPr lang="en-GB" sz="1200" b="1" dirty="0">
                <a:solidFill>
                  <a:prstClr val="black"/>
                </a:solidFill>
                <a:latin typeface="Arial" panose="020B0604020202020204"/>
              </a:rPr>
              <a:t>treadmill exercise test, cognition, and attention</a:t>
            </a:r>
          </a:p>
        </p:txBody>
      </p:sp>
      <p:sp>
        <p:nvSpPr>
          <p:cNvPr id="56" name="Rectangle: Rounded Corners 55">
            <a:extLst>
              <a:ext uri="{FF2B5EF4-FFF2-40B4-BE49-F238E27FC236}">
                <a16:creationId xmlns:a16="http://schemas.microsoft.com/office/drawing/2014/main" id="{8502BCF4-9B45-4394-84D1-F451E5C36211}"/>
              </a:ext>
            </a:extLst>
          </p:cNvPr>
          <p:cNvSpPr/>
          <p:nvPr/>
        </p:nvSpPr>
        <p:spPr>
          <a:xfrm>
            <a:off x="6618455" y="3027761"/>
            <a:ext cx="2209801" cy="121993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fontAlgn="base">
              <a:spcBef>
                <a:spcPct val="0"/>
              </a:spcBef>
              <a:spcAft>
                <a:spcPct val="0"/>
              </a:spcAft>
            </a:pPr>
            <a:r>
              <a:rPr lang="en-CA" altLang="en-US" sz="1200" dirty="0">
                <a:solidFill>
                  <a:srgbClr val="000000"/>
                </a:solidFill>
                <a:latin typeface="Arial" panose="020B0604020202020204"/>
              </a:rPr>
              <a:t>Reported by a trained health-care professional </a:t>
            </a:r>
          </a:p>
          <a:p>
            <a:pPr defTabSz="685766" fontAlgn="base">
              <a:spcBef>
                <a:spcPct val="0"/>
              </a:spcBef>
              <a:spcAft>
                <a:spcPct val="0"/>
              </a:spcAft>
            </a:pPr>
            <a:r>
              <a:rPr lang="en-CA" altLang="en-US" sz="1200" b="1" dirty="0">
                <a:solidFill>
                  <a:srgbClr val="000000"/>
                </a:solidFill>
                <a:latin typeface="Arial" panose="020B0604020202020204"/>
              </a:rPr>
              <a:t>Examples: treatment toxicity, </a:t>
            </a:r>
            <a:r>
              <a:rPr lang="en-US" altLang="en-US" sz="1200" b="1" dirty="0">
                <a:solidFill>
                  <a:srgbClr val="000000"/>
                </a:solidFill>
                <a:latin typeface="Arial" panose="020B0604020202020204"/>
              </a:rPr>
              <a:t>disease severity</a:t>
            </a:r>
          </a:p>
        </p:txBody>
      </p:sp>
      <p:sp>
        <p:nvSpPr>
          <p:cNvPr id="3" name="TextBox 2">
            <a:extLst>
              <a:ext uri="{FF2B5EF4-FFF2-40B4-BE49-F238E27FC236}">
                <a16:creationId xmlns:a16="http://schemas.microsoft.com/office/drawing/2014/main" id="{4F678D2B-3C76-4EB6-A64B-D62FE7E2337F}"/>
              </a:ext>
            </a:extLst>
          </p:cNvPr>
          <p:cNvSpPr txBox="1"/>
          <p:nvPr/>
        </p:nvSpPr>
        <p:spPr>
          <a:xfrm>
            <a:off x="145779" y="4503774"/>
            <a:ext cx="6472676" cy="276999"/>
          </a:xfrm>
          <a:prstGeom prst="rect">
            <a:avLst/>
          </a:prstGeom>
          <a:noFill/>
        </p:spPr>
        <p:txBody>
          <a:bodyPr wrap="square" rtlCol="0">
            <a:spAutoFit/>
          </a:bodyPr>
          <a:lstStyle/>
          <a:p>
            <a:pPr defTabSz="903145"/>
            <a:r>
              <a:rPr lang="en-AU" sz="1200" i="1" dirty="0">
                <a:solidFill>
                  <a:prstClr val="black">
                    <a:lumMod val="50000"/>
                    <a:lumOff val="50000"/>
                  </a:prstClr>
                </a:solidFill>
                <a:latin typeface="Arial" panose="020B0604020202020204"/>
              </a:rPr>
              <a:t>https://www./clinical-outcome-assessment-compendiumfda.gov/drugs/development-resources</a:t>
            </a:r>
          </a:p>
        </p:txBody>
      </p:sp>
      <p:sp>
        <p:nvSpPr>
          <p:cNvPr id="5" name="Rectangle 4">
            <a:extLst>
              <a:ext uri="{FF2B5EF4-FFF2-40B4-BE49-F238E27FC236}">
                <a16:creationId xmlns:a16="http://schemas.microsoft.com/office/drawing/2014/main" id="{49940968-53A9-4011-BBA4-14C15246E661}"/>
              </a:ext>
            </a:extLst>
          </p:cNvPr>
          <p:cNvSpPr/>
          <p:nvPr/>
        </p:nvSpPr>
        <p:spPr>
          <a:xfrm>
            <a:off x="3967815" y="2029814"/>
            <a:ext cx="1203114" cy="1073220"/>
          </a:xfrm>
          <a:prstGeom prst="rect">
            <a:avLst/>
          </a:prstGeom>
          <a:solidFill>
            <a:schemeClr val="bg1"/>
          </a:solid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145"/>
            <a:endParaRPr lang="en-AU">
              <a:solidFill>
                <a:prstClr val="white"/>
              </a:solidFill>
              <a:latin typeface="Arial" panose="020B0604020202020204"/>
            </a:endParaRPr>
          </a:p>
        </p:txBody>
      </p:sp>
      <p:sp>
        <p:nvSpPr>
          <p:cNvPr id="27" name="TextBox 26">
            <a:extLst>
              <a:ext uri="{FF2B5EF4-FFF2-40B4-BE49-F238E27FC236}">
                <a16:creationId xmlns:a16="http://schemas.microsoft.com/office/drawing/2014/main" id="{281AF6BE-6CF9-4EF0-837F-EBABC144DBBF}"/>
              </a:ext>
            </a:extLst>
          </p:cNvPr>
          <p:cNvSpPr txBox="1"/>
          <p:nvPr/>
        </p:nvSpPr>
        <p:spPr>
          <a:xfrm>
            <a:off x="3883327" y="2202418"/>
            <a:ext cx="1387859" cy="738664"/>
          </a:xfrm>
          <a:prstGeom prst="rect">
            <a:avLst/>
          </a:prstGeom>
          <a:noFill/>
        </p:spPr>
        <p:txBody>
          <a:bodyPr wrap="square" rtlCol="0">
            <a:spAutoFit/>
          </a:bodyPr>
          <a:lstStyle/>
          <a:p>
            <a:pPr algn="ctr" defTabSz="903145"/>
            <a:r>
              <a:rPr lang="en-AU" sz="1400" b="1" dirty="0">
                <a:solidFill>
                  <a:prstClr val="black"/>
                </a:solidFill>
                <a:latin typeface="Arial" panose="020B0604020202020204"/>
              </a:rPr>
              <a:t>Clinical Outcomes Assessment</a:t>
            </a:r>
          </a:p>
        </p:txBody>
      </p:sp>
    </p:spTree>
    <p:extLst>
      <p:ext uri="{BB962C8B-B14F-4D97-AF65-F5344CB8AC3E}">
        <p14:creationId xmlns:p14="http://schemas.microsoft.com/office/powerpoint/2010/main" val="2950223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24BB-D2DB-4E55-9BE3-217779DF61F0}"/>
              </a:ext>
            </a:extLst>
          </p:cNvPr>
          <p:cNvSpPr>
            <a:spLocks noGrp="1"/>
          </p:cNvSpPr>
          <p:nvPr>
            <p:ph type="title"/>
          </p:nvPr>
        </p:nvSpPr>
        <p:spPr/>
        <p:txBody>
          <a:bodyPr/>
          <a:lstStyle/>
          <a:p>
            <a:r>
              <a:rPr lang="en-US" dirty="0"/>
              <a:t>History – other PROs: toxicity</a:t>
            </a:r>
          </a:p>
        </p:txBody>
      </p:sp>
      <p:sp>
        <p:nvSpPr>
          <p:cNvPr id="3" name="Slide Number Placeholder 2">
            <a:extLst>
              <a:ext uri="{FF2B5EF4-FFF2-40B4-BE49-F238E27FC236}">
                <a16:creationId xmlns:a16="http://schemas.microsoft.com/office/drawing/2014/main" id="{17F1C6E7-4448-E87F-9C59-720A08B0BDE9}"/>
              </a:ext>
            </a:extLst>
          </p:cNvPr>
          <p:cNvSpPr>
            <a:spLocks noGrp="1"/>
          </p:cNvSpPr>
          <p:nvPr>
            <p:ph type="sldNum" sz="quarter" idx="12"/>
          </p:nvPr>
        </p:nvSpPr>
        <p:spPr/>
        <p:txBody>
          <a:bodyPr>
            <a:normAutofit lnSpcReduction="10000"/>
          </a:bodyPr>
          <a:lstStyle/>
          <a:p>
            <a:fld id="{2754ED01-E2A0-4C1E-8E21-014B99041579}" type="slidenum">
              <a:rPr lang="en-US" smtClean="0"/>
              <a:pPr/>
              <a:t>13</a:t>
            </a:fld>
            <a:endParaRPr lang="en-US"/>
          </a:p>
        </p:txBody>
      </p:sp>
      <p:pic>
        <p:nvPicPr>
          <p:cNvPr id="4" name="Picture 3">
            <a:extLst>
              <a:ext uri="{FF2B5EF4-FFF2-40B4-BE49-F238E27FC236}">
                <a16:creationId xmlns:a16="http://schemas.microsoft.com/office/drawing/2014/main" id="{E65AA4C5-4692-B451-8B08-5E97D4B716F3}"/>
              </a:ext>
            </a:extLst>
          </p:cNvPr>
          <p:cNvPicPr>
            <a:picLocks noChangeAspect="1"/>
          </p:cNvPicPr>
          <p:nvPr/>
        </p:nvPicPr>
        <p:blipFill>
          <a:blip r:embed="rId2"/>
          <a:stretch>
            <a:fillRect/>
          </a:stretch>
        </p:blipFill>
        <p:spPr>
          <a:xfrm>
            <a:off x="819150" y="1346200"/>
            <a:ext cx="7505700" cy="2451100"/>
          </a:xfrm>
          <a:prstGeom prst="rect">
            <a:avLst/>
          </a:prstGeom>
        </p:spPr>
      </p:pic>
    </p:spTree>
    <p:extLst>
      <p:ext uri="{BB962C8B-B14F-4D97-AF65-F5344CB8AC3E}">
        <p14:creationId xmlns:p14="http://schemas.microsoft.com/office/powerpoint/2010/main" val="69730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E7A54D-3764-244C-88F0-5F147C533540}"/>
              </a:ext>
            </a:extLst>
          </p:cNvPr>
          <p:cNvSpPr>
            <a:spLocks noGrp="1"/>
          </p:cNvSpPr>
          <p:nvPr>
            <p:ph type="sldNum" sz="quarter" idx="12"/>
          </p:nvPr>
        </p:nvSpPr>
        <p:spPr/>
        <p:txBody>
          <a:bodyPr>
            <a:normAutofit lnSpcReduction="10000"/>
          </a:bodyPr>
          <a:lstStyle/>
          <a:p>
            <a:fld id="{2754ED01-E2A0-4C1E-8E21-014B99041579}" type="slidenum">
              <a:rPr lang="en-US" smtClean="0"/>
              <a:pPr/>
              <a:t>14</a:t>
            </a:fld>
            <a:endParaRPr lang="en-US"/>
          </a:p>
        </p:txBody>
      </p:sp>
      <p:pic>
        <p:nvPicPr>
          <p:cNvPr id="3" name="Picture 2">
            <a:extLst>
              <a:ext uri="{FF2B5EF4-FFF2-40B4-BE49-F238E27FC236}">
                <a16:creationId xmlns:a16="http://schemas.microsoft.com/office/drawing/2014/main" id="{A9136D4C-5AF4-BE43-78B2-4E7AC7DB18BC}"/>
              </a:ext>
            </a:extLst>
          </p:cNvPr>
          <p:cNvPicPr>
            <a:picLocks noChangeAspect="1"/>
          </p:cNvPicPr>
          <p:nvPr/>
        </p:nvPicPr>
        <p:blipFill>
          <a:blip r:embed="rId2"/>
          <a:stretch>
            <a:fillRect/>
          </a:stretch>
        </p:blipFill>
        <p:spPr>
          <a:xfrm>
            <a:off x="1432355" y="0"/>
            <a:ext cx="5947957" cy="4872099"/>
          </a:xfrm>
          <a:prstGeom prst="rect">
            <a:avLst/>
          </a:prstGeom>
        </p:spPr>
      </p:pic>
    </p:spTree>
    <p:extLst>
      <p:ext uri="{BB962C8B-B14F-4D97-AF65-F5344CB8AC3E}">
        <p14:creationId xmlns:p14="http://schemas.microsoft.com/office/powerpoint/2010/main" val="326237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24BB-D2DB-4E55-9BE3-217779DF61F0}"/>
              </a:ext>
            </a:extLst>
          </p:cNvPr>
          <p:cNvSpPr>
            <a:spLocks noGrp="1"/>
          </p:cNvSpPr>
          <p:nvPr>
            <p:ph type="title"/>
          </p:nvPr>
        </p:nvSpPr>
        <p:spPr/>
        <p:txBody>
          <a:bodyPr/>
          <a:lstStyle/>
          <a:p>
            <a:r>
              <a:rPr lang="en-US" dirty="0"/>
              <a:t>History – other PROs: toxicity</a:t>
            </a:r>
          </a:p>
        </p:txBody>
      </p:sp>
      <p:sp>
        <p:nvSpPr>
          <p:cNvPr id="3" name="Slide Number Placeholder 2">
            <a:extLst>
              <a:ext uri="{FF2B5EF4-FFF2-40B4-BE49-F238E27FC236}">
                <a16:creationId xmlns:a16="http://schemas.microsoft.com/office/drawing/2014/main" id="{17F1C6E7-4448-E87F-9C59-720A08B0BDE9}"/>
              </a:ext>
            </a:extLst>
          </p:cNvPr>
          <p:cNvSpPr>
            <a:spLocks noGrp="1"/>
          </p:cNvSpPr>
          <p:nvPr>
            <p:ph type="sldNum" sz="quarter" idx="12"/>
          </p:nvPr>
        </p:nvSpPr>
        <p:spPr/>
        <p:txBody>
          <a:bodyPr>
            <a:normAutofit lnSpcReduction="10000"/>
          </a:bodyPr>
          <a:lstStyle/>
          <a:p>
            <a:fld id="{2754ED01-E2A0-4C1E-8E21-014B99041579}" type="slidenum">
              <a:rPr lang="en-US" smtClean="0"/>
              <a:pPr/>
              <a:t>15</a:t>
            </a:fld>
            <a:endParaRPr lang="en-US"/>
          </a:p>
        </p:txBody>
      </p:sp>
      <p:pic>
        <p:nvPicPr>
          <p:cNvPr id="8" name="Picture 7">
            <a:extLst>
              <a:ext uri="{FF2B5EF4-FFF2-40B4-BE49-F238E27FC236}">
                <a16:creationId xmlns:a16="http://schemas.microsoft.com/office/drawing/2014/main" id="{E2C59977-048C-B372-7902-5D0D2B80946C}"/>
              </a:ext>
            </a:extLst>
          </p:cNvPr>
          <p:cNvPicPr>
            <a:picLocks noChangeAspect="1"/>
          </p:cNvPicPr>
          <p:nvPr/>
        </p:nvPicPr>
        <p:blipFill>
          <a:blip r:embed="rId2"/>
          <a:stretch>
            <a:fillRect/>
          </a:stretch>
        </p:blipFill>
        <p:spPr>
          <a:xfrm>
            <a:off x="685800" y="987574"/>
            <a:ext cx="7772400" cy="2474001"/>
          </a:xfrm>
          <a:prstGeom prst="rect">
            <a:avLst/>
          </a:prstGeom>
        </p:spPr>
      </p:pic>
      <p:sp>
        <p:nvSpPr>
          <p:cNvPr id="10" name="TextBox 9">
            <a:extLst>
              <a:ext uri="{FF2B5EF4-FFF2-40B4-BE49-F238E27FC236}">
                <a16:creationId xmlns:a16="http://schemas.microsoft.com/office/drawing/2014/main" id="{0BB41FAF-4BC9-06E2-A302-79A307BBC6DC}"/>
              </a:ext>
            </a:extLst>
          </p:cNvPr>
          <p:cNvSpPr txBox="1"/>
          <p:nvPr/>
        </p:nvSpPr>
        <p:spPr>
          <a:xfrm>
            <a:off x="3419872" y="2931790"/>
            <a:ext cx="4572000" cy="369332"/>
          </a:xfrm>
          <a:prstGeom prst="rect">
            <a:avLst/>
          </a:prstGeom>
          <a:noFill/>
        </p:spPr>
        <p:txBody>
          <a:bodyPr wrap="square">
            <a:spAutoFit/>
          </a:bodyPr>
          <a:lstStyle/>
          <a:p>
            <a:r>
              <a:rPr lang="en-CA" i="1" dirty="0">
                <a:effectLst/>
                <a:latin typeface="Times"/>
              </a:rPr>
              <a:t>Support Care Cancer (1997) 5 :307–313</a:t>
            </a:r>
            <a:endParaRPr lang="en-CA" dirty="0">
              <a:effectLst/>
              <a:latin typeface="Times"/>
            </a:endParaRPr>
          </a:p>
        </p:txBody>
      </p:sp>
    </p:spTree>
    <p:extLst>
      <p:ext uri="{BB962C8B-B14F-4D97-AF65-F5344CB8AC3E}">
        <p14:creationId xmlns:p14="http://schemas.microsoft.com/office/powerpoint/2010/main" val="44609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24BB-D2DB-4E55-9BE3-217779DF61F0}"/>
              </a:ext>
            </a:extLst>
          </p:cNvPr>
          <p:cNvSpPr>
            <a:spLocks noGrp="1"/>
          </p:cNvSpPr>
          <p:nvPr>
            <p:ph type="title"/>
          </p:nvPr>
        </p:nvSpPr>
        <p:spPr/>
        <p:txBody>
          <a:bodyPr/>
          <a:lstStyle/>
          <a:p>
            <a:r>
              <a:rPr lang="en-US" dirty="0"/>
              <a:t>History – Other PROs: Toxicity</a:t>
            </a:r>
          </a:p>
        </p:txBody>
      </p:sp>
      <p:sp>
        <p:nvSpPr>
          <p:cNvPr id="3" name="Slide Number Placeholder 2">
            <a:extLst>
              <a:ext uri="{FF2B5EF4-FFF2-40B4-BE49-F238E27FC236}">
                <a16:creationId xmlns:a16="http://schemas.microsoft.com/office/drawing/2014/main" id="{17F1C6E7-4448-E87F-9C59-720A08B0BDE9}"/>
              </a:ext>
            </a:extLst>
          </p:cNvPr>
          <p:cNvSpPr>
            <a:spLocks noGrp="1"/>
          </p:cNvSpPr>
          <p:nvPr>
            <p:ph type="sldNum" sz="quarter" idx="12"/>
          </p:nvPr>
        </p:nvSpPr>
        <p:spPr/>
        <p:txBody>
          <a:bodyPr>
            <a:normAutofit lnSpcReduction="10000"/>
          </a:bodyPr>
          <a:lstStyle/>
          <a:p>
            <a:fld id="{2754ED01-E2A0-4C1E-8E21-014B99041579}" type="slidenum">
              <a:rPr lang="en-US" smtClean="0"/>
              <a:pPr/>
              <a:t>16</a:t>
            </a:fld>
            <a:endParaRPr lang="en-US"/>
          </a:p>
        </p:txBody>
      </p:sp>
      <p:pic>
        <p:nvPicPr>
          <p:cNvPr id="4" name="Picture 3">
            <a:extLst>
              <a:ext uri="{FF2B5EF4-FFF2-40B4-BE49-F238E27FC236}">
                <a16:creationId xmlns:a16="http://schemas.microsoft.com/office/drawing/2014/main" id="{47CBDFCE-5036-118A-E1C7-E98573E8D0EC}"/>
              </a:ext>
            </a:extLst>
          </p:cNvPr>
          <p:cNvPicPr>
            <a:picLocks noChangeAspect="1"/>
          </p:cNvPicPr>
          <p:nvPr/>
        </p:nvPicPr>
        <p:blipFill>
          <a:blip r:embed="rId2"/>
          <a:stretch>
            <a:fillRect/>
          </a:stretch>
        </p:blipFill>
        <p:spPr>
          <a:xfrm>
            <a:off x="1331640" y="662338"/>
            <a:ext cx="6336704" cy="3907634"/>
          </a:xfrm>
          <a:prstGeom prst="rect">
            <a:avLst/>
          </a:prstGeom>
        </p:spPr>
      </p:pic>
    </p:spTree>
    <p:extLst>
      <p:ext uri="{BB962C8B-B14F-4D97-AF65-F5344CB8AC3E}">
        <p14:creationId xmlns:p14="http://schemas.microsoft.com/office/powerpoint/2010/main" val="666903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4F2A-239C-95B8-0AA8-DA3206CFC908}"/>
              </a:ext>
            </a:extLst>
          </p:cNvPr>
          <p:cNvSpPr>
            <a:spLocks noGrp="1"/>
          </p:cNvSpPr>
          <p:nvPr>
            <p:ph type="title"/>
          </p:nvPr>
        </p:nvSpPr>
        <p:spPr>
          <a:xfrm>
            <a:off x="155554" y="1995686"/>
            <a:ext cx="8496944" cy="411480"/>
          </a:xfrm>
        </p:spPr>
        <p:txBody>
          <a:bodyPr/>
          <a:lstStyle/>
          <a:p>
            <a:r>
              <a:rPr lang="en-US" dirty="0"/>
              <a:t>Types of PROs</a:t>
            </a:r>
          </a:p>
        </p:txBody>
      </p:sp>
      <p:sp>
        <p:nvSpPr>
          <p:cNvPr id="3" name="Slide Number Placeholder 2">
            <a:extLst>
              <a:ext uri="{FF2B5EF4-FFF2-40B4-BE49-F238E27FC236}">
                <a16:creationId xmlns:a16="http://schemas.microsoft.com/office/drawing/2014/main" id="{5ED415B1-E68D-505E-5E8B-1ACC29F69E3E}"/>
              </a:ext>
            </a:extLst>
          </p:cNvPr>
          <p:cNvSpPr>
            <a:spLocks noGrp="1"/>
          </p:cNvSpPr>
          <p:nvPr>
            <p:ph type="sldNum" sz="quarter" idx="12"/>
          </p:nvPr>
        </p:nvSpPr>
        <p:spPr/>
        <p:txBody>
          <a:bodyPr>
            <a:normAutofit lnSpcReduction="10000"/>
          </a:bodyPr>
          <a:lstStyle/>
          <a:p>
            <a:fld id="{2754ED01-E2A0-4C1E-8E21-014B99041579}" type="slidenum">
              <a:rPr lang="en-US" smtClean="0"/>
              <a:pPr/>
              <a:t>17</a:t>
            </a:fld>
            <a:endParaRPr lang="en-US"/>
          </a:p>
        </p:txBody>
      </p:sp>
    </p:spTree>
    <p:extLst>
      <p:ext uri="{BB962C8B-B14F-4D97-AF65-F5344CB8AC3E}">
        <p14:creationId xmlns:p14="http://schemas.microsoft.com/office/powerpoint/2010/main" val="2705448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0F49-033D-2344-9FF4-907EE9A5268E}"/>
              </a:ext>
            </a:extLst>
          </p:cNvPr>
          <p:cNvSpPr>
            <a:spLocks noGrp="1"/>
          </p:cNvSpPr>
          <p:nvPr>
            <p:ph type="title"/>
          </p:nvPr>
        </p:nvSpPr>
        <p:spPr/>
        <p:txBody>
          <a:bodyPr/>
          <a:lstStyle/>
          <a:p>
            <a:r>
              <a:rPr lang="en-US" dirty="0"/>
              <a:t>Types of PROs</a:t>
            </a:r>
          </a:p>
        </p:txBody>
      </p:sp>
      <p:sp>
        <p:nvSpPr>
          <p:cNvPr id="3" name="Content Placeholder 2">
            <a:extLst>
              <a:ext uri="{FF2B5EF4-FFF2-40B4-BE49-F238E27FC236}">
                <a16:creationId xmlns:a16="http://schemas.microsoft.com/office/drawing/2014/main" id="{AA324088-7FC6-DA6B-58F2-4985EB637CDC}"/>
              </a:ext>
            </a:extLst>
          </p:cNvPr>
          <p:cNvSpPr>
            <a:spLocks noGrp="1"/>
          </p:cNvSpPr>
          <p:nvPr>
            <p:ph idx="1"/>
          </p:nvPr>
        </p:nvSpPr>
        <p:spPr/>
        <p:txBody>
          <a:bodyPr/>
          <a:lstStyle/>
          <a:p>
            <a:r>
              <a:rPr lang="en-US" dirty="0"/>
              <a:t>Multidimensional instruments aimed at assessing health status and health related quality of life</a:t>
            </a:r>
          </a:p>
          <a:p>
            <a:pPr lvl="2"/>
            <a:r>
              <a:rPr lang="en-US" dirty="0"/>
              <a:t>General vs cancer specific</a:t>
            </a:r>
          </a:p>
          <a:p>
            <a:r>
              <a:rPr lang="en-US" dirty="0"/>
              <a:t>Instruments focused on particular aspects of health status</a:t>
            </a:r>
          </a:p>
          <a:p>
            <a:r>
              <a:rPr lang="en-US" dirty="0"/>
              <a:t>Instruments aimed at the “utility” of current health status</a:t>
            </a:r>
          </a:p>
          <a:p>
            <a:pPr lvl="2"/>
            <a:r>
              <a:rPr lang="en-US" dirty="0"/>
              <a:t>Needed for cost utility analyses</a:t>
            </a:r>
          </a:p>
          <a:p>
            <a:r>
              <a:rPr lang="en-US" dirty="0"/>
              <a:t>Collections of questions designed to elicit disease symptoms and treatment toxicity</a:t>
            </a:r>
          </a:p>
          <a:p>
            <a:endParaRPr lang="en-US" dirty="0"/>
          </a:p>
        </p:txBody>
      </p:sp>
      <p:sp>
        <p:nvSpPr>
          <p:cNvPr id="4" name="Slide Number Placeholder 3">
            <a:extLst>
              <a:ext uri="{FF2B5EF4-FFF2-40B4-BE49-F238E27FC236}">
                <a16:creationId xmlns:a16="http://schemas.microsoft.com/office/drawing/2014/main" id="{FE1E3486-72A8-57BA-3800-099FD163CF84}"/>
              </a:ext>
            </a:extLst>
          </p:cNvPr>
          <p:cNvSpPr>
            <a:spLocks noGrp="1"/>
          </p:cNvSpPr>
          <p:nvPr>
            <p:ph type="sldNum" sz="quarter" idx="12"/>
          </p:nvPr>
        </p:nvSpPr>
        <p:spPr/>
        <p:txBody>
          <a:bodyPr>
            <a:normAutofit lnSpcReduction="10000"/>
          </a:bodyPr>
          <a:lstStyle/>
          <a:p>
            <a:fld id="{2754ED01-E2A0-4C1E-8E21-014B99041579}" type="slidenum">
              <a:rPr lang="en-US" smtClean="0"/>
              <a:pPr/>
              <a:t>18</a:t>
            </a:fld>
            <a:endParaRPr lang="en-US"/>
          </a:p>
        </p:txBody>
      </p:sp>
    </p:spTree>
    <p:extLst>
      <p:ext uri="{BB962C8B-B14F-4D97-AF65-F5344CB8AC3E}">
        <p14:creationId xmlns:p14="http://schemas.microsoft.com/office/powerpoint/2010/main" val="121786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5D5A-CFEC-C4D7-578D-16486C162D0F}"/>
              </a:ext>
            </a:extLst>
          </p:cNvPr>
          <p:cNvSpPr>
            <a:spLocks noGrp="1"/>
          </p:cNvSpPr>
          <p:nvPr>
            <p:ph type="title"/>
          </p:nvPr>
        </p:nvSpPr>
        <p:spPr>
          <a:xfrm>
            <a:off x="365271" y="709917"/>
            <a:ext cx="8496944" cy="411480"/>
          </a:xfrm>
        </p:spPr>
        <p:txBody>
          <a:bodyPr/>
          <a:lstStyle/>
          <a:p>
            <a:r>
              <a:rPr lang="en-US" dirty="0"/>
              <a:t>Multidimensional global  instruments aimed at assessing health status and health related quality of life</a:t>
            </a:r>
            <a:br>
              <a:rPr lang="en-US" dirty="0"/>
            </a:br>
            <a:endParaRPr lang="en-US" dirty="0"/>
          </a:p>
        </p:txBody>
      </p:sp>
      <p:sp>
        <p:nvSpPr>
          <p:cNvPr id="3" name="Content Placeholder 2">
            <a:extLst>
              <a:ext uri="{FF2B5EF4-FFF2-40B4-BE49-F238E27FC236}">
                <a16:creationId xmlns:a16="http://schemas.microsoft.com/office/drawing/2014/main" id="{A494070E-F219-9119-D22A-3ADF1D98D6F6}"/>
              </a:ext>
            </a:extLst>
          </p:cNvPr>
          <p:cNvSpPr>
            <a:spLocks noGrp="1"/>
          </p:cNvSpPr>
          <p:nvPr>
            <p:ph idx="1"/>
          </p:nvPr>
        </p:nvSpPr>
        <p:spPr>
          <a:xfrm>
            <a:off x="323528" y="1419622"/>
            <a:ext cx="8496944" cy="4032448"/>
          </a:xfrm>
        </p:spPr>
        <p:txBody>
          <a:bodyPr/>
          <a:lstStyle/>
          <a:p>
            <a:r>
              <a:rPr lang="en-US" dirty="0"/>
              <a:t>General</a:t>
            </a:r>
          </a:p>
          <a:p>
            <a:pPr lvl="2"/>
            <a:r>
              <a:rPr lang="en-US" dirty="0"/>
              <a:t>Examples: Sickness Impact Profile and SF36</a:t>
            </a:r>
          </a:p>
          <a:p>
            <a:pPr lvl="1"/>
            <a:r>
              <a:rPr lang="en-US" dirty="0"/>
              <a:t>Cancer specific</a:t>
            </a:r>
          </a:p>
          <a:p>
            <a:pPr lvl="2"/>
            <a:r>
              <a:rPr lang="en-US" dirty="0"/>
              <a:t>Examples: EORTC QLQ-C30; FACT-G</a:t>
            </a:r>
          </a:p>
          <a:p>
            <a:pPr lvl="3"/>
            <a:r>
              <a:rPr lang="en-US" dirty="0"/>
              <a:t>Both assess similar domains, for example, physical, emotional, social functioning as well as overall quality of life</a:t>
            </a:r>
          </a:p>
          <a:p>
            <a:pPr lvl="3"/>
            <a:r>
              <a:rPr lang="en-US" dirty="0"/>
              <a:t>QLQ-C30 follows:</a:t>
            </a:r>
          </a:p>
          <a:p>
            <a:pPr marL="466344" lvl="3" indent="0">
              <a:buNone/>
            </a:pPr>
            <a:endParaRPr lang="en-US" dirty="0"/>
          </a:p>
        </p:txBody>
      </p:sp>
      <p:sp>
        <p:nvSpPr>
          <p:cNvPr id="4" name="Slide Number Placeholder 3">
            <a:extLst>
              <a:ext uri="{FF2B5EF4-FFF2-40B4-BE49-F238E27FC236}">
                <a16:creationId xmlns:a16="http://schemas.microsoft.com/office/drawing/2014/main" id="{F2F620C9-F057-9062-D05F-0E15D783129F}"/>
              </a:ext>
            </a:extLst>
          </p:cNvPr>
          <p:cNvSpPr>
            <a:spLocks noGrp="1"/>
          </p:cNvSpPr>
          <p:nvPr>
            <p:ph type="sldNum" sz="quarter" idx="12"/>
          </p:nvPr>
        </p:nvSpPr>
        <p:spPr/>
        <p:txBody>
          <a:bodyPr>
            <a:normAutofit lnSpcReduction="10000"/>
          </a:bodyPr>
          <a:lstStyle/>
          <a:p>
            <a:fld id="{2754ED01-E2A0-4C1E-8E21-014B99041579}" type="slidenum">
              <a:rPr lang="en-US" smtClean="0"/>
              <a:pPr/>
              <a:t>19</a:t>
            </a:fld>
            <a:endParaRPr lang="en-US"/>
          </a:p>
        </p:txBody>
      </p:sp>
    </p:spTree>
    <p:extLst>
      <p:ext uri="{BB962C8B-B14F-4D97-AF65-F5344CB8AC3E}">
        <p14:creationId xmlns:p14="http://schemas.microsoft.com/office/powerpoint/2010/main" val="93470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C6B5-6024-E6A5-0FF3-3C9571D4B587}"/>
              </a:ext>
            </a:extLst>
          </p:cNvPr>
          <p:cNvSpPr>
            <a:spLocks noGrp="1"/>
          </p:cNvSpPr>
          <p:nvPr>
            <p:ph type="title"/>
          </p:nvPr>
        </p:nvSpPr>
        <p:spPr/>
        <p:txBody>
          <a:bodyPr/>
          <a:lstStyle/>
          <a:p>
            <a:r>
              <a:rPr lang="en-US" dirty="0"/>
              <a:t>Conflicts</a:t>
            </a:r>
          </a:p>
        </p:txBody>
      </p:sp>
      <p:sp>
        <p:nvSpPr>
          <p:cNvPr id="3" name="Content Placeholder 2">
            <a:extLst>
              <a:ext uri="{FF2B5EF4-FFF2-40B4-BE49-F238E27FC236}">
                <a16:creationId xmlns:a16="http://schemas.microsoft.com/office/drawing/2014/main" id="{85586557-EBA1-E814-E4AD-D2F86E46AE3C}"/>
              </a:ext>
            </a:extLst>
          </p:cNvPr>
          <p:cNvSpPr>
            <a:spLocks noGrp="1"/>
          </p:cNvSpPr>
          <p:nvPr>
            <p:ph idx="1"/>
          </p:nvPr>
        </p:nvSpPr>
        <p:spPr/>
        <p:txBody>
          <a:bodyPr/>
          <a:lstStyle/>
          <a:p>
            <a:r>
              <a:rPr lang="en-US" dirty="0"/>
              <a:t>None</a:t>
            </a:r>
          </a:p>
        </p:txBody>
      </p:sp>
      <p:sp>
        <p:nvSpPr>
          <p:cNvPr id="4" name="Slide Number Placeholder 3">
            <a:extLst>
              <a:ext uri="{FF2B5EF4-FFF2-40B4-BE49-F238E27FC236}">
                <a16:creationId xmlns:a16="http://schemas.microsoft.com/office/drawing/2014/main" id="{640D2DA6-9F58-09E0-51CE-F11054A930FE}"/>
              </a:ext>
            </a:extLst>
          </p:cNvPr>
          <p:cNvSpPr>
            <a:spLocks noGrp="1"/>
          </p:cNvSpPr>
          <p:nvPr>
            <p:ph type="sldNum" sz="quarter" idx="12"/>
          </p:nvPr>
        </p:nvSpPr>
        <p:spPr/>
        <p:txBody>
          <a:bodyPr>
            <a:normAutofit lnSpcReduction="10000"/>
          </a:bodyPr>
          <a:lstStyle/>
          <a:p>
            <a:fld id="{2754ED01-E2A0-4C1E-8E21-014B99041579}" type="slidenum">
              <a:rPr lang="en-US" smtClean="0"/>
              <a:pPr/>
              <a:t>2</a:t>
            </a:fld>
            <a:endParaRPr lang="en-US"/>
          </a:p>
        </p:txBody>
      </p:sp>
    </p:spTree>
    <p:extLst>
      <p:ext uri="{BB962C8B-B14F-4D97-AF65-F5344CB8AC3E}">
        <p14:creationId xmlns:p14="http://schemas.microsoft.com/office/powerpoint/2010/main" val="2752132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6F3103-3B44-E1A2-E55B-C13F986BFE55}"/>
              </a:ext>
            </a:extLst>
          </p:cNvPr>
          <p:cNvSpPr>
            <a:spLocks noGrp="1"/>
          </p:cNvSpPr>
          <p:nvPr>
            <p:ph type="sldNum" sz="quarter" idx="12"/>
          </p:nvPr>
        </p:nvSpPr>
        <p:spPr/>
        <p:txBody>
          <a:bodyPr>
            <a:normAutofit lnSpcReduction="10000"/>
          </a:bodyPr>
          <a:lstStyle/>
          <a:p>
            <a:fld id="{2754ED01-E2A0-4C1E-8E21-014B99041579}" type="slidenum">
              <a:rPr lang="en-US" smtClean="0"/>
              <a:pPr/>
              <a:t>20</a:t>
            </a:fld>
            <a:endParaRPr lang="en-US"/>
          </a:p>
        </p:txBody>
      </p:sp>
      <p:pic>
        <p:nvPicPr>
          <p:cNvPr id="3" name="Picture 2">
            <a:extLst>
              <a:ext uri="{FF2B5EF4-FFF2-40B4-BE49-F238E27FC236}">
                <a16:creationId xmlns:a16="http://schemas.microsoft.com/office/drawing/2014/main" id="{EF7379F8-C768-AE15-C014-7C873C53CD63}"/>
              </a:ext>
            </a:extLst>
          </p:cNvPr>
          <p:cNvPicPr>
            <a:picLocks noChangeAspect="1"/>
          </p:cNvPicPr>
          <p:nvPr/>
        </p:nvPicPr>
        <p:blipFill>
          <a:blip r:embed="rId2"/>
          <a:stretch>
            <a:fillRect/>
          </a:stretch>
        </p:blipFill>
        <p:spPr>
          <a:xfrm>
            <a:off x="1331640" y="243139"/>
            <a:ext cx="7126560" cy="4270235"/>
          </a:xfrm>
          <a:prstGeom prst="rect">
            <a:avLst/>
          </a:prstGeom>
        </p:spPr>
      </p:pic>
    </p:spTree>
    <p:extLst>
      <p:ext uri="{BB962C8B-B14F-4D97-AF65-F5344CB8AC3E}">
        <p14:creationId xmlns:p14="http://schemas.microsoft.com/office/powerpoint/2010/main" val="330981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4EE17B-95CB-B778-A465-5A1EA1AF7445}"/>
              </a:ext>
            </a:extLst>
          </p:cNvPr>
          <p:cNvSpPr>
            <a:spLocks noGrp="1"/>
          </p:cNvSpPr>
          <p:nvPr>
            <p:ph type="sldNum" sz="quarter" idx="12"/>
          </p:nvPr>
        </p:nvSpPr>
        <p:spPr/>
        <p:txBody>
          <a:bodyPr>
            <a:normAutofit lnSpcReduction="10000"/>
          </a:bodyPr>
          <a:lstStyle/>
          <a:p>
            <a:fld id="{2754ED01-E2A0-4C1E-8E21-014B99041579}" type="slidenum">
              <a:rPr lang="en-US" smtClean="0"/>
              <a:pPr/>
              <a:t>21</a:t>
            </a:fld>
            <a:endParaRPr lang="en-US"/>
          </a:p>
        </p:txBody>
      </p:sp>
      <p:pic>
        <p:nvPicPr>
          <p:cNvPr id="3" name="Picture 2">
            <a:extLst>
              <a:ext uri="{FF2B5EF4-FFF2-40B4-BE49-F238E27FC236}">
                <a16:creationId xmlns:a16="http://schemas.microsoft.com/office/drawing/2014/main" id="{BD0129E8-DDB1-35A0-7DDD-A2687F04BDAB}"/>
              </a:ext>
            </a:extLst>
          </p:cNvPr>
          <p:cNvPicPr>
            <a:picLocks noChangeAspect="1"/>
          </p:cNvPicPr>
          <p:nvPr/>
        </p:nvPicPr>
        <p:blipFill>
          <a:blip r:embed="rId2"/>
          <a:stretch>
            <a:fillRect/>
          </a:stretch>
        </p:blipFill>
        <p:spPr>
          <a:xfrm>
            <a:off x="1115616" y="89725"/>
            <a:ext cx="7342584" cy="4689538"/>
          </a:xfrm>
          <a:prstGeom prst="rect">
            <a:avLst/>
          </a:prstGeom>
        </p:spPr>
      </p:pic>
    </p:spTree>
    <p:extLst>
      <p:ext uri="{BB962C8B-B14F-4D97-AF65-F5344CB8AC3E}">
        <p14:creationId xmlns:p14="http://schemas.microsoft.com/office/powerpoint/2010/main" val="4212726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FF6647-371E-7FED-6568-F2695B4EB671}"/>
              </a:ext>
            </a:extLst>
          </p:cNvPr>
          <p:cNvSpPr>
            <a:spLocks noGrp="1"/>
          </p:cNvSpPr>
          <p:nvPr>
            <p:ph type="sldNum" sz="quarter" idx="12"/>
          </p:nvPr>
        </p:nvSpPr>
        <p:spPr/>
        <p:txBody>
          <a:bodyPr>
            <a:normAutofit lnSpcReduction="10000"/>
          </a:bodyPr>
          <a:lstStyle/>
          <a:p>
            <a:fld id="{2754ED01-E2A0-4C1E-8E21-014B99041579}" type="slidenum">
              <a:rPr lang="en-US" smtClean="0"/>
              <a:pPr/>
              <a:t>22</a:t>
            </a:fld>
            <a:endParaRPr lang="en-US"/>
          </a:p>
        </p:txBody>
      </p:sp>
      <p:pic>
        <p:nvPicPr>
          <p:cNvPr id="3" name="Picture 2">
            <a:extLst>
              <a:ext uri="{FF2B5EF4-FFF2-40B4-BE49-F238E27FC236}">
                <a16:creationId xmlns:a16="http://schemas.microsoft.com/office/drawing/2014/main" id="{AF9548B6-5E2E-F22C-D33C-1A94D979F2B0}"/>
              </a:ext>
            </a:extLst>
          </p:cNvPr>
          <p:cNvPicPr>
            <a:picLocks noChangeAspect="1"/>
          </p:cNvPicPr>
          <p:nvPr/>
        </p:nvPicPr>
        <p:blipFill>
          <a:blip r:embed="rId2"/>
          <a:stretch>
            <a:fillRect/>
          </a:stretch>
        </p:blipFill>
        <p:spPr>
          <a:xfrm>
            <a:off x="1259632" y="112255"/>
            <a:ext cx="7198568" cy="4555823"/>
          </a:xfrm>
          <a:prstGeom prst="rect">
            <a:avLst/>
          </a:prstGeom>
        </p:spPr>
      </p:pic>
    </p:spTree>
    <p:extLst>
      <p:ext uri="{BB962C8B-B14F-4D97-AF65-F5344CB8AC3E}">
        <p14:creationId xmlns:p14="http://schemas.microsoft.com/office/powerpoint/2010/main" val="347224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ABA92C-CABD-C7E6-10F4-2095209A7BDB}"/>
              </a:ext>
            </a:extLst>
          </p:cNvPr>
          <p:cNvSpPr>
            <a:spLocks noGrp="1"/>
          </p:cNvSpPr>
          <p:nvPr>
            <p:ph type="sldNum" sz="quarter" idx="12"/>
          </p:nvPr>
        </p:nvSpPr>
        <p:spPr/>
        <p:txBody>
          <a:bodyPr>
            <a:normAutofit lnSpcReduction="10000"/>
          </a:bodyPr>
          <a:lstStyle/>
          <a:p>
            <a:fld id="{2754ED01-E2A0-4C1E-8E21-014B99041579}" type="slidenum">
              <a:rPr lang="en-US" smtClean="0"/>
              <a:pPr/>
              <a:t>23</a:t>
            </a:fld>
            <a:endParaRPr lang="en-US"/>
          </a:p>
        </p:txBody>
      </p:sp>
      <p:pic>
        <p:nvPicPr>
          <p:cNvPr id="3" name="Picture 2">
            <a:extLst>
              <a:ext uri="{FF2B5EF4-FFF2-40B4-BE49-F238E27FC236}">
                <a16:creationId xmlns:a16="http://schemas.microsoft.com/office/drawing/2014/main" id="{1414231E-71FF-3825-8305-4D481F025229}"/>
              </a:ext>
            </a:extLst>
          </p:cNvPr>
          <p:cNvPicPr>
            <a:picLocks noChangeAspect="1"/>
          </p:cNvPicPr>
          <p:nvPr/>
        </p:nvPicPr>
        <p:blipFill>
          <a:blip r:embed="rId2"/>
          <a:stretch>
            <a:fillRect/>
          </a:stretch>
        </p:blipFill>
        <p:spPr>
          <a:xfrm>
            <a:off x="685800" y="304008"/>
            <a:ext cx="7772400" cy="4535483"/>
          </a:xfrm>
          <a:prstGeom prst="rect">
            <a:avLst/>
          </a:prstGeom>
        </p:spPr>
      </p:pic>
    </p:spTree>
    <p:extLst>
      <p:ext uri="{BB962C8B-B14F-4D97-AF65-F5344CB8AC3E}">
        <p14:creationId xmlns:p14="http://schemas.microsoft.com/office/powerpoint/2010/main" val="567909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C376-5A11-DD64-A01F-C360749FC658}"/>
              </a:ext>
            </a:extLst>
          </p:cNvPr>
          <p:cNvSpPr>
            <a:spLocks noGrp="1"/>
          </p:cNvSpPr>
          <p:nvPr>
            <p:ph type="title"/>
          </p:nvPr>
        </p:nvSpPr>
        <p:spPr>
          <a:xfrm>
            <a:off x="323528" y="522833"/>
            <a:ext cx="8496944" cy="411480"/>
          </a:xfrm>
        </p:spPr>
        <p:txBody>
          <a:bodyPr/>
          <a:lstStyle/>
          <a:p>
            <a:r>
              <a:rPr lang="en-US" dirty="0"/>
              <a:t>More specific instruments (modules) for particular settings</a:t>
            </a:r>
            <a:br>
              <a:rPr lang="en-US" dirty="0"/>
            </a:br>
            <a:endParaRPr lang="en-US" dirty="0"/>
          </a:p>
        </p:txBody>
      </p:sp>
      <p:sp>
        <p:nvSpPr>
          <p:cNvPr id="4" name="Slide Number Placeholder 3">
            <a:extLst>
              <a:ext uri="{FF2B5EF4-FFF2-40B4-BE49-F238E27FC236}">
                <a16:creationId xmlns:a16="http://schemas.microsoft.com/office/drawing/2014/main" id="{4608C9E7-09B5-2FFB-C745-EC495A89F202}"/>
              </a:ext>
            </a:extLst>
          </p:cNvPr>
          <p:cNvSpPr>
            <a:spLocks noGrp="1"/>
          </p:cNvSpPr>
          <p:nvPr>
            <p:ph type="sldNum" sz="quarter" idx="12"/>
          </p:nvPr>
        </p:nvSpPr>
        <p:spPr/>
        <p:txBody>
          <a:bodyPr>
            <a:normAutofit lnSpcReduction="10000"/>
          </a:bodyPr>
          <a:lstStyle/>
          <a:p>
            <a:fld id="{2754ED01-E2A0-4C1E-8E21-014B99041579}" type="slidenum">
              <a:rPr lang="en-US" smtClean="0"/>
              <a:pPr/>
              <a:t>24</a:t>
            </a:fld>
            <a:endParaRPr lang="en-US"/>
          </a:p>
        </p:txBody>
      </p:sp>
      <p:sp>
        <p:nvSpPr>
          <p:cNvPr id="6" name="TextBox 5">
            <a:extLst>
              <a:ext uri="{FF2B5EF4-FFF2-40B4-BE49-F238E27FC236}">
                <a16:creationId xmlns:a16="http://schemas.microsoft.com/office/drawing/2014/main" id="{FC9779DC-E39A-E0F7-441E-7B39EFC022A4}"/>
              </a:ext>
            </a:extLst>
          </p:cNvPr>
          <p:cNvSpPr txBox="1"/>
          <p:nvPr/>
        </p:nvSpPr>
        <p:spPr>
          <a:xfrm>
            <a:off x="1007604" y="1275606"/>
            <a:ext cx="7128792" cy="3139321"/>
          </a:xfrm>
          <a:prstGeom prst="rect">
            <a:avLst/>
          </a:prstGeom>
          <a:noFill/>
        </p:spPr>
        <p:txBody>
          <a:bodyPr wrap="square">
            <a:spAutoFit/>
          </a:bodyPr>
          <a:lstStyle/>
          <a:p>
            <a:r>
              <a:rPr lang="en-CA" b="0" i="0" u="none" strike="noStrike" dirty="0">
                <a:solidFill>
                  <a:srgbClr val="47494F"/>
                </a:solidFill>
                <a:effectLst/>
                <a:highlight>
                  <a:srgbClr val="FFFFFF"/>
                </a:highlight>
                <a:latin typeface="Source Sans Pro" panose="020F0502020204030204" pitchFamily="34" charset="0"/>
              </a:rPr>
              <a:t>Modules differ in their content. They may relate, for example, to QOL issues affecting particular tumour types (e.g. primary site, metastatic site), aspects of care (e.g. patient satisfaction) or patients’ psychological needs or experiences (e.g. information). Modules have been developed for defined patient groups (e.g. elderly), specific symptoms (e.g. fatigue, cachexia), treatment side-effects (e.g. radiation proctitis), or other areas of relevance and importance to specific groups (e.g. activities of daily living in people with brain tumours). In principle, most modules are developed to be used at diagnosis and then during treatment and follow-up. Modules are sometimes developed as ‘stand-alone questionnaires’ (for example, to assess patient satisfaction).</a:t>
            </a:r>
            <a:endParaRPr lang="en-US" dirty="0"/>
          </a:p>
        </p:txBody>
      </p:sp>
    </p:spTree>
    <p:extLst>
      <p:ext uri="{BB962C8B-B14F-4D97-AF65-F5344CB8AC3E}">
        <p14:creationId xmlns:p14="http://schemas.microsoft.com/office/powerpoint/2010/main" val="1069903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9F380-DD47-3591-24B2-D4EBA32A60A5}"/>
              </a:ext>
            </a:extLst>
          </p:cNvPr>
          <p:cNvSpPr>
            <a:spLocks noGrp="1"/>
          </p:cNvSpPr>
          <p:nvPr>
            <p:ph type="sldNum" sz="quarter" idx="12"/>
          </p:nvPr>
        </p:nvSpPr>
        <p:spPr/>
        <p:txBody>
          <a:bodyPr>
            <a:normAutofit lnSpcReduction="10000"/>
          </a:bodyPr>
          <a:lstStyle/>
          <a:p>
            <a:fld id="{2754ED01-E2A0-4C1E-8E21-014B99041579}" type="slidenum">
              <a:rPr lang="en-US" smtClean="0"/>
              <a:pPr/>
              <a:t>25</a:t>
            </a:fld>
            <a:endParaRPr lang="en-US"/>
          </a:p>
        </p:txBody>
      </p:sp>
      <p:pic>
        <p:nvPicPr>
          <p:cNvPr id="3" name="Picture 2">
            <a:extLst>
              <a:ext uri="{FF2B5EF4-FFF2-40B4-BE49-F238E27FC236}">
                <a16:creationId xmlns:a16="http://schemas.microsoft.com/office/drawing/2014/main" id="{2EDEA89E-552E-9CA0-2C47-E166E6F525E8}"/>
              </a:ext>
            </a:extLst>
          </p:cNvPr>
          <p:cNvPicPr>
            <a:picLocks noChangeAspect="1"/>
          </p:cNvPicPr>
          <p:nvPr/>
        </p:nvPicPr>
        <p:blipFill>
          <a:blip r:embed="rId2"/>
          <a:stretch>
            <a:fillRect/>
          </a:stretch>
        </p:blipFill>
        <p:spPr>
          <a:xfrm>
            <a:off x="685800" y="1696203"/>
            <a:ext cx="7772400" cy="1751094"/>
          </a:xfrm>
          <a:prstGeom prst="rect">
            <a:avLst/>
          </a:prstGeom>
        </p:spPr>
      </p:pic>
    </p:spTree>
    <p:extLst>
      <p:ext uri="{BB962C8B-B14F-4D97-AF65-F5344CB8AC3E}">
        <p14:creationId xmlns:p14="http://schemas.microsoft.com/office/powerpoint/2010/main" val="1586269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88F37C-0A0A-30CA-9678-1B4DA0EEFDB5}"/>
              </a:ext>
            </a:extLst>
          </p:cNvPr>
          <p:cNvSpPr>
            <a:spLocks noGrp="1"/>
          </p:cNvSpPr>
          <p:nvPr>
            <p:ph type="sldNum" sz="quarter" idx="12"/>
          </p:nvPr>
        </p:nvSpPr>
        <p:spPr/>
        <p:txBody>
          <a:bodyPr>
            <a:normAutofit lnSpcReduction="10000"/>
          </a:bodyPr>
          <a:lstStyle/>
          <a:p>
            <a:fld id="{2754ED01-E2A0-4C1E-8E21-014B99041579}" type="slidenum">
              <a:rPr lang="en-US" smtClean="0"/>
              <a:pPr/>
              <a:t>26</a:t>
            </a:fld>
            <a:endParaRPr lang="en-US"/>
          </a:p>
        </p:txBody>
      </p:sp>
      <p:pic>
        <p:nvPicPr>
          <p:cNvPr id="4" name="Picture 3">
            <a:extLst>
              <a:ext uri="{FF2B5EF4-FFF2-40B4-BE49-F238E27FC236}">
                <a16:creationId xmlns:a16="http://schemas.microsoft.com/office/drawing/2014/main" id="{D7957655-EBF0-A021-5F2F-727C6FA6B32C}"/>
              </a:ext>
            </a:extLst>
          </p:cNvPr>
          <p:cNvPicPr>
            <a:picLocks noChangeAspect="1"/>
          </p:cNvPicPr>
          <p:nvPr/>
        </p:nvPicPr>
        <p:blipFill>
          <a:blip r:embed="rId2"/>
          <a:stretch>
            <a:fillRect/>
          </a:stretch>
        </p:blipFill>
        <p:spPr>
          <a:xfrm>
            <a:off x="1115616" y="267493"/>
            <a:ext cx="6551612" cy="4268695"/>
          </a:xfrm>
          <a:prstGeom prst="rect">
            <a:avLst/>
          </a:prstGeom>
        </p:spPr>
      </p:pic>
    </p:spTree>
    <p:extLst>
      <p:ext uri="{BB962C8B-B14F-4D97-AF65-F5344CB8AC3E}">
        <p14:creationId xmlns:p14="http://schemas.microsoft.com/office/powerpoint/2010/main" val="3426710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7E0F-BE66-1D74-F77E-9DBA05D1E60D}"/>
              </a:ext>
            </a:extLst>
          </p:cNvPr>
          <p:cNvSpPr>
            <a:spLocks noGrp="1"/>
          </p:cNvSpPr>
          <p:nvPr>
            <p:ph type="title"/>
          </p:nvPr>
        </p:nvSpPr>
        <p:spPr>
          <a:xfrm>
            <a:off x="323528" y="767119"/>
            <a:ext cx="8496944" cy="411480"/>
          </a:xfrm>
        </p:spPr>
        <p:txBody>
          <a:bodyPr/>
          <a:lstStyle/>
          <a:p>
            <a:r>
              <a:rPr lang="en-US" dirty="0"/>
              <a:t>Instruments aimed at the “utility” of current health status</a:t>
            </a:r>
            <a:br>
              <a:rPr lang="en-US" dirty="0"/>
            </a:br>
            <a:br>
              <a:rPr lang="en-US" dirty="0"/>
            </a:br>
            <a:endParaRPr lang="en-US" dirty="0"/>
          </a:p>
        </p:txBody>
      </p:sp>
      <p:sp>
        <p:nvSpPr>
          <p:cNvPr id="3" name="Content Placeholder 2">
            <a:extLst>
              <a:ext uri="{FF2B5EF4-FFF2-40B4-BE49-F238E27FC236}">
                <a16:creationId xmlns:a16="http://schemas.microsoft.com/office/drawing/2014/main" id="{A5DE8E5D-F8FD-5B31-8073-5D25BC8738DF}"/>
              </a:ext>
            </a:extLst>
          </p:cNvPr>
          <p:cNvSpPr>
            <a:spLocks noGrp="1"/>
          </p:cNvSpPr>
          <p:nvPr>
            <p:ph idx="1"/>
          </p:nvPr>
        </p:nvSpPr>
        <p:spPr>
          <a:xfrm>
            <a:off x="323528" y="1491630"/>
            <a:ext cx="8496944" cy="4032448"/>
          </a:xfrm>
        </p:spPr>
        <p:txBody>
          <a:bodyPr/>
          <a:lstStyle/>
          <a:p>
            <a:r>
              <a:rPr lang="en-US" dirty="0"/>
              <a:t>Examples</a:t>
            </a:r>
          </a:p>
          <a:p>
            <a:pPr lvl="2"/>
            <a:r>
              <a:rPr lang="en-US" dirty="0"/>
              <a:t>EQ-5D </a:t>
            </a:r>
          </a:p>
          <a:p>
            <a:pPr lvl="2"/>
            <a:r>
              <a:rPr lang="en-US" dirty="0"/>
              <a:t>Health Utility Index</a:t>
            </a:r>
          </a:p>
          <a:p>
            <a:pPr lvl="1"/>
            <a:r>
              <a:rPr lang="en-US" dirty="0"/>
              <a:t>Next talk will amplify</a:t>
            </a:r>
          </a:p>
        </p:txBody>
      </p:sp>
      <p:sp>
        <p:nvSpPr>
          <p:cNvPr id="4" name="Slide Number Placeholder 3">
            <a:extLst>
              <a:ext uri="{FF2B5EF4-FFF2-40B4-BE49-F238E27FC236}">
                <a16:creationId xmlns:a16="http://schemas.microsoft.com/office/drawing/2014/main" id="{3FA11D41-67D9-BF99-7105-34FD068D4617}"/>
              </a:ext>
            </a:extLst>
          </p:cNvPr>
          <p:cNvSpPr>
            <a:spLocks noGrp="1"/>
          </p:cNvSpPr>
          <p:nvPr>
            <p:ph type="sldNum" sz="quarter" idx="12"/>
          </p:nvPr>
        </p:nvSpPr>
        <p:spPr/>
        <p:txBody>
          <a:bodyPr>
            <a:normAutofit lnSpcReduction="10000"/>
          </a:bodyPr>
          <a:lstStyle/>
          <a:p>
            <a:fld id="{2754ED01-E2A0-4C1E-8E21-014B99041579}" type="slidenum">
              <a:rPr lang="en-US" smtClean="0"/>
              <a:pPr/>
              <a:t>27</a:t>
            </a:fld>
            <a:endParaRPr lang="en-US"/>
          </a:p>
        </p:txBody>
      </p:sp>
    </p:spTree>
    <p:extLst>
      <p:ext uri="{BB962C8B-B14F-4D97-AF65-F5344CB8AC3E}">
        <p14:creationId xmlns:p14="http://schemas.microsoft.com/office/powerpoint/2010/main" val="2524740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A5C0-B089-6C65-357F-B91809866600}"/>
              </a:ext>
            </a:extLst>
          </p:cNvPr>
          <p:cNvSpPr>
            <a:spLocks noGrp="1"/>
          </p:cNvSpPr>
          <p:nvPr>
            <p:ph type="title"/>
          </p:nvPr>
        </p:nvSpPr>
        <p:spPr>
          <a:xfrm>
            <a:off x="304435" y="349913"/>
            <a:ext cx="8496944" cy="792088"/>
          </a:xfrm>
        </p:spPr>
        <p:txBody>
          <a:bodyPr/>
          <a:lstStyle/>
          <a:p>
            <a:r>
              <a:rPr lang="en-US" dirty="0"/>
              <a:t>Collections of questions designed to elicit disease symptoms and treatment toxicity</a:t>
            </a:r>
            <a:br>
              <a:rPr lang="en-US" dirty="0"/>
            </a:br>
            <a:endParaRPr lang="en-US" dirty="0"/>
          </a:p>
        </p:txBody>
      </p:sp>
      <p:sp>
        <p:nvSpPr>
          <p:cNvPr id="3" name="Content Placeholder 2">
            <a:extLst>
              <a:ext uri="{FF2B5EF4-FFF2-40B4-BE49-F238E27FC236}">
                <a16:creationId xmlns:a16="http://schemas.microsoft.com/office/drawing/2014/main" id="{EFD5FFE8-5FA1-89C5-2692-DA55926A08A1}"/>
              </a:ext>
            </a:extLst>
          </p:cNvPr>
          <p:cNvSpPr>
            <a:spLocks noGrp="1"/>
          </p:cNvSpPr>
          <p:nvPr>
            <p:ph idx="1"/>
          </p:nvPr>
        </p:nvSpPr>
        <p:spPr>
          <a:xfrm>
            <a:off x="323528" y="1142001"/>
            <a:ext cx="8496944" cy="4032448"/>
          </a:xfrm>
        </p:spPr>
        <p:txBody>
          <a:bodyPr/>
          <a:lstStyle/>
          <a:p>
            <a:r>
              <a:rPr lang="en-US" dirty="0"/>
              <a:t>Symptom “data banks”</a:t>
            </a:r>
          </a:p>
          <a:p>
            <a:r>
              <a:rPr lang="en-US" dirty="0"/>
              <a:t>PRO-CTCAE</a:t>
            </a:r>
          </a:p>
          <a:p>
            <a:pPr lvl="2"/>
            <a:r>
              <a:rPr lang="en-US" dirty="0"/>
              <a:t>An NCI library of 80 symptom terms that enable patient reporting of common toxicities</a:t>
            </a:r>
          </a:p>
          <a:p>
            <a:pPr lvl="2"/>
            <a:r>
              <a:rPr lang="en-US" dirty="0"/>
              <a:t>Investigators select individual items to create a data collection instrument pertinent to a given study</a:t>
            </a:r>
          </a:p>
          <a:p>
            <a:pPr lvl="3"/>
            <a:r>
              <a:rPr lang="en-US" dirty="0"/>
              <a:t>PRO-CTCAEs are PROs, but are NOT intended to be a QOL measurement</a:t>
            </a:r>
          </a:p>
        </p:txBody>
      </p:sp>
      <p:sp>
        <p:nvSpPr>
          <p:cNvPr id="4" name="Slide Number Placeholder 3">
            <a:extLst>
              <a:ext uri="{FF2B5EF4-FFF2-40B4-BE49-F238E27FC236}">
                <a16:creationId xmlns:a16="http://schemas.microsoft.com/office/drawing/2014/main" id="{B480F898-2624-8E4D-6414-2D538D5BA090}"/>
              </a:ext>
            </a:extLst>
          </p:cNvPr>
          <p:cNvSpPr>
            <a:spLocks noGrp="1"/>
          </p:cNvSpPr>
          <p:nvPr>
            <p:ph type="sldNum" sz="quarter" idx="12"/>
          </p:nvPr>
        </p:nvSpPr>
        <p:spPr/>
        <p:txBody>
          <a:bodyPr>
            <a:normAutofit lnSpcReduction="10000"/>
          </a:bodyPr>
          <a:lstStyle/>
          <a:p>
            <a:fld id="{2754ED01-E2A0-4C1E-8E21-014B99041579}" type="slidenum">
              <a:rPr lang="en-US" smtClean="0"/>
              <a:pPr/>
              <a:t>28</a:t>
            </a:fld>
            <a:endParaRPr lang="en-US"/>
          </a:p>
        </p:txBody>
      </p:sp>
    </p:spTree>
    <p:extLst>
      <p:ext uri="{BB962C8B-B14F-4D97-AF65-F5344CB8AC3E}">
        <p14:creationId xmlns:p14="http://schemas.microsoft.com/office/powerpoint/2010/main" val="3396116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BB3C68-8796-FBE1-1B2A-FA1520AAD852}"/>
              </a:ext>
            </a:extLst>
          </p:cNvPr>
          <p:cNvSpPr>
            <a:spLocks noGrp="1"/>
          </p:cNvSpPr>
          <p:nvPr>
            <p:ph type="sldNum" sz="quarter" idx="12"/>
          </p:nvPr>
        </p:nvSpPr>
        <p:spPr/>
        <p:txBody>
          <a:bodyPr>
            <a:normAutofit lnSpcReduction="10000"/>
          </a:bodyPr>
          <a:lstStyle/>
          <a:p>
            <a:fld id="{2754ED01-E2A0-4C1E-8E21-014B99041579}" type="slidenum">
              <a:rPr lang="en-US" smtClean="0"/>
              <a:pPr/>
              <a:t>29</a:t>
            </a:fld>
            <a:endParaRPr lang="en-US"/>
          </a:p>
        </p:txBody>
      </p:sp>
      <p:pic>
        <p:nvPicPr>
          <p:cNvPr id="4" name="Picture 3" descr="A screenshot of a questionnaire&#10;&#10;Description automatically generated">
            <a:extLst>
              <a:ext uri="{FF2B5EF4-FFF2-40B4-BE49-F238E27FC236}">
                <a16:creationId xmlns:a16="http://schemas.microsoft.com/office/drawing/2014/main" id="{CDB91BD0-E9CF-6C3B-F309-1824D1746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320" y="339502"/>
            <a:ext cx="6497040" cy="4453311"/>
          </a:xfrm>
          <a:prstGeom prst="rect">
            <a:avLst/>
          </a:prstGeom>
        </p:spPr>
      </p:pic>
    </p:spTree>
    <p:extLst>
      <p:ext uri="{BB962C8B-B14F-4D97-AF65-F5344CB8AC3E}">
        <p14:creationId xmlns:p14="http://schemas.microsoft.com/office/powerpoint/2010/main" val="324146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6031-E2A5-41E8-A0FF-4A54B034249A}"/>
              </a:ext>
            </a:extLst>
          </p:cNvPr>
          <p:cNvSpPr>
            <a:spLocks noGrp="1"/>
          </p:cNvSpPr>
          <p:nvPr>
            <p:ph type="title"/>
          </p:nvPr>
        </p:nvSpPr>
        <p:spPr/>
        <p:txBody>
          <a:bodyPr/>
          <a:lstStyle/>
          <a:p>
            <a:r>
              <a:rPr lang="en-US" dirty="0"/>
              <a:t>Objectives</a:t>
            </a:r>
          </a:p>
        </p:txBody>
      </p:sp>
      <p:sp>
        <p:nvSpPr>
          <p:cNvPr id="3" name="Slide Number Placeholder 2">
            <a:extLst>
              <a:ext uri="{FF2B5EF4-FFF2-40B4-BE49-F238E27FC236}">
                <a16:creationId xmlns:a16="http://schemas.microsoft.com/office/drawing/2014/main" id="{39405B7A-F6E9-FB05-0C1F-D9EF08EE8F90}"/>
              </a:ext>
            </a:extLst>
          </p:cNvPr>
          <p:cNvSpPr>
            <a:spLocks noGrp="1"/>
          </p:cNvSpPr>
          <p:nvPr>
            <p:ph type="sldNum" sz="quarter" idx="12"/>
          </p:nvPr>
        </p:nvSpPr>
        <p:spPr/>
        <p:txBody>
          <a:bodyPr>
            <a:normAutofit lnSpcReduction="10000"/>
          </a:bodyPr>
          <a:lstStyle/>
          <a:p>
            <a:fld id="{2754ED01-E2A0-4C1E-8E21-014B99041579}" type="slidenum">
              <a:rPr lang="en-US" smtClean="0"/>
              <a:pPr/>
              <a:t>3</a:t>
            </a:fld>
            <a:endParaRPr lang="en-US"/>
          </a:p>
        </p:txBody>
      </p:sp>
      <p:sp>
        <p:nvSpPr>
          <p:cNvPr id="5" name="TextBox 4">
            <a:extLst>
              <a:ext uri="{FF2B5EF4-FFF2-40B4-BE49-F238E27FC236}">
                <a16:creationId xmlns:a16="http://schemas.microsoft.com/office/drawing/2014/main" id="{3AB0F886-0905-E20D-0B14-2F0C62BEE066}"/>
              </a:ext>
            </a:extLst>
          </p:cNvPr>
          <p:cNvSpPr txBox="1"/>
          <p:nvPr/>
        </p:nvSpPr>
        <p:spPr>
          <a:xfrm>
            <a:off x="1331640" y="1227803"/>
            <a:ext cx="6192688" cy="2031325"/>
          </a:xfrm>
          <a:prstGeom prst="rect">
            <a:avLst/>
          </a:prstGeom>
          <a:noFill/>
        </p:spPr>
        <p:txBody>
          <a:bodyPr wrap="square">
            <a:spAutoFit/>
          </a:bodyPr>
          <a:lstStyle/>
          <a:p>
            <a:pPr marL="342900" lvl="0" indent="-342900">
              <a:buFont typeface="+mj-lt"/>
              <a:buAutoNum type="arabicPeriod"/>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Discuss the nature of patient-reported outcomes (PROs) including quality of life</a:t>
            </a:r>
            <a:endParaRPr lang="en-CA" sz="2800" dirty="0">
              <a:effectLst/>
              <a:highlight>
                <a:srgbClr val="FFFFFF"/>
              </a:highligh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Identify the key elements essential to the science of quality PRO assessments in clinical trials</a:t>
            </a:r>
            <a:endParaRPr lang="en-CA" sz="2800" dirty="0">
              <a:effectLst/>
              <a:highlight>
                <a:srgbClr val="FFFFFF"/>
              </a:highligh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Access and integrate the many educational resources available to guide PROs as primary or key secondary clinical trial outcomes</a:t>
            </a:r>
            <a:endParaRPr lang="en-CA" sz="2800"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2952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42F3-7094-F584-36D4-B2420A5CCAE8}"/>
              </a:ext>
            </a:extLst>
          </p:cNvPr>
          <p:cNvSpPr>
            <a:spLocks noGrp="1"/>
          </p:cNvSpPr>
          <p:nvPr>
            <p:ph type="title"/>
          </p:nvPr>
        </p:nvSpPr>
        <p:spPr>
          <a:xfrm>
            <a:off x="251520" y="2067694"/>
            <a:ext cx="8496944" cy="411480"/>
          </a:xfrm>
        </p:spPr>
        <p:txBody>
          <a:bodyPr/>
          <a:lstStyle/>
          <a:p>
            <a:r>
              <a:rPr lang="en-US" dirty="0"/>
              <a:t>Incorporating PROs into Trials – Key Considerations</a:t>
            </a:r>
          </a:p>
        </p:txBody>
      </p:sp>
      <p:sp>
        <p:nvSpPr>
          <p:cNvPr id="3" name="Slide Number Placeholder 2">
            <a:extLst>
              <a:ext uri="{FF2B5EF4-FFF2-40B4-BE49-F238E27FC236}">
                <a16:creationId xmlns:a16="http://schemas.microsoft.com/office/drawing/2014/main" id="{808FAEED-4CAF-6830-52B1-8DD958048D97}"/>
              </a:ext>
            </a:extLst>
          </p:cNvPr>
          <p:cNvSpPr>
            <a:spLocks noGrp="1"/>
          </p:cNvSpPr>
          <p:nvPr>
            <p:ph type="sldNum" sz="quarter" idx="12"/>
          </p:nvPr>
        </p:nvSpPr>
        <p:spPr/>
        <p:txBody>
          <a:bodyPr>
            <a:normAutofit lnSpcReduction="10000"/>
          </a:bodyPr>
          <a:lstStyle/>
          <a:p>
            <a:fld id="{2754ED01-E2A0-4C1E-8E21-014B99041579}" type="slidenum">
              <a:rPr lang="en-US" smtClean="0"/>
              <a:pPr/>
              <a:t>30</a:t>
            </a:fld>
            <a:endParaRPr lang="en-US"/>
          </a:p>
        </p:txBody>
      </p:sp>
    </p:spTree>
    <p:extLst>
      <p:ext uri="{BB962C8B-B14F-4D97-AF65-F5344CB8AC3E}">
        <p14:creationId xmlns:p14="http://schemas.microsoft.com/office/powerpoint/2010/main" val="3908649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08B3-6E77-6DCD-D6BE-7C995C86B9E6}"/>
              </a:ext>
            </a:extLst>
          </p:cNvPr>
          <p:cNvSpPr>
            <a:spLocks noGrp="1"/>
          </p:cNvSpPr>
          <p:nvPr>
            <p:ph type="title"/>
          </p:nvPr>
        </p:nvSpPr>
        <p:spPr>
          <a:xfrm>
            <a:off x="323528" y="339502"/>
            <a:ext cx="8496944" cy="411480"/>
          </a:xfrm>
        </p:spPr>
        <p:txBody>
          <a:bodyPr/>
          <a:lstStyle/>
          <a:p>
            <a:r>
              <a:rPr lang="en-US" dirty="0"/>
              <a:t>Incorporating PROs into trials – key considerations</a:t>
            </a:r>
          </a:p>
        </p:txBody>
      </p:sp>
      <p:sp>
        <p:nvSpPr>
          <p:cNvPr id="3" name="Content Placeholder 2">
            <a:extLst>
              <a:ext uri="{FF2B5EF4-FFF2-40B4-BE49-F238E27FC236}">
                <a16:creationId xmlns:a16="http://schemas.microsoft.com/office/drawing/2014/main" id="{DE46E6BE-ED54-756D-5647-A7F413650353}"/>
              </a:ext>
            </a:extLst>
          </p:cNvPr>
          <p:cNvSpPr>
            <a:spLocks noGrp="1"/>
          </p:cNvSpPr>
          <p:nvPr>
            <p:ph idx="1"/>
          </p:nvPr>
        </p:nvSpPr>
        <p:spPr>
          <a:xfrm>
            <a:off x="328670" y="993976"/>
            <a:ext cx="8496944" cy="4032448"/>
          </a:xfrm>
        </p:spPr>
        <p:txBody>
          <a:bodyPr/>
          <a:lstStyle/>
          <a:p>
            <a:r>
              <a:rPr lang="en-US" dirty="0"/>
              <a:t>Instrument selection</a:t>
            </a:r>
          </a:p>
          <a:p>
            <a:r>
              <a:rPr lang="en-US" dirty="0"/>
              <a:t>Frequency and timing of assessments</a:t>
            </a:r>
          </a:p>
          <a:p>
            <a:r>
              <a:rPr lang="en-US" dirty="0"/>
              <a:t>Addressing the missing data problem</a:t>
            </a:r>
          </a:p>
          <a:p>
            <a:r>
              <a:rPr lang="en-US" dirty="0"/>
              <a:t>Method of analysis and presentation of data</a:t>
            </a:r>
          </a:p>
        </p:txBody>
      </p:sp>
      <p:sp>
        <p:nvSpPr>
          <p:cNvPr id="4" name="Slide Number Placeholder 3">
            <a:extLst>
              <a:ext uri="{FF2B5EF4-FFF2-40B4-BE49-F238E27FC236}">
                <a16:creationId xmlns:a16="http://schemas.microsoft.com/office/drawing/2014/main" id="{F39492BB-A1B5-8654-443D-13B14FA24C11}"/>
              </a:ext>
            </a:extLst>
          </p:cNvPr>
          <p:cNvSpPr>
            <a:spLocks noGrp="1"/>
          </p:cNvSpPr>
          <p:nvPr>
            <p:ph type="sldNum" sz="quarter" idx="12"/>
          </p:nvPr>
        </p:nvSpPr>
        <p:spPr/>
        <p:txBody>
          <a:bodyPr>
            <a:normAutofit lnSpcReduction="10000"/>
          </a:bodyPr>
          <a:lstStyle/>
          <a:p>
            <a:fld id="{2754ED01-E2A0-4C1E-8E21-014B99041579}" type="slidenum">
              <a:rPr lang="en-US" smtClean="0"/>
              <a:pPr/>
              <a:t>31</a:t>
            </a:fld>
            <a:endParaRPr lang="en-US"/>
          </a:p>
        </p:txBody>
      </p:sp>
    </p:spTree>
    <p:extLst>
      <p:ext uri="{BB962C8B-B14F-4D97-AF65-F5344CB8AC3E}">
        <p14:creationId xmlns:p14="http://schemas.microsoft.com/office/powerpoint/2010/main" val="910405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A623-DA2F-CE2B-0C6F-2AAFBC0B0446}"/>
              </a:ext>
            </a:extLst>
          </p:cNvPr>
          <p:cNvSpPr>
            <a:spLocks noGrp="1"/>
          </p:cNvSpPr>
          <p:nvPr>
            <p:ph type="title"/>
          </p:nvPr>
        </p:nvSpPr>
        <p:spPr/>
        <p:txBody>
          <a:bodyPr/>
          <a:lstStyle/>
          <a:p>
            <a:br>
              <a:rPr lang="en-US" dirty="0"/>
            </a:br>
            <a:r>
              <a:rPr lang="en-US" dirty="0"/>
              <a:t>Instrument selection</a:t>
            </a:r>
            <a:br>
              <a:rPr lang="en-US" dirty="0"/>
            </a:br>
            <a:endParaRPr lang="en-US" dirty="0"/>
          </a:p>
        </p:txBody>
      </p:sp>
      <p:sp>
        <p:nvSpPr>
          <p:cNvPr id="3" name="Content Placeholder 2">
            <a:extLst>
              <a:ext uri="{FF2B5EF4-FFF2-40B4-BE49-F238E27FC236}">
                <a16:creationId xmlns:a16="http://schemas.microsoft.com/office/drawing/2014/main" id="{348881DC-3CC3-57BC-180D-BAE2EBE87EFF}"/>
              </a:ext>
            </a:extLst>
          </p:cNvPr>
          <p:cNvSpPr>
            <a:spLocks noGrp="1"/>
          </p:cNvSpPr>
          <p:nvPr>
            <p:ph idx="1"/>
          </p:nvPr>
        </p:nvSpPr>
        <p:spPr/>
        <p:txBody>
          <a:bodyPr/>
          <a:lstStyle/>
          <a:p>
            <a:r>
              <a:rPr lang="en-US" dirty="0"/>
              <a:t>In current trials, all four of the PRO measurement types just described are often used</a:t>
            </a:r>
          </a:p>
          <a:p>
            <a:pPr marL="0" indent="0">
              <a:buNone/>
            </a:pPr>
            <a:endParaRPr lang="en-US" dirty="0"/>
          </a:p>
        </p:txBody>
      </p:sp>
      <p:sp>
        <p:nvSpPr>
          <p:cNvPr id="4" name="Slide Number Placeholder 3">
            <a:extLst>
              <a:ext uri="{FF2B5EF4-FFF2-40B4-BE49-F238E27FC236}">
                <a16:creationId xmlns:a16="http://schemas.microsoft.com/office/drawing/2014/main" id="{FA7F1A23-F2F1-C230-0044-FA9B1D500A62}"/>
              </a:ext>
            </a:extLst>
          </p:cNvPr>
          <p:cNvSpPr>
            <a:spLocks noGrp="1"/>
          </p:cNvSpPr>
          <p:nvPr>
            <p:ph type="sldNum" sz="quarter" idx="12"/>
          </p:nvPr>
        </p:nvSpPr>
        <p:spPr/>
        <p:txBody>
          <a:bodyPr>
            <a:normAutofit lnSpcReduction="10000"/>
          </a:bodyPr>
          <a:lstStyle/>
          <a:p>
            <a:fld id="{2754ED01-E2A0-4C1E-8E21-014B99041579}" type="slidenum">
              <a:rPr lang="en-US" smtClean="0"/>
              <a:pPr/>
              <a:t>32</a:t>
            </a:fld>
            <a:endParaRPr lang="en-US"/>
          </a:p>
        </p:txBody>
      </p:sp>
    </p:spTree>
    <p:extLst>
      <p:ext uri="{BB962C8B-B14F-4D97-AF65-F5344CB8AC3E}">
        <p14:creationId xmlns:p14="http://schemas.microsoft.com/office/powerpoint/2010/main" val="2899319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98AFC7-3FC0-5798-E53F-46DC6E5B6394}"/>
              </a:ext>
            </a:extLst>
          </p:cNvPr>
          <p:cNvSpPr>
            <a:spLocks noGrp="1"/>
          </p:cNvSpPr>
          <p:nvPr>
            <p:ph type="sldNum" sz="quarter" idx="12"/>
          </p:nvPr>
        </p:nvSpPr>
        <p:spPr/>
        <p:txBody>
          <a:bodyPr>
            <a:normAutofit lnSpcReduction="10000"/>
          </a:bodyPr>
          <a:lstStyle/>
          <a:p>
            <a:fld id="{2754ED01-E2A0-4C1E-8E21-014B99041579}" type="slidenum">
              <a:rPr lang="en-US" smtClean="0"/>
              <a:pPr/>
              <a:t>33</a:t>
            </a:fld>
            <a:endParaRPr lang="en-US"/>
          </a:p>
        </p:txBody>
      </p:sp>
      <p:pic>
        <p:nvPicPr>
          <p:cNvPr id="4" name="Picture 3" descr="A table with text on it&#10;&#10;Description automatically generated">
            <a:extLst>
              <a:ext uri="{FF2B5EF4-FFF2-40B4-BE49-F238E27FC236}">
                <a16:creationId xmlns:a16="http://schemas.microsoft.com/office/drawing/2014/main" id="{5C29F910-11BA-646F-CFCE-50296A7B5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1009650"/>
            <a:ext cx="7670800" cy="3124200"/>
          </a:xfrm>
          <a:prstGeom prst="rect">
            <a:avLst/>
          </a:prstGeom>
        </p:spPr>
      </p:pic>
    </p:spTree>
    <p:extLst>
      <p:ext uri="{BB962C8B-B14F-4D97-AF65-F5344CB8AC3E}">
        <p14:creationId xmlns:p14="http://schemas.microsoft.com/office/powerpoint/2010/main" val="2459161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A623-DA2F-CE2B-0C6F-2AAFBC0B0446}"/>
              </a:ext>
            </a:extLst>
          </p:cNvPr>
          <p:cNvSpPr>
            <a:spLocks noGrp="1"/>
          </p:cNvSpPr>
          <p:nvPr>
            <p:ph type="title"/>
          </p:nvPr>
        </p:nvSpPr>
        <p:spPr/>
        <p:txBody>
          <a:bodyPr/>
          <a:lstStyle/>
          <a:p>
            <a:br>
              <a:rPr lang="en-US" dirty="0"/>
            </a:br>
            <a:r>
              <a:rPr lang="en-US" dirty="0"/>
              <a:t>Instrument selection</a:t>
            </a:r>
            <a:br>
              <a:rPr lang="en-US" dirty="0"/>
            </a:br>
            <a:endParaRPr lang="en-US" dirty="0"/>
          </a:p>
        </p:txBody>
      </p:sp>
      <p:sp>
        <p:nvSpPr>
          <p:cNvPr id="3" name="Content Placeholder 2">
            <a:extLst>
              <a:ext uri="{FF2B5EF4-FFF2-40B4-BE49-F238E27FC236}">
                <a16:creationId xmlns:a16="http://schemas.microsoft.com/office/drawing/2014/main" id="{348881DC-3CC3-57BC-180D-BAE2EBE87EFF}"/>
              </a:ext>
            </a:extLst>
          </p:cNvPr>
          <p:cNvSpPr>
            <a:spLocks noGrp="1"/>
          </p:cNvSpPr>
          <p:nvPr>
            <p:ph idx="1"/>
          </p:nvPr>
        </p:nvSpPr>
        <p:spPr/>
        <p:txBody>
          <a:bodyPr/>
          <a:lstStyle/>
          <a:p>
            <a:r>
              <a:rPr lang="en-US" dirty="0"/>
              <a:t>In current trials, all four of the PRO measurement types just described are typically used</a:t>
            </a:r>
          </a:p>
          <a:p>
            <a:r>
              <a:rPr lang="en-US" dirty="0"/>
              <a:t>Selection of instruments requires knowledge of the clinical condition under consideration as well as expertise in the field of patient reported outcomes</a:t>
            </a:r>
          </a:p>
          <a:p>
            <a:pPr lvl="2"/>
            <a:r>
              <a:rPr lang="en-US" dirty="0"/>
              <a:t>CCTG’s QOL committee has members with these qualifications serving as liaisons to disease sites</a:t>
            </a:r>
          </a:p>
          <a:p>
            <a:pPr lvl="2"/>
            <a:r>
              <a:rPr lang="en-US" dirty="0"/>
              <a:t>Fine tuning a PRO collection plan depends upon collaboration between the QOLC liaison and the trial committee</a:t>
            </a:r>
          </a:p>
          <a:p>
            <a:pPr lvl="3"/>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A7F1A23-F2F1-C230-0044-FA9B1D500A62}"/>
              </a:ext>
            </a:extLst>
          </p:cNvPr>
          <p:cNvSpPr>
            <a:spLocks noGrp="1"/>
          </p:cNvSpPr>
          <p:nvPr>
            <p:ph type="sldNum" sz="quarter" idx="12"/>
          </p:nvPr>
        </p:nvSpPr>
        <p:spPr/>
        <p:txBody>
          <a:bodyPr>
            <a:normAutofit lnSpcReduction="10000"/>
          </a:bodyPr>
          <a:lstStyle/>
          <a:p>
            <a:fld id="{2754ED01-E2A0-4C1E-8E21-014B99041579}" type="slidenum">
              <a:rPr lang="en-US" smtClean="0"/>
              <a:pPr/>
              <a:t>34</a:t>
            </a:fld>
            <a:endParaRPr lang="en-US"/>
          </a:p>
        </p:txBody>
      </p:sp>
    </p:spTree>
    <p:extLst>
      <p:ext uri="{BB962C8B-B14F-4D97-AF65-F5344CB8AC3E}">
        <p14:creationId xmlns:p14="http://schemas.microsoft.com/office/powerpoint/2010/main" val="27474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6512F-337C-C0FC-539C-7B52AC9F180D}"/>
              </a:ext>
            </a:extLst>
          </p:cNvPr>
          <p:cNvSpPr>
            <a:spLocks noGrp="1"/>
          </p:cNvSpPr>
          <p:nvPr>
            <p:ph type="title"/>
          </p:nvPr>
        </p:nvSpPr>
        <p:spPr/>
        <p:txBody>
          <a:bodyPr/>
          <a:lstStyle/>
          <a:p>
            <a:br>
              <a:rPr lang="en-US" dirty="0"/>
            </a:br>
            <a:r>
              <a:rPr lang="en-US" dirty="0"/>
              <a:t>Frequency and timing of assessments</a:t>
            </a:r>
            <a:br>
              <a:rPr lang="en-US" dirty="0"/>
            </a:br>
            <a:endParaRPr lang="en-US" dirty="0"/>
          </a:p>
        </p:txBody>
      </p:sp>
      <p:sp>
        <p:nvSpPr>
          <p:cNvPr id="3" name="Content Placeholder 2">
            <a:extLst>
              <a:ext uri="{FF2B5EF4-FFF2-40B4-BE49-F238E27FC236}">
                <a16:creationId xmlns:a16="http://schemas.microsoft.com/office/drawing/2014/main" id="{05CC82BB-D5B6-9CEC-0710-498885DCCEE5}"/>
              </a:ext>
            </a:extLst>
          </p:cNvPr>
          <p:cNvSpPr>
            <a:spLocks noGrp="1"/>
          </p:cNvSpPr>
          <p:nvPr>
            <p:ph idx="1"/>
          </p:nvPr>
        </p:nvSpPr>
        <p:spPr/>
        <p:txBody>
          <a:bodyPr/>
          <a:lstStyle/>
          <a:p>
            <a:r>
              <a:rPr lang="en-US" dirty="0"/>
              <a:t>The frequency of assessments chosen must reflect a balance between collecting the information desired and avoiding over-burdening patients</a:t>
            </a:r>
          </a:p>
          <a:p>
            <a:r>
              <a:rPr lang="en-US" dirty="0"/>
              <a:t>Because most PRO instruments have a limited time frame (“this past week,” for example), it is very important to collect data at the time the expected effects are likely to occur</a:t>
            </a:r>
          </a:p>
        </p:txBody>
      </p:sp>
      <p:sp>
        <p:nvSpPr>
          <p:cNvPr id="4" name="Slide Number Placeholder 3">
            <a:extLst>
              <a:ext uri="{FF2B5EF4-FFF2-40B4-BE49-F238E27FC236}">
                <a16:creationId xmlns:a16="http://schemas.microsoft.com/office/drawing/2014/main" id="{3B956EB6-1DF2-E7BD-4E34-AA181ECBD578}"/>
              </a:ext>
            </a:extLst>
          </p:cNvPr>
          <p:cNvSpPr>
            <a:spLocks noGrp="1"/>
          </p:cNvSpPr>
          <p:nvPr>
            <p:ph type="sldNum" sz="quarter" idx="12"/>
          </p:nvPr>
        </p:nvSpPr>
        <p:spPr/>
        <p:txBody>
          <a:bodyPr>
            <a:normAutofit lnSpcReduction="10000"/>
          </a:bodyPr>
          <a:lstStyle/>
          <a:p>
            <a:fld id="{2754ED01-E2A0-4C1E-8E21-014B99041579}" type="slidenum">
              <a:rPr lang="en-US" smtClean="0"/>
              <a:pPr/>
              <a:t>35</a:t>
            </a:fld>
            <a:endParaRPr lang="en-US"/>
          </a:p>
        </p:txBody>
      </p:sp>
    </p:spTree>
    <p:extLst>
      <p:ext uri="{BB962C8B-B14F-4D97-AF65-F5344CB8AC3E}">
        <p14:creationId xmlns:p14="http://schemas.microsoft.com/office/powerpoint/2010/main" val="138382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C03333-0C76-69F6-C2D2-5A458FB45834}"/>
              </a:ext>
            </a:extLst>
          </p:cNvPr>
          <p:cNvSpPr>
            <a:spLocks noGrp="1"/>
          </p:cNvSpPr>
          <p:nvPr>
            <p:ph type="sldNum" sz="quarter" idx="12"/>
          </p:nvPr>
        </p:nvSpPr>
        <p:spPr/>
        <p:txBody>
          <a:bodyPr>
            <a:normAutofit lnSpcReduction="10000"/>
          </a:bodyPr>
          <a:lstStyle/>
          <a:p>
            <a:fld id="{2754ED01-E2A0-4C1E-8E21-014B99041579}" type="slidenum">
              <a:rPr lang="en-US" smtClean="0"/>
              <a:pPr/>
              <a:t>36</a:t>
            </a:fld>
            <a:endParaRPr lang="en-US"/>
          </a:p>
        </p:txBody>
      </p:sp>
      <p:pic>
        <p:nvPicPr>
          <p:cNvPr id="4" name="Picture 3" descr="A close-up of a newspaper&#10;&#10;Description automatically generated">
            <a:extLst>
              <a:ext uri="{FF2B5EF4-FFF2-40B4-BE49-F238E27FC236}">
                <a16:creationId xmlns:a16="http://schemas.microsoft.com/office/drawing/2014/main" id="{23889318-F043-35FB-0DC6-74B8D56E0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11510"/>
            <a:ext cx="7772400" cy="3896480"/>
          </a:xfrm>
          <a:prstGeom prst="rect">
            <a:avLst/>
          </a:prstGeom>
        </p:spPr>
      </p:pic>
    </p:spTree>
    <p:extLst>
      <p:ext uri="{BB962C8B-B14F-4D97-AF65-F5344CB8AC3E}">
        <p14:creationId xmlns:p14="http://schemas.microsoft.com/office/powerpoint/2010/main" val="3056297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D009AA-E90D-340C-ACB4-E1D262A07E7E}"/>
              </a:ext>
            </a:extLst>
          </p:cNvPr>
          <p:cNvSpPr>
            <a:spLocks noGrp="1"/>
          </p:cNvSpPr>
          <p:nvPr>
            <p:ph type="sldNum" sz="quarter" idx="12"/>
          </p:nvPr>
        </p:nvSpPr>
        <p:spPr/>
        <p:txBody>
          <a:bodyPr>
            <a:normAutofit lnSpcReduction="10000"/>
          </a:bodyPr>
          <a:lstStyle/>
          <a:p>
            <a:fld id="{2754ED01-E2A0-4C1E-8E21-014B99041579}" type="slidenum">
              <a:rPr lang="en-US" smtClean="0"/>
              <a:pPr/>
              <a:t>37</a:t>
            </a:fld>
            <a:endParaRPr lang="en-US"/>
          </a:p>
        </p:txBody>
      </p:sp>
      <p:pic>
        <p:nvPicPr>
          <p:cNvPr id="3" name="Picture 2">
            <a:extLst>
              <a:ext uri="{FF2B5EF4-FFF2-40B4-BE49-F238E27FC236}">
                <a16:creationId xmlns:a16="http://schemas.microsoft.com/office/drawing/2014/main" id="{6A90D46C-9479-BB1A-1E74-BD8961BFC8F8}"/>
              </a:ext>
            </a:extLst>
          </p:cNvPr>
          <p:cNvPicPr>
            <a:picLocks noChangeAspect="1"/>
          </p:cNvPicPr>
          <p:nvPr/>
        </p:nvPicPr>
        <p:blipFill>
          <a:blip r:embed="rId2"/>
          <a:stretch>
            <a:fillRect/>
          </a:stretch>
        </p:blipFill>
        <p:spPr>
          <a:xfrm>
            <a:off x="2915816" y="339502"/>
            <a:ext cx="3051758" cy="2925812"/>
          </a:xfrm>
          <a:prstGeom prst="rect">
            <a:avLst/>
          </a:prstGeom>
        </p:spPr>
      </p:pic>
      <p:pic>
        <p:nvPicPr>
          <p:cNvPr id="4" name="Picture 3">
            <a:extLst>
              <a:ext uri="{FF2B5EF4-FFF2-40B4-BE49-F238E27FC236}">
                <a16:creationId xmlns:a16="http://schemas.microsoft.com/office/drawing/2014/main" id="{2957DA06-A736-330C-DF02-76252B5EF92D}"/>
              </a:ext>
            </a:extLst>
          </p:cNvPr>
          <p:cNvPicPr>
            <a:picLocks noChangeAspect="1"/>
          </p:cNvPicPr>
          <p:nvPr/>
        </p:nvPicPr>
        <p:blipFill>
          <a:blip r:embed="rId3"/>
          <a:stretch>
            <a:fillRect/>
          </a:stretch>
        </p:blipFill>
        <p:spPr>
          <a:xfrm>
            <a:off x="2915816" y="3147814"/>
            <a:ext cx="3051758" cy="1294100"/>
          </a:xfrm>
          <a:prstGeom prst="rect">
            <a:avLst/>
          </a:prstGeom>
        </p:spPr>
      </p:pic>
    </p:spTree>
    <p:extLst>
      <p:ext uri="{BB962C8B-B14F-4D97-AF65-F5344CB8AC3E}">
        <p14:creationId xmlns:p14="http://schemas.microsoft.com/office/powerpoint/2010/main" val="2102188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5F6E-FB5C-2497-360D-23F15E5AF66F}"/>
              </a:ext>
            </a:extLst>
          </p:cNvPr>
          <p:cNvSpPr>
            <a:spLocks noGrp="1"/>
          </p:cNvSpPr>
          <p:nvPr>
            <p:ph type="title"/>
          </p:nvPr>
        </p:nvSpPr>
        <p:spPr/>
        <p:txBody>
          <a:bodyPr/>
          <a:lstStyle/>
          <a:p>
            <a:br>
              <a:rPr lang="en-US" dirty="0"/>
            </a:br>
            <a:r>
              <a:rPr lang="en-US" dirty="0"/>
              <a:t>Addressing the missing data problem</a:t>
            </a:r>
            <a:br>
              <a:rPr lang="en-US" dirty="0"/>
            </a:br>
            <a:endParaRPr lang="en-US" dirty="0"/>
          </a:p>
        </p:txBody>
      </p:sp>
      <p:sp>
        <p:nvSpPr>
          <p:cNvPr id="4" name="Slide Number Placeholder 3">
            <a:extLst>
              <a:ext uri="{FF2B5EF4-FFF2-40B4-BE49-F238E27FC236}">
                <a16:creationId xmlns:a16="http://schemas.microsoft.com/office/drawing/2014/main" id="{A90C2215-CB1C-FC9B-0FB5-6D6200C0A6C2}"/>
              </a:ext>
            </a:extLst>
          </p:cNvPr>
          <p:cNvSpPr>
            <a:spLocks noGrp="1"/>
          </p:cNvSpPr>
          <p:nvPr>
            <p:ph type="sldNum" sz="quarter" idx="12"/>
          </p:nvPr>
        </p:nvSpPr>
        <p:spPr/>
        <p:txBody>
          <a:bodyPr>
            <a:normAutofit lnSpcReduction="10000"/>
          </a:bodyPr>
          <a:lstStyle/>
          <a:p>
            <a:fld id="{2754ED01-E2A0-4C1E-8E21-014B99041579}" type="slidenum">
              <a:rPr lang="en-US" smtClean="0"/>
              <a:pPr/>
              <a:t>38</a:t>
            </a:fld>
            <a:endParaRPr lang="en-US"/>
          </a:p>
        </p:txBody>
      </p:sp>
      <p:pic>
        <p:nvPicPr>
          <p:cNvPr id="5" name="Picture 4">
            <a:extLst>
              <a:ext uri="{FF2B5EF4-FFF2-40B4-BE49-F238E27FC236}">
                <a16:creationId xmlns:a16="http://schemas.microsoft.com/office/drawing/2014/main" id="{5156458E-1A3A-DD1F-87BC-B2FFA55BF7DE}"/>
              </a:ext>
            </a:extLst>
          </p:cNvPr>
          <p:cNvPicPr>
            <a:picLocks noChangeAspect="1"/>
          </p:cNvPicPr>
          <p:nvPr/>
        </p:nvPicPr>
        <p:blipFill>
          <a:blip r:embed="rId2"/>
          <a:stretch>
            <a:fillRect/>
          </a:stretch>
        </p:blipFill>
        <p:spPr>
          <a:xfrm>
            <a:off x="685800" y="984177"/>
            <a:ext cx="7772400" cy="3175146"/>
          </a:xfrm>
          <a:prstGeom prst="rect">
            <a:avLst/>
          </a:prstGeom>
        </p:spPr>
      </p:pic>
    </p:spTree>
    <p:extLst>
      <p:ext uri="{BB962C8B-B14F-4D97-AF65-F5344CB8AC3E}">
        <p14:creationId xmlns:p14="http://schemas.microsoft.com/office/powerpoint/2010/main" val="648258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5F6E-FB5C-2497-360D-23F15E5AF66F}"/>
              </a:ext>
            </a:extLst>
          </p:cNvPr>
          <p:cNvSpPr>
            <a:spLocks noGrp="1"/>
          </p:cNvSpPr>
          <p:nvPr>
            <p:ph type="title"/>
          </p:nvPr>
        </p:nvSpPr>
        <p:spPr/>
        <p:txBody>
          <a:bodyPr/>
          <a:lstStyle/>
          <a:p>
            <a:br>
              <a:rPr lang="en-US" dirty="0"/>
            </a:br>
            <a:r>
              <a:rPr lang="en-US" dirty="0"/>
              <a:t>Addressing the missing data problem</a:t>
            </a:r>
            <a:br>
              <a:rPr lang="en-US" dirty="0"/>
            </a:br>
            <a:endParaRPr lang="en-US" dirty="0"/>
          </a:p>
        </p:txBody>
      </p:sp>
      <p:sp>
        <p:nvSpPr>
          <p:cNvPr id="4" name="Slide Number Placeholder 3">
            <a:extLst>
              <a:ext uri="{FF2B5EF4-FFF2-40B4-BE49-F238E27FC236}">
                <a16:creationId xmlns:a16="http://schemas.microsoft.com/office/drawing/2014/main" id="{A90C2215-CB1C-FC9B-0FB5-6D6200C0A6C2}"/>
              </a:ext>
            </a:extLst>
          </p:cNvPr>
          <p:cNvSpPr>
            <a:spLocks noGrp="1"/>
          </p:cNvSpPr>
          <p:nvPr>
            <p:ph type="sldNum" sz="quarter" idx="12"/>
          </p:nvPr>
        </p:nvSpPr>
        <p:spPr/>
        <p:txBody>
          <a:bodyPr>
            <a:normAutofit lnSpcReduction="10000"/>
          </a:bodyPr>
          <a:lstStyle/>
          <a:p>
            <a:fld id="{2754ED01-E2A0-4C1E-8E21-014B99041579}" type="slidenum">
              <a:rPr lang="en-US" smtClean="0"/>
              <a:pPr/>
              <a:t>39</a:t>
            </a:fld>
            <a:endParaRPr lang="en-US"/>
          </a:p>
        </p:txBody>
      </p:sp>
      <p:pic>
        <p:nvPicPr>
          <p:cNvPr id="3" name="Picture 2">
            <a:extLst>
              <a:ext uri="{FF2B5EF4-FFF2-40B4-BE49-F238E27FC236}">
                <a16:creationId xmlns:a16="http://schemas.microsoft.com/office/drawing/2014/main" id="{312AE1C4-373F-0468-BBDC-CC20CFD72EAE}"/>
              </a:ext>
            </a:extLst>
          </p:cNvPr>
          <p:cNvPicPr>
            <a:picLocks noChangeAspect="1"/>
          </p:cNvPicPr>
          <p:nvPr/>
        </p:nvPicPr>
        <p:blipFill>
          <a:blip r:embed="rId2"/>
          <a:stretch>
            <a:fillRect/>
          </a:stretch>
        </p:blipFill>
        <p:spPr>
          <a:xfrm>
            <a:off x="1612900" y="699542"/>
            <a:ext cx="5263356" cy="2281541"/>
          </a:xfrm>
          <a:prstGeom prst="rect">
            <a:avLst/>
          </a:prstGeom>
        </p:spPr>
      </p:pic>
      <p:pic>
        <p:nvPicPr>
          <p:cNvPr id="6" name="Picture 5">
            <a:extLst>
              <a:ext uri="{FF2B5EF4-FFF2-40B4-BE49-F238E27FC236}">
                <a16:creationId xmlns:a16="http://schemas.microsoft.com/office/drawing/2014/main" id="{D7281BE4-CE70-916A-7C52-485FAFB63175}"/>
              </a:ext>
            </a:extLst>
          </p:cNvPr>
          <p:cNvPicPr>
            <a:picLocks noChangeAspect="1"/>
          </p:cNvPicPr>
          <p:nvPr/>
        </p:nvPicPr>
        <p:blipFill>
          <a:blip r:embed="rId3"/>
          <a:stretch>
            <a:fillRect/>
          </a:stretch>
        </p:blipFill>
        <p:spPr>
          <a:xfrm>
            <a:off x="1683829" y="2859782"/>
            <a:ext cx="5121498" cy="1395749"/>
          </a:xfrm>
          <a:prstGeom prst="rect">
            <a:avLst/>
          </a:prstGeom>
        </p:spPr>
      </p:pic>
      <p:sp>
        <p:nvSpPr>
          <p:cNvPr id="5" name="Rectangle 4">
            <a:extLst>
              <a:ext uri="{FF2B5EF4-FFF2-40B4-BE49-F238E27FC236}">
                <a16:creationId xmlns:a16="http://schemas.microsoft.com/office/drawing/2014/main" id="{069009F8-556C-EEDE-3C77-0690B34EA377}"/>
              </a:ext>
            </a:extLst>
          </p:cNvPr>
          <p:cNvSpPr/>
          <p:nvPr/>
        </p:nvSpPr>
        <p:spPr>
          <a:xfrm>
            <a:off x="1612900" y="4155926"/>
            <a:ext cx="5263356"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37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4F9021-2469-C347-2431-64775E5FFE12}"/>
              </a:ext>
            </a:extLst>
          </p:cNvPr>
          <p:cNvSpPr>
            <a:spLocks noGrp="1"/>
          </p:cNvSpPr>
          <p:nvPr>
            <p:ph type="title"/>
          </p:nvPr>
        </p:nvSpPr>
        <p:spPr/>
        <p:txBody>
          <a:bodyPr/>
          <a:lstStyle/>
          <a:p>
            <a:r>
              <a:rPr lang="en-US" dirty="0"/>
              <a:t>What are PROs?</a:t>
            </a:r>
          </a:p>
        </p:txBody>
      </p:sp>
      <p:sp>
        <p:nvSpPr>
          <p:cNvPr id="3" name="Slide Number Placeholder 2">
            <a:extLst>
              <a:ext uri="{FF2B5EF4-FFF2-40B4-BE49-F238E27FC236}">
                <a16:creationId xmlns:a16="http://schemas.microsoft.com/office/drawing/2014/main" id="{DFED28F4-C478-2A94-C43C-0FB17256174D}"/>
              </a:ext>
            </a:extLst>
          </p:cNvPr>
          <p:cNvSpPr>
            <a:spLocks noGrp="1"/>
          </p:cNvSpPr>
          <p:nvPr>
            <p:ph type="sldNum" sz="quarter" idx="12"/>
          </p:nvPr>
        </p:nvSpPr>
        <p:spPr/>
        <p:txBody>
          <a:bodyPr>
            <a:normAutofit lnSpcReduction="10000"/>
          </a:bodyPr>
          <a:lstStyle/>
          <a:p>
            <a:fld id="{2754ED01-E2A0-4C1E-8E21-014B99041579}" type="slidenum">
              <a:rPr lang="en-US" smtClean="0"/>
              <a:pPr/>
              <a:t>4</a:t>
            </a:fld>
            <a:endParaRPr lang="en-US" dirty="0"/>
          </a:p>
        </p:txBody>
      </p:sp>
      <p:sp>
        <p:nvSpPr>
          <p:cNvPr id="8" name="TextBox 7">
            <a:extLst>
              <a:ext uri="{FF2B5EF4-FFF2-40B4-BE49-F238E27FC236}">
                <a16:creationId xmlns:a16="http://schemas.microsoft.com/office/drawing/2014/main" id="{A9526CF6-F7BA-0C3A-009B-BEA33D1AE05B}"/>
              </a:ext>
            </a:extLst>
          </p:cNvPr>
          <p:cNvSpPr txBox="1"/>
          <p:nvPr/>
        </p:nvSpPr>
        <p:spPr>
          <a:xfrm>
            <a:off x="1619672" y="1707654"/>
            <a:ext cx="5544616" cy="1200329"/>
          </a:xfrm>
          <a:prstGeom prst="rect">
            <a:avLst/>
          </a:prstGeom>
          <a:noFill/>
        </p:spPr>
        <p:txBody>
          <a:bodyPr wrap="square">
            <a:spAutoFit/>
          </a:bodyPr>
          <a:lstStyle/>
          <a:p>
            <a:pPr lvl="0">
              <a:lnSpc>
                <a:spcPct val="100000"/>
              </a:lnSpc>
            </a:pPr>
            <a:r>
              <a:rPr lang="en-US" sz="1800" dirty="0"/>
              <a:t>“</a:t>
            </a:r>
            <a:r>
              <a:rPr lang="en-GB" sz="1800" dirty="0"/>
              <a:t>A PRO is any report of the status of a patient’s health condition that comes directly from the patient, without interpretation of the patient’s response by a clinician or anyone else.”</a:t>
            </a:r>
            <a:endParaRPr lang="en-US" sz="1200" dirty="0"/>
          </a:p>
        </p:txBody>
      </p:sp>
      <p:sp>
        <p:nvSpPr>
          <p:cNvPr id="10" name="TextBox 9">
            <a:extLst>
              <a:ext uri="{FF2B5EF4-FFF2-40B4-BE49-F238E27FC236}">
                <a16:creationId xmlns:a16="http://schemas.microsoft.com/office/drawing/2014/main" id="{80EA3941-0270-14C8-52A8-BE267014B992}"/>
              </a:ext>
            </a:extLst>
          </p:cNvPr>
          <p:cNvSpPr txBox="1"/>
          <p:nvPr/>
        </p:nvSpPr>
        <p:spPr>
          <a:xfrm>
            <a:off x="467544" y="3757513"/>
            <a:ext cx="4752528" cy="369332"/>
          </a:xfrm>
          <a:prstGeom prst="rect">
            <a:avLst/>
          </a:prstGeom>
          <a:noFill/>
        </p:spPr>
        <p:txBody>
          <a:bodyPr wrap="square">
            <a:spAutoFit/>
          </a:bodyPr>
          <a:lstStyle/>
          <a:p>
            <a:pPr defTabSz="1204193"/>
            <a:r>
              <a:rPr lang="en-AU" sz="1800" i="1" dirty="0">
                <a:solidFill>
                  <a:prstClr val="black">
                    <a:lumMod val="50000"/>
                    <a:lumOff val="50000"/>
                  </a:prstClr>
                </a:solidFill>
                <a:latin typeface="Arial" panose="020B0604020202020204"/>
              </a:rPr>
              <a:t>https://</a:t>
            </a:r>
            <a:r>
              <a:rPr lang="en-AU" sz="1800" i="1" dirty="0" err="1">
                <a:solidFill>
                  <a:prstClr val="black">
                    <a:lumMod val="50000"/>
                    <a:lumOff val="50000"/>
                  </a:prstClr>
                </a:solidFill>
                <a:latin typeface="Arial" panose="020B0604020202020204"/>
              </a:rPr>
              <a:t>www.fda.gov</a:t>
            </a:r>
            <a:r>
              <a:rPr lang="en-AU" sz="1800" i="1" dirty="0">
                <a:solidFill>
                  <a:prstClr val="black">
                    <a:lumMod val="50000"/>
                    <a:lumOff val="50000"/>
                  </a:prstClr>
                </a:solidFill>
                <a:latin typeface="Arial" panose="020B0604020202020204"/>
              </a:rPr>
              <a:t>/media/77832/download</a:t>
            </a:r>
          </a:p>
        </p:txBody>
      </p:sp>
    </p:spTree>
    <p:extLst>
      <p:ext uri="{BB962C8B-B14F-4D97-AF65-F5344CB8AC3E}">
        <p14:creationId xmlns:p14="http://schemas.microsoft.com/office/powerpoint/2010/main" val="1196104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3BDE-F79E-3187-BB85-C5BF0285B23D}"/>
              </a:ext>
            </a:extLst>
          </p:cNvPr>
          <p:cNvSpPr>
            <a:spLocks noGrp="1"/>
          </p:cNvSpPr>
          <p:nvPr>
            <p:ph type="title"/>
          </p:nvPr>
        </p:nvSpPr>
        <p:spPr>
          <a:xfrm>
            <a:off x="323528" y="426227"/>
            <a:ext cx="8496944" cy="411480"/>
          </a:xfrm>
        </p:spPr>
        <p:txBody>
          <a:bodyPr/>
          <a:lstStyle/>
          <a:p>
            <a:r>
              <a:rPr lang="en-US" dirty="0"/>
              <a:t>Example of how missing data can mislead</a:t>
            </a:r>
          </a:p>
        </p:txBody>
      </p:sp>
      <p:sp>
        <p:nvSpPr>
          <p:cNvPr id="3" name="Content Placeholder 2">
            <a:extLst>
              <a:ext uri="{FF2B5EF4-FFF2-40B4-BE49-F238E27FC236}">
                <a16:creationId xmlns:a16="http://schemas.microsoft.com/office/drawing/2014/main" id="{4B4A4996-B9E9-464B-1EAC-BA1B9D2E6583}"/>
              </a:ext>
            </a:extLst>
          </p:cNvPr>
          <p:cNvSpPr>
            <a:spLocks noGrp="1"/>
          </p:cNvSpPr>
          <p:nvPr>
            <p:ph idx="1"/>
          </p:nvPr>
        </p:nvSpPr>
        <p:spPr>
          <a:xfrm>
            <a:off x="323528" y="922457"/>
            <a:ext cx="8496944" cy="3894255"/>
          </a:xfrm>
        </p:spPr>
        <p:txBody>
          <a:bodyPr>
            <a:normAutofit/>
          </a:bodyPr>
          <a:lstStyle/>
          <a:p>
            <a:r>
              <a:rPr lang="en-US" dirty="0"/>
              <a:t>In a single arm study all patients are treated, QOL data are collected regularly, and, at the end of the study, compared to baseline values</a:t>
            </a:r>
          </a:p>
          <a:p>
            <a:pPr lvl="2"/>
            <a:r>
              <a:rPr lang="en-US" dirty="0"/>
              <a:t>75% of the patients complete the study and, at the end, their mean QOL is substantially higher than it was among the same patients at baseline (a complete case analysis)</a:t>
            </a:r>
          </a:p>
          <a:p>
            <a:pPr lvl="3"/>
            <a:r>
              <a:rPr lang="en-US" dirty="0"/>
              <a:t>The investigator could conclude that the intervention improved QOL</a:t>
            </a:r>
          </a:p>
          <a:p>
            <a:pPr lvl="3"/>
            <a:r>
              <a:rPr lang="en-US" dirty="0"/>
              <a:t>BUT, of course, it could just be that the patients who dropped out were the ones who were doing poorly and had worse QOL, that is, the apparent improvement in QOL in the patients who completed the study was a “survivor effect”</a:t>
            </a:r>
          </a:p>
          <a:p>
            <a:pPr lvl="2"/>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A6E3F60-790B-D4FF-EF28-E29C8B5D521B}"/>
              </a:ext>
            </a:extLst>
          </p:cNvPr>
          <p:cNvSpPr>
            <a:spLocks noGrp="1"/>
          </p:cNvSpPr>
          <p:nvPr>
            <p:ph type="sldNum" sz="quarter" idx="12"/>
          </p:nvPr>
        </p:nvSpPr>
        <p:spPr/>
        <p:txBody>
          <a:bodyPr/>
          <a:lstStyle/>
          <a:p>
            <a:fld id="{2754ED01-E2A0-4C1E-8E21-014B99041579}" type="slidenum">
              <a:rPr lang="en-US" smtClean="0"/>
              <a:pPr/>
              <a:t>40</a:t>
            </a:fld>
            <a:endParaRPr lang="en-US"/>
          </a:p>
        </p:txBody>
      </p:sp>
    </p:spTree>
    <p:extLst>
      <p:ext uri="{BB962C8B-B14F-4D97-AF65-F5344CB8AC3E}">
        <p14:creationId xmlns:p14="http://schemas.microsoft.com/office/powerpoint/2010/main" val="3064690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58DD-7427-D1D8-49F2-2DDEB1346181}"/>
              </a:ext>
            </a:extLst>
          </p:cNvPr>
          <p:cNvSpPr>
            <a:spLocks noGrp="1"/>
          </p:cNvSpPr>
          <p:nvPr>
            <p:ph type="title"/>
          </p:nvPr>
        </p:nvSpPr>
        <p:spPr/>
        <p:txBody>
          <a:bodyPr/>
          <a:lstStyle/>
          <a:p>
            <a:br>
              <a:rPr lang="en-US" dirty="0"/>
            </a:br>
            <a:r>
              <a:rPr lang="en-US" dirty="0"/>
              <a:t>Method of analysis and presentation of data</a:t>
            </a:r>
            <a:br>
              <a:rPr lang="en-US" dirty="0"/>
            </a:br>
            <a:endParaRPr lang="en-US" dirty="0"/>
          </a:p>
        </p:txBody>
      </p:sp>
      <p:sp>
        <p:nvSpPr>
          <p:cNvPr id="3" name="Content Placeholder 2">
            <a:extLst>
              <a:ext uri="{FF2B5EF4-FFF2-40B4-BE49-F238E27FC236}">
                <a16:creationId xmlns:a16="http://schemas.microsoft.com/office/drawing/2014/main" id="{AABC023D-337A-03CE-4589-667B9B2F232C}"/>
              </a:ext>
            </a:extLst>
          </p:cNvPr>
          <p:cNvSpPr>
            <a:spLocks noGrp="1"/>
          </p:cNvSpPr>
          <p:nvPr>
            <p:ph idx="1"/>
          </p:nvPr>
        </p:nvSpPr>
        <p:spPr/>
        <p:txBody>
          <a:bodyPr/>
          <a:lstStyle/>
          <a:p>
            <a:r>
              <a:rPr lang="en-US" dirty="0"/>
              <a:t>Two main approaches to analyzing and displaying PRO results from randomized trials</a:t>
            </a:r>
          </a:p>
          <a:p>
            <a:pPr lvl="2"/>
            <a:r>
              <a:rPr lang="en-US" dirty="0"/>
              <a:t>Comparing group mean scores over time either as changes from baseline or as observed values</a:t>
            </a:r>
          </a:p>
          <a:p>
            <a:pPr lvl="2"/>
            <a:r>
              <a:rPr lang="en-US" dirty="0"/>
              <a:t>Assessing the number of participants who improved or deteriorated by a pre-specified amount (response analysis)</a:t>
            </a:r>
          </a:p>
          <a:p>
            <a:pPr lvl="3"/>
            <a:r>
              <a:rPr lang="en-US" dirty="0"/>
              <a:t>Requires an accepted minimally important difference</a:t>
            </a:r>
          </a:p>
          <a:p>
            <a:pPr lvl="3"/>
            <a:r>
              <a:rPr lang="en-US" dirty="0"/>
              <a:t>Can be used as a time dependent endpoint</a:t>
            </a:r>
          </a:p>
          <a:p>
            <a:pPr lvl="3"/>
            <a:endParaRPr lang="en-US" dirty="0"/>
          </a:p>
          <a:p>
            <a:endParaRPr lang="en-US" dirty="0"/>
          </a:p>
        </p:txBody>
      </p:sp>
      <p:sp>
        <p:nvSpPr>
          <p:cNvPr id="4" name="Slide Number Placeholder 3">
            <a:extLst>
              <a:ext uri="{FF2B5EF4-FFF2-40B4-BE49-F238E27FC236}">
                <a16:creationId xmlns:a16="http://schemas.microsoft.com/office/drawing/2014/main" id="{FE4EFDCA-CB7B-EC27-B8D1-1B1D32A12048}"/>
              </a:ext>
            </a:extLst>
          </p:cNvPr>
          <p:cNvSpPr>
            <a:spLocks noGrp="1"/>
          </p:cNvSpPr>
          <p:nvPr>
            <p:ph type="sldNum" sz="quarter" idx="12"/>
          </p:nvPr>
        </p:nvSpPr>
        <p:spPr/>
        <p:txBody>
          <a:bodyPr>
            <a:normAutofit lnSpcReduction="10000"/>
          </a:bodyPr>
          <a:lstStyle/>
          <a:p>
            <a:fld id="{2754ED01-E2A0-4C1E-8E21-014B99041579}" type="slidenum">
              <a:rPr lang="en-US" smtClean="0"/>
              <a:pPr/>
              <a:t>41</a:t>
            </a:fld>
            <a:endParaRPr lang="en-US"/>
          </a:p>
        </p:txBody>
      </p:sp>
    </p:spTree>
    <p:extLst>
      <p:ext uri="{BB962C8B-B14F-4D97-AF65-F5344CB8AC3E}">
        <p14:creationId xmlns:p14="http://schemas.microsoft.com/office/powerpoint/2010/main" val="2891175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ADD207-DECD-45CF-C9AB-70A8FC06EC40}"/>
              </a:ext>
            </a:extLst>
          </p:cNvPr>
          <p:cNvSpPr>
            <a:spLocks noGrp="1"/>
          </p:cNvSpPr>
          <p:nvPr>
            <p:ph type="sldNum" sz="quarter" idx="12"/>
          </p:nvPr>
        </p:nvSpPr>
        <p:spPr/>
        <p:txBody>
          <a:bodyPr>
            <a:normAutofit lnSpcReduction="10000"/>
          </a:bodyPr>
          <a:lstStyle/>
          <a:p>
            <a:fld id="{2754ED01-E2A0-4C1E-8E21-014B99041579}" type="slidenum">
              <a:rPr lang="en-US" smtClean="0"/>
              <a:pPr/>
              <a:t>42</a:t>
            </a:fld>
            <a:endParaRPr lang="en-US"/>
          </a:p>
        </p:txBody>
      </p:sp>
      <p:pic>
        <p:nvPicPr>
          <p:cNvPr id="3" name="Picture 2">
            <a:extLst>
              <a:ext uri="{FF2B5EF4-FFF2-40B4-BE49-F238E27FC236}">
                <a16:creationId xmlns:a16="http://schemas.microsoft.com/office/drawing/2014/main" id="{F0C247F5-054E-B5E4-CF08-D8A083FDE112}"/>
              </a:ext>
            </a:extLst>
          </p:cNvPr>
          <p:cNvPicPr>
            <a:picLocks noChangeAspect="1"/>
          </p:cNvPicPr>
          <p:nvPr/>
        </p:nvPicPr>
        <p:blipFill>
          <a:blip r:embed="rId2"/>
          <a:stretch>
            <a:fillRect/>
          </a:stretch>
        </p:blipFill>
        <p:spPr>
          <a:xfrm>
            <a:off x="1244600" y="771550"/>
            <a:ext cx="6654800" cy="1447800"/>
          </a:xfrm>
          <a:prstGeom prst="rect">
            <a:avLst/>
          </a:prstGeom>
        </p:spPr>
      </p:pic>
      <p:pic>
        <p:nvPicPr>
          <p:cNvPr id="4" name="Picture 3">
            <a:extLst>
              <a:ext uri="{FF2B5EF4-FFF2-40B4-BE49-F238E27FC236}">
                <a16:creationId xmlns:a16="http://schemas.microsoft.com/office/drawing/2014/main" id="{5904C6D7-5B93-8314-A90A-1B0C15F0EAE4}"/>
              </a:ext>
            </a:extLst>
          </p:cNvPr>
          <p:cNvPicPr>
            <a:picLocks noChangeAspect="1"/>
          </p:cNvPicPr>
          <p:nvPr/>
        </p:nvPicPr>
        <p:blipFill>
          <a:blip r:embed="rId3"/>
          <a:stretch>
            <a:fillRect/>
          </a:stretch>
        </p:blipFill>
        <p:spPr>
          <a:xfrm>
            <a:off x="1262932" y="2208684"/>
            <a:ext cx="2578100" cy="292100"/>
          </a:xfrm>
          <a:prstGeom prst="rect">
            <a:avLst/>
          </a:prstGeom>
        </p:spPr>
      </p:pic>
    </p:spTree>
    <p:extLst>
      <p:ext uri="{BB962C8B-B14F-4D97-AF65-F5344CB8AC3E}">
        <p14:creationId xmlns:p14="http://schemas.microsoft.com/office/powerpoint/2010/main" val="292805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B71BC9-4426-71C1-D2CA-0BD3F30AF36B}"/>
              </a:ext>
            </a:extLst>
          </p:cNvPr>
          <p:cNvSpPr>
            <a:spLocks noGrp="1"/>
          </p:cNvSpPr>
          <p:nvPr>
            <p:ph type="sldNum" sz="quarter" idx="12"/>
          </p:nvPr>
        </p:nvSpPr>
        <p:spPr/>
        <p:txBody>
          <a:bodyPr>
            <a:normAutofit lnSpcReduction="10000"/>
          </a:bodyPr>
          <a:lstStyle/>
          <a:p>
            <a:fld id="{2754ED01-E2A0-4C1E-8E21-014B99041579}" type="slidenum">
              <a:rPr lang="en-US" smtClean="0"/>
              <a:pPr/>
              <a:t>43</a:t>
            </a:fld>
            <a:endParaRPr lang="en-US"/>
          </a:p>
        </p:txBody>
      </p:sp>
      <p:pic>
        <p:nvPicPr>
          <p:cNvPr id="3" name="Picture 2">
            <a:extLst>
              <a:ext uri="{FF2B5EF4-FFF2-40B4-BE49-F238E27FC236}">
                <a16:creationId xmlns:a16="http://schemas.microsoft.com/office/drawing/2014/main" id="{E5F242CC-BA47-8FE9-9BC0-33F223A2C620}"/>
              </a:ext>
            </a:extLst>
          </p:cNvPr>
          <p:cNvPicPr>
            <a:picLocks noChangeAspect="1"/>
          </p:cNvPicPr>
          <p:nvPr/>
        </p:nvPicPr>
        <p:blipFill>
          <a:blip r:embed="rId2"/>
          <a:stretch>
            <a:fillRect/>
          </a:stretch>
        </p:blipFill>
        <p:spPr>
          <a:xfrm>
            <a:off x="2374900" y="1174750"/>
            <a:ext cx="4394200" cy="2794000"/>
          </a:xfrm>
          <a:prstGeom prst="rect">
            <a:avLst/>
          </a:prstGeom>
        </p:spPr>
      </p:pic>
    </p:spTree>
    <p:extLst>
      <p:ext uri="{BB962C8B-B14F-4D97-AF65-F5344CB8AC3E}">
        <p14:creationId xmlns:p14="http://schemas.microsoft.com/office/powerpoint/2010/main" val="3304396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6732B5-CCEC-02A0-F321-1FF1C0725C57}"/>
              </a:ext>
            </a:extLst>
          </p:cNvPr>
          <p:cNvSpPr>
            <a:spLocks noGrp="1"/>
          </p:cNvSpPr>
          <p:nvPr>
            <p:ph type="sldNum" sz="quarter" idx="12"/>
          </p:nvPr>
        </p:nvSpPr>
        <p:spPr/>
        <p:txBody>
          <a:bodyPr>
            <a:normAutofit lnSpcReduction="10000"/>
          </a:bodyPr>
          <a:lstStyle/>
          <a:p>
            <a:fld id="{2754ED01-E2A0-4C1E-8E21-014B99041579}" type="slidenum">
              <a:rPr lang="en-US" smtClean="0"/>
              <a:pPr/>
              <a:t>44</a:t>
            </a:fld>
            <a:endParaRPr lang="en-US"/>
          </a:p>
        </p:txBody>
      </p:sp>
      <p:pic>
        <p:nvPicPr>
          <p:cNvPr id="3" name="Picture 2">
            <a:extLst>
              <a:ext uri="{FF2B5EF4-FFF2-40B4-BE49-F238E27FC236}">
                <a16:creationId xmlns:a16="http://schemas.microsoft.com/office/drawing/2014/main" id="{36307870-22A5-A5B3-1465-A77AC13739E6}"/>
              </a:ext>
            </a:extLst>
          </p:cNvPr>
          <p:cNvPicPr>
            <a:picLocks noChangeAspect="1"/>
          </p:cNvPicPr>
          <p:nvPr/>
        </p:nvPicPr>
        <p:blipFill>
          <a:blip r:embed="rId2"/>
          <a:stretch>
            <a:fillRect/>
          </a:stretch>
        </p:blipFill>
        <p:spPr>
          <a:xfrm>
            <a:off x="685800" y="1373633"/>
            <a:ext cx="7772400" cy="2396234"/>
          </a:xfrm>
          <a:prstGeom prst="rect">
            <a:avLst/>
          </a:prstGeom>
        </p:spPr>
      </p:pic>
    </p:spTree>
    <p:extLst>
      <p:ext uri="{BB962C8B-B14F-4D97-AF65-F5344CB8AC3E}">
        <p14:creationId xmlns:p14="http://schemas.microsoft.com/office/powerpoint/2010/main" val="1422402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7E69B6-1E3F-4DEC-1825-843EEC5E7AC3}"/>
              </a:ext>
            </a:extLst>
          </p:cNvPr>
          <p:cNvSpPr>
            <a:spLocks noGrp="1"/>
          </p:cNvSpPr>
          <p:nvPr>
            <p:ph type="sldNum" sz="quarter" idx="12"/>
          </p:nvPr>
        </p:nvSpPr>
        <p:spPr/>
        <p:txBody>
          <a:bodyPr>
            <a:normAutofit lnSpcReduction="10000"/>
          </a:bodyPr>
          <a:lstStyle/>
          <a:p>
            <a:fld id="{2754ED01-E2A0-4C1E-8E21-014B99041579}" type="slidenum">
              <a:rPr lang="en-US" smtClean="0"/>
              <a:pPr/>
              <a:t>45</a:t>
            </a:fld>
            <a:endParaRPr lang="en-US"/>
          </a:p>
        </p:txBody>
      </p:sp>
      <p:pic>
        <p:nvPicPr>
          <p:cNvPr id="3" name="Picture 2">
            <a:extLst>
              <a:ext uri="{FF2B5EF4-FFF2-40B4-BE49-F238E27FC236}">
                <a16:creationId xmlns:a16="http://schemas.microsoft.com/office/drawing/2014/main" id="{AF01A7E0-B2A3-6205-FF7A-70FE018D631D}"/>
              </a:ext>
            </a:extLst>
          </p:cNvPr>
          <p:cNvPicPr>
            <a:picLocks noChangeAspect="1"/>
          </p:cNvPicPr>
          <p:nvPr/>
        </p:nvPicPr>
        <p:blipFill>
          <a:blip r:embed="rId2"/>
          <a:stretch>
            <a:fillRect/>
          </a:stretch>
        </p:blipFill>
        <p:spPr>
          <a:xfrm>
            <a:off x="1259632" y="51470"/>
            <a:ext cx="6984776" cy="4695041"/>
          </a:xfrm>
          <a:prstGeom prst="rect">
            <a:avLst/>
          </a:prstGeom>
        </p:spPr>
      </p:pic>
    </p:spTree>
    <p:extLst>
      <p:ext uri="{BB962C8B-B14F-4D97-AF65-F5344CB8AC3E}">
        <p14:creationId xmlns:p14="http://schemas.microsoft.com/office/powerpoint/2010/main" val="730899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19DC47-27F1-6C89-BC31-06F5D0D5D266}"/>
              </a:ext>
            </a:extLst>
          </p:cNvPr>
          <p:cNvSpPr>
            <a:spLocks noGrp="1"/>
          </p:cNvSpPr>
          <p:nvPr>
            <p:ph type="sldNum" sz="quarter" idx="12"/>
          </p:nvPr>
        </p:nvSpPr>
        <p:spPr/>
        <p:txBody>
          <a:bodyPr>
            <a:normAutofit lnSpcReduction="10000"/>
          </a:bodyPr>
          <a:lstStyle/>
          <a:p>
            <a:fld id="{2754ED01-E2A0-4C1E-8E21-014B99041579}" type="slidenum">
              <a:rPr lang="en-US" smtClean="0"/>
              <a:pPr/>
              <a:t>46</a:t>
            </a:fld>
            <a:endParaRPr lang="en-US"/>
          </a:p>
        </p:txBody>
      </p:sp>
      <p:pic>
        <p:nvPicPr>
          <p:cNvPr id="3" name="Picture 2">
            <a:extLst>
              <a:ext uri="{FF2B5EF4-FFF2-40B4-BE49-F238E27FC236}">
                <a16:creationId xmlns:a16="http://schemas.microsoft.com/office/drawing/2014/main" id="{9047E021-CDCC-CEEB-290D-35B3974C8D2A}"/>
              </a:ext>
            </a:extLst>
          </p:cNvPr>
          <p:cNvPicPr>
            <a:picLocks noChangeAspect="1"/>
          </p:cNvPicPr>
          <p:nvPr/>
        </p:nvPicPr>
        <p:blipFill>
          <a:blip r:embed="rId2"/>
          <a:stretch>
            <a:fillRect/>
          </a:stretch>
        </p:blipFill>
        <p:spPr>
          <a:xfrm>
            <a:off x="1587500" y="660400"/>
            <a:ext cx="5969000" cy="3822700"/>
          </a:xfrm>
          <a:prstGeom prst="rect">
            <a:avLst/>
          </a:prstGeom>
        </p:spPr>
      </p:pic>
    </p:spTree>
    <p:extLst>
      <p:ext uri="{BB962C8B-B14F-4D97-AF65-F5344CB8AC3E}">
        <p14:creationId xmlns:p14="http://schemas.microsoft.com/office/powerpoint/2010/main" val="1594561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4D5A-1B3B-82D5-E022-D10D3DA00DA1}"/>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CCF39783-2B42-B5B3-E83D-0F1BCD47D835}"/>
              </a:ext>
            </a:extLst>
          </p:cNvPr>
          <p:cNvSpPr>
            <a:spLocks noGrp="1"/>
          </p:cNvSpPr>
          <p:nvPr>
            <p:ph idx="1"/>
          </p:nvPr>
        </p:nvSpPr>
        <p:spPr/>
        <p:txBody>
          <a:bodyPr/>
          <a:lstStyle/>
          <a:p>
            <a:r>
              <a:rPr lang="en-US" dirty="0"/>
              <a:t>E-PROs</a:t>
            </a:r>
          </a:p>
          <a:p>
            <a:pPr lvl="2"/>
            <a:r>
              <a:rPr lang="en-US" dirty="0"/>
              <a:t>Collecting PRO data electronically has several advantages:</a:t>
            </a:r>
          </a:p>
          <a:p>
            <a:pPr lvl="3"/>
            <a:r>
              <a:rPr lang="en-US" dirty="0"/>
              <a:t>Reduces CRA workload</a:t>
            </a:r>
          </a:p>
          <a:p>
            <a:pPr lvl="3"/>
            <a:r>
              <a:rPr lang="en-US" dirty="0"/>
              <a:t>Improves accuracy </a:t>
            </a:r>
          </a:p>
          <a:p>
            <a:pPr lvl="3"/>
            <a:r>
              <a:rPr lang="en-US" dirty="0"/>
              <a:t>Allows for remote trial participation</a:t>
            </a:r>
          </a:p>
          <a:p>
            <a:pPr lvl="2"/>
            <a:r>
              <a:rPr lang="en-US" dirty="0"/>
              <a:t>CCTG has developed its own system called SPROUT and there are many others</a:t>
            </a:r>
          </a:p>
          <a:p>
            <a:pPr lvl="3"/>
            <a:r>
              <a:rPr lang="en-US" dirty="0"/>
              <a:t>Technical, privacy and other considerations are slowing adoption</a:t>
            </a:r>
          </a:p>
          <a:p>
            <a:pPr lvl="1"/>
            <a:r>
              <a:rPr lang="en-US" dirty="0"/>
              <a:t>Integration with clinical data collection</a:t>
            </a:r>
          </a:p>
          <a:p>
            <a:pPr lvl="2"/>
            <a:r>
              <a:rPr lang="en-US" dirty="0"/>
              <a:t>Challenging, but ultimately needed</a:t>
            </a:r>
          </a:p>
        </p:txBody>
      </p:sp>
      <p:sp>
        <p:nvSpPr>
          <p:cNvPr id="4" name="Slide Number Placeholder 3">
            <a:extLst>
              <a:ext uri="{FF2B5EF4-FFF2-40B4-BE49-F238E27FC236}">
                <a16:creationId xmlns:a16="http://schemas.microsoft.com/office/drawing/2014/main" id="{B595F386-6C79-DADE-49EA-463A76D377CA}"/>
              </a:ext>
            </a:extLst>
          </p:cNvPr>
          <p:cNvSpPr>
            <a:spLocks noGrp="1"/>
          </p:cNvSpPr>
          <p:nvPr>
            <p:ph type="sldNum" sz="quarter" idx="12"/>
          </p:nvPr>
        </p:nvSpPr>
        <p:spPr/>
        <p:txBody>
          <a:bodyPr>
            <a:normAutofit lnSpcReduction="10000"/>
          </a:bodyPr>
          <a:lstStyle/>
          <a:p>
            <a:fld id="{2754ED01-E2A0-4C1E-8E21-014B99041579}" type="slidenum">
              <a:rPr lang="en-US" smtClean="0"/>
              <a:pPr/>
              <a:t>47</a:t>
            </a:fld>
            <a:endParaRPr lang="en-US"/>
          </a:p>
        </p:txBody>
      </p:sp>
    </p:spTree>
    <p:extLst>
      <p:ext uri="{BB962C8B-B14F-4D97-AF65-F5344CB8AC3E}">
        <p14:creationId xmlns:p14="http://schemas.microsoft.com/office/powerpoint/2010/main" val="3847497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A3E9-D0E6-6E43-CC21-E94FDF40034E}"/>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7E87A829-52C2-C8C2-218A-2890EA81D991}"/>
              </a:ext>
            </a:extLst>
          </p:cNvPr>
          <p:cNvSpPr>
            <a:spLocks noGrp="1"/>
          </p:cNvSpPr>
          <p:nvPr>
            <p:ph type="sldNum" sz="quarter" idx="12"/>
          </p:nvPr>
        </p:nvSpPr>
        <p:spPr/>
        <p:txBody>
          <a:bodyPr>
            <a:normAutofit lnSpcReduction="10000"/>
          </a:bodyPr>
          <a:lstStyle/>
          <a:p>
            <a:fld id="{2754ED01-E2A0-4C1E-8E21-014B99041579}" type="slidenum">
              <a:rPr lang="en-US" smtClean="0"/>
              <a:pPr/>
              <a:t>48</a:t>
            </a:fld>
            <a:endParaRPr lang="en-US"/>
          </a:p>
        </p:txBody>
      </p:sp>
      <p:pic>
        <p:nvPicPr>
          <p:cNvPr id="4" name="Picture 3">
            <a:extLst>
              <a:ext uri="{FF2B5EF4-FFF2-40B4-BE49-F238E27FC236}">
                <a16:creationId xmlns:a16="http://schemas.microsoft.com/office/drawing/2014/main" id="{3A284624-2931-55B8-246D-41D539F76368}"/>
              </a:ext>
            </a:extLst>
          </p:cNvPr>
          <p:cNvPicPr>
            <a:picLocks noChangeAspect="1"/>
          </p:cNvPicPr>
          <p:nvPr/>
        </p:nvPicPr>
        <p:blipFill>
          <a:blip r:embed="rId2"/>
          <a:stretch>
            <a:fillRect/>
          </a:stretch>
        </p:blipFill>
        <p:spPr>
          <a:xfrm>
            <a:off x="621697" y="627534"/>
            <a:ext cx="7772400" cy="2871769"/>
          </a:xfrm>
          <a:prstGeom prst="rect">
            <a:avLst/>
          </a:prstGeom>
        </p:spPr>
      </p:pic>
      <p:sp>
        <p:nvSpPr>
          <p:cNvPr id="6" name="TextBox 5">
            <a:extLst>
              <a:ext uri="{FF2B5EF4-FFF2-40B4-BE49-F238E27FC236}">
                <a16:creationId xmlns:a16="http://schemas.microsoft.com/office/drawing/2014/main" id="{1D585090-0C11-73A5-F8EE-8AC16FADCB58}"/>
              </a:ext>
            </a:extLst>
          </p:cNvPr>
          <p:cNvSpPr txBox="1"/>
          <p:nvPr/>
        </p:nvSpPr>
        <p:spPr>
          <a:xfrm>
            <a:off x="539552" y="3591879"/>
            <a:ext cx="4572000" cy="369332"/>
          </a:xfrm>
          <a:prstGeom prst="rect">
            <a:avLst/>
          </a:prstGeom>
          <a:noFill/>
        </p:spPr>
        <p:txBody>
          <a:bodyPr wrap="square">
            <a:spAutoFit/>
          </a:bodyPr>
          <a:lstStyle/>
          <a:p>
            <a:r>
              <a:rPr lang="en-CA" i="1" dirty="0">
                <a:solidFill>
                  <a:srgbClr val="009400"/>
                </a:solidFill>
                <a:effectLst/>
                <a:latin typeface="Helvetica" pitchFamily="2" charset="0"/>
              </a:rPr>
              <a:t>Lancet Oncol 2020; 21: e83–96</a:t>
            </a:r>
            <a:endParaRPr lang="en-CA" dirty="0">
              <a:solidFill>
                <a:srgbClr val="009400"/>
              </a:solidFill>
              <a:effectLst/>
              <a:latin typeface="Helvetica" pitchFamily="2" charset="0"/>
            </a:endParaRPr>
          </a:p>
        </p:txBody>
      </p:sp>
    </p:spTree>
    <p:extLst>
      <p:ext uri="{BB962C8B-B14F-4D97-AF65-F5344CB8AC3E}">
        <p14:creationId xmlns:p14="http://schemas.microsoft.com/office/powerpoint/2010/main" val="1539969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0C9A-B761-7337-EB7C-F9017DC3826E}"/>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3FB2FBED-E604-0FE1-610A-927607390AF8}"/>
              </a:ext>
            </a:extLst>
          </p:cNvPr>
          <p:cNvSpPr>
            <a:spLocks noGrp="1"/>
          </p:cNvSpPr>
          <p:nvPr>
            <p:ph type="sldNum" sz="quarter" idx="12"/>
          </p:nvPr>
        </p:nvSpPr>
        <p:spPr/>
        <p:txBody>
          <a:bodyPr>
            <a:normAutofit lnSpcReduction="10000"/>
          </a:bodyPr>
          <a:lstStyle/>
          <a:p>
            <a:fld id="{2754ED01-E2A0-4C1E-8E21-014B99041579}" type="slidenum">
              <a:rPr lang="en-US" smtClean="0"/>
              <a:pPr/>
              <a:t>49</a:t>
            </a:fld>
            <a:endParaRPr lang="en-US"/>
          </a:p>
        </p:txBody>
      </p:sp>
      <p:pic>
        <p:nvPicPr>
          <p:cNvPr id="5" name="Picture 4">
            <a:extLst>
              <a:ext uri="{FF2B5EF4-FFF2-40B4-BE49-F238E27FC236}">
                <a16:creationId xmlns:a16="http://schemas.microsoft.com/office/drawing/2014/main" id="{47FC9F6E-816A-C23A-6CE4-3ECDDAEE48BB}"/>
              </a:ext>
            </a:extLst>
          </p:cNvPr>
          <p:cNvPicPr>
            <a:picLocks noChangeAspect="1"/>
          </p:cNvPicPr>
          <p:nvPr/>
        </p:nvPicPr>
        <p:blipFill>
          <a:blip r:embed="rId2"/>
          <a:stretch>
            <a:fillRect/>
          </a:stretch>
        </p:blipFill>
        <p:spPr>
          <a:xfrm>
            <a:off x="628638" y="915566"/>
            <a:ext cx="7772400" cy="1563413"/>
          </a:xfrm>
          <a:prstGeom prst="rect">
            <a:avLst/>
          </a:prstGeom>
        </p:spPr>
      </p:pic>
      <p:pic>
        <p:nvPicPr>
          <p:cNvPr id="6" name="Picture 5">
            <a:extLst>
              <a:ext uri="{FF2B5EF4-FFF2-40B4-BE49-F238E27FC236}">
                <a16:creationId xmlns:a16="http://schemas.microsoft.com/office/drawing/2014/main" id="{8189E17B-AFC7-EA02-0465-3F346774837A}"/>
              </a:ext>
            </a:extLst>
          </p:cNvPr>
          <p:cNvPicPr>
            <a:picLocks noChangeAspect="1"/>
          </p:cNvPicPr>
          <p:nvPr/>
        </p:nvPicPr>
        <p:blipFill>
          <a:blip r:embed="rId3"/>
          <a:stretch>
            <a:fillRect/>
          </a:stretch>
        </p:blipFill>
        <p:spPr>
          <a:xfrm>
            <a:off x="627514" y="2478979"/>
            <a:ext cx="3365500" cy="304800"/>
          </a:xfrm>
          <a:prstGeom prst="rect">
            <a:avLst/>
          </a:prstGeom>
        </p:spPr>
      </p:pic>
    </p:spTree>
    <p:extLst>
      <p:ext uri="{BB962C8B-B14F-4D97-AF65-F5344CB8AC3E}">
        <p14:creationId xmlns:p14="http://schemas.microsoft.com/office/powerpoint/2010/main" val="132817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5F82BD0-61E8-4AD1-9328-55FF8BA0CD37}"/>
              </a:ext>
            </a:extLst>
          </p:cNvPr>
          <p:cNvSpPr/>
          <p:nvPr/>
        </p:nvSpPr>
        <p:spPr>
          <a:xfrm>
            <a:off x="2530803" y="2570147"/>
            <a:ext cx="2041198" cy="1589271"/>
          </a:xfrm>
          <a:prstGeom prst="roundRect">
            <a:avLst>
              <a:gd name="adj" fmla="val 50000"/>
            </a:avLst>
          </a:prstGeom>
          <a:solidFill>
            <a:schemeClr val="accent4">
              <a:lumMod val="20000"/>
              <a:lumOff val="80000"/>
            </a:schemeClr>
          </a:solidFill>
          <a:ln>
            <a:solidFill>
              <a:srgbClr val="280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145"/>
            <a:endParaRPr lang="en-AU" dirty="0">
              <a:solidFill>
                <a:prstClr val="white"/>
              </a:solidFill>
              <a:latin typeface="Arial" panose="020B0604020202020204"/>
            </a:endParaRPr>
          </a:p>
        </p:txBody>
      </p:sp>
      <p:sp>
        <p:nvSpPr>
          <p:cNvPr id="10" name="Rectangle: Rounded Corners 9">
            <a:extLst>
              <a:ext uri="{FF2B5EF4-FFF2-40B4-BE49-F238E27FC236}">
                <a16:creationId xmlns:a16="http://schemas.microsoft.com/office/drawing/2014/main" id="{022F7897-5D33-4BEA-B479-46D28CA1B59C}"/>
              </a:ext>
            </a:extLst>
          </p:cNvPr>
          <p:cNvSpPr/>
          <p:nvPr/>
        </p:nvSpPr>
        <p:spPr>
          <a:xfrm>
            <a:off x="2530803" y="980047"/>
            <a:ext cx="2041198" cy="1589271"/>
          </a:xfrm>
          <a:prstGeom prst="roundRect">
            <a:avLst>
              <a:gd name="adj" fmla="val 50000"/>
            </a:avLst>
          </a:prstGeom>
          <a:solidFill>
            <a:schemeClr val="accent5">
              <a:lumMod val="20000"/>
              <a:lumOff val="80000"/>
            </a:schemeClr>
          </a:solidFill>
          <a:ln>
            <a:solidFill>
              <a:srgbClr val="280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145"/>
            <a:endParaRPr lang="en-AU" dirty="0">
              <a:solidFill>
                <a:prstClr val="white"/>
              </a:solidFill>
              <a:latin typeface="Arial" panose="020B0604020202020204"/>
            </a:endParaRPr>
          </a:p>
        </p:txBody>
      </p:sp>
      <p:sp>
        <p:nvSpPr>
          <p:cNvPr id="8" name="Rectangle: Rounded Corners 7">
            <a:extLst>
              <a:ext uri="{FF2B5EF4-FFF2-40B4-BE49-F238E27FC236}">
                <a16:creationId xmlns:a16="http://schemas.microsoft.com/office/drawing/2014/main" id="{FD37A664-7594-45C1-AE39-67010B462CA6}"/>
              </a:ext>
            </a:extLst>
          </p:cNvPr>
          <p:cNvSpPr/>
          <p:nvPr/>
        </p:nvSpPr>
        <p:spPr>
          <a:xfrm>
            <a:off x="4566744" y="982480"/>
            <a:ext cx="2041198" cy="1589271"/>
          </a:xfrm>
          <a:prstGeom prst="roundRect">
            <a:avLst>
              <a:gd name="adj" fmla="val 50000"/>
            </a:avLst>
          </a:prstGeom>
          <a:solidFill>
            <a:schemeClr val="accent3">
              <a:lumMod val="20000"/>
              <a:lumOff val="80000"/>
            </a:schemeClr>
          </a:solidFill>
          <a:ln>
            <a:solidFill>
              <a:srgbClr val="2911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145"/>
            <a:endParaRPr lang="en-AU" dirty="0">
              <a:solidFill>
                <a:prstClr val="white"/>
              </a:solidFill>
              <a:latin typeface="Arial" panose="020B0604020202020204"/>
            </a:endParaRPr>
          </a:p>
        </p:txBody>
      </p:sp>
      <p:sp>
        <p:nvSpPr>
          <p:cNvPr id="11" name="Rectangle: Rounded Corners 10">
            <a:extLst>
              <a:ext uri="{FF2B5EF4-FFF2-40B4-BE49-F238E27FC236}">
                <a16:creationId xmlns:a16="http://schemas.microsoft.com/office/drawing/2014/main" id="{8BC133C9-EA5A-4DCA-A796-CB4EB5E358A1}"/>
              </a:ext>
            </a:extLst>
          </p:cNvPr>
          <p:cNvSpPr/>
          <p:nvPr/>
        </p:nvSpPr>
        <p:spPr>
          <a:xfrm>
            <a:off x="4572000" y="2570147"/>
            <a:ext cx="2041198" cy="1589271"/>
          </a:xfrm>
          <a:prstGeom prst="roundRect">
            <a:avLst>
              <a:gd name="adj" fmla="val 50000"/>
            </a:avLst>
          </a:prstGeom>
          <a:solidFill>
            <a:schemeClr val="accent2">
              <a:lumMod val="20000"/>
              <a:lumOff val="80000"/>
            </a:schemeClr>
          </a:solidFill>
          <a:ln>
            <a:solidFill>
              <a:srgbClr val="280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145"/>
            <a:endParaRPr lang="en-AU" dirty="0">
              <a:solidFill>
                <a:prstClr val="white"/>
              </a:solidFill>
              <a:latin typeface="Arial" panose="020B0604020202020204"/>
            </a:endParaRPr>
          </a:p>
        </p:txBody>
      </p:sp>
      <p:sp>
        <p:nvSpPr>
          <p:cNvPr id="2" name="Title 1">
            <a:extLst>
              <a:ext uri="{FF2B5EF4-FFF2-40B4-BE49-F238E27FC236}">
                <a16:creationId xmlns:a16="http://schemas.microsoft.com/office/drawing/2014/main" id="{ADB84C2F-1B83-49A6-B1E5-B62D8A067F25}"/>
              </a:ext>
            </a:extLst>
          </p:cNvPr>
          <p:cNvSpPr>
            <a:spLocks noGrp="1"/>
          </p:cNvSpPr>
          <p:nvPr>
            <p:ph type="title"/>
          </p:nvPr>
        </p:nvSpPr>
        <p:spPr>
          <a:xfrm>
            <a:off x="457200" y="178371"/>
            <a:ext cx="8229598" cy="499554"/>
          </a:xfrm>
        </p:spPr>
        <p:txBody>
          <a:bodyPr>
            <a:normAutofit fontScale="90000"/>
          </a:bodyPr>
          <a:lstStyle/>
          <a:p>
            <a:r>
              <a:rPr lang="en-AU" dirty="0">
                <a:solidFill>
                  <a:srgbClr val="2D2D8A"/>
                </a:solidFill>
              </a:rPr>
              <a:t>Types of Clinical Outcomes Assessment </a:t>
            </a:r>
          </a:p>
        </p:txBody>
      </p:sp>
      <p:sp>
        <p:nvSpPr>
          <p:cNvPr id="29" name="TextBox 28">
            <a:extLst>
              <a:ext uri="{FF2B5EF4-FFF2-40B4-BE49-F238E27FC236}">
                <a16:creationId xmlns:a16="http://schemas.microsoft.com/office/drawing/2014/main" id="{4399ADE7-5C8B-4DA8-84DD-842650BB1D6C}"/>
              </a:ext>
            </a:extLst>
          </p:cNvPr>
          <p:cNvSpPr txBox="1"/>
          <p:nvPr/>
        </p:nvSpPr>
        <p:spPr>
          <a:xfrm>
            <a:off x="4981606" y="2995449"/>
            <a:ext cx="1371600" cy="738664"/>
          </a:xfrm>
          <a:prstGeom prst="rect">
            <a:avLst/>
          </a:prstGeom>
          <a:noFill/>
        </p:spPr>
        <p:txBody>
          <a:bodyPr wrap="square" rtlCol="0">
            <a:spAutoFit/>
          </a:bodyPr>
          <a:lstStyle/>
          <a:p>
            <a:pPr algn="ctr" defTabSz="903145"/>
            <a:r>
              <a:rPr lang="en-AU" sz="1400" b="1" dirty="0">
                <a:solidFill>
                  <a:prstClr val="black"/>
                </a:solidFill>
                <a:latin typeface="Arial" panose="020B0604020202020204"/>
              </a:rPr>
              <a:t>Clinician-Reported</a:t>
            </a:r>
          </a:p>
          <a:p>
            <a:pPr algn="ctr" defTabSz="903145"/>
            <a:r>
              <a:rPr lang="en-AU" sz="1400" b="1" dirty="0">
                <a:solidFill>
                  <a:prstClr val="black"/>
                </a:solidFill>
                <a:latin typeface="Arial" panose="020B0604020202020204"/>
              </a:rPr>
              <a:t>(</a:t>
            </a:r>
            <a:r>
              <a:rPr lang="en-AU" sz="1400" b="1" dirty="0" err="1">
                <a:solidFill>
                  <a:prstClr val="black"/>
                </a:solidFill>
                <a:latin typeface="Arial" panose="020B0604020202020204"/>
              </a:rPr>
              <a:t>ClinRO</a:t>
            </a:r>
            <a:r>
              <a:rPr lang="en-AU" sz="1400" b="1" dirty="0">
                <a:solidFill>
                  <a:prstClr val="black"/>
                </a:solidFill>
                <a:latin typeface="Arial" panose="020B0604020202020204"/>
              </a:rPr>
              <a:t>)</a:t>
            </a:r>
          </a:p>
        </p:txBody>
      </p:sp>
      <p:sp>
        <p:nvSpPr>
          <p:cNvPr id="31" name="TextBox 30">
            <a:extLst>
              <a:ext uri="{FF2B5EF4-FFF2-40B4-BE49-F238E27FC236}">
                <a16:creationId xmlns:a16="http://schemas.microsoft.com/office/drawing/2014/main" id="{F2C16479-2361-4EE9-B5C7-B814D1C9A468}"/>
              </a:ext>
            </a:extLst>
          </p:cNvPr>
          <p:cNvSpPr txBox="1"/>
          <p:nvPr/>
        </p:nvSpPr>
        <p:spPr>
          <a:xfrm>
            <a:off x="4901543" y="1373579"/>
            <a:ext cx="1371600" cy="738664"/>
          </a:xfrm>
          <a:prstGeom prst="rect">
            <a:avLst/>
          </a:prstGeom>
          <a:noFill/>
        </p:spPr>
        <p:txBody>
          <a:bodyPr wrap="square" rtlCol="0">
            <a:spAutoFit/>
          </a:bodyPr>
          <a:lstStyle/>
          <a:p>
            <a:pPr algn="ctr" defTabSz="685766" fontAlgn="base">
              <a:spcBef>
                <a:spcPct val="0"/>
              </a:spcBef>
              <a:spcAft>
                <a:spcPct val="0"/>
              </a:spcAft>
            </a:pPr>
            <a:r>
              <a:rPr lang="en-US" altLang="en-US" sz="1400" b="1" dirty="0">
                <a:solidFill>
                  <a:srgbClr val="000000"/>
                </a:solidFill>
                <a:latin typeface="Arial" panose="020B0604020202020204"/>
              </a:rPr>
              <a:t>Patient-Reported</a:t>
            </a:r>
          </a:p>
          <a:p>
            <a:pPr algn="ctr" defTabSz="685766" fontAlgn="base">
              <a:spcBef>
                <a:spcPct val="0"/>
              </a:spcBef>
              <a:spcAft>
                <a:spcPct val="0"/>
              </a:spcAft>
            </a:pPr>
            <a:r>
              <a:rPr lang="en-US" altLang="en-US" sz="1400" b="1" dirty="0">
                <a:solidFill>
                  <a:srgbClr val="000000"/>
                </a:solidFill>
                <a:latin typeface="Arial" panose="020B0604020202020204"/>
              </a:rPr>
              <a:t>(PRO)</a:t>
            </a:r>
          </a:p>
        </p:txBody>
      </p:sp>
      <p:sp>
        <p:nvSpPr>
          <p:cNvPr id="33" name="TextBox 32">
            <a:extLst>
              <a:ext uri="{FF2B5EF4-FFF2-40B4-BE49-F238E27FC236}">
                <a16:creationId xmlns:a16="http://schemas.microsoft.com/office/drawing/2014/main" id="{DEAD5D50-77F7-4AC6-91DA-E29E218138D7}"/>
              </a:ext>
            </a:extLst>
          </p:cNvPr>
          <p:cNvSpPr txBox="1"/>
          <p:nvPr/>
        </p:nvSpPr>
        <p:spPr>
          <a:xfrm>
            <a:off x="2785538" y="3007983"/>
            <a:ext cx="1371600" cy="738664"/>
          </a:xfrm>
          <a:prstGeom prst="rect">
            <a:avLst/>
          </a:prstGeom>
          <a:noFill/>
        </p:spPr>
        <p:txBody>
          <a:bodyPr wrap="square" rtlCol="0">
            <a:spAutoFit/>
          </a:bodyPr>
          <a:lstStyle/>
          <a:p>
            <a:pPr algn="ctr" defTabSz="685766" fontAlgn="base">
              <a:spcBef>
                <a:spcPct val="0"/>
              </a:spcBef>
              <a:spcAft>
                <a:spcPct val="0"/>
              </a:spcAft>
            </a:pPr>
            <a:r>
              <a:rPr lang="en-US" altLang="en-US" sz="1400" b="1" dirty="0">
                <a:solidFill>
                  <a:srgbClr val="000000"/>
                </a:solidFill>
                <a:latin typeface="Arial" panose="020B0604020202020204"/>
              </a:rPr>
              <a:t>Observer-Reported</a:t>
            </a:r>
          </a:p>
          <a:p>
            <a:pPr algn="ctr" defTabSz="685766" fontAlgn="base">
              <a:spcBef>
                <a:spcPct val="0"/>
              </a:spcBef>
              <a:spcAft>
                <a:spcPct val="0"/>
              </a:spcAft>
            </a:pPr>
            <a:r>
              <a:rPr lang="en-US" altLang="en-US" sz="1400" b="1" dirty="0">
                <a:solidFill>
                  <a:srgbClr val="000000"/>
                </a:solidFill>
                <a:latin typeface="Arial" panose="020B0604020202020204"/>
              </a:rPr>
              <a:t>(</a:t>
            </a:r>
            <a:r>
              <a:rPr lang="en-US" altLang="en-US" sz="1400" b="1" dirty="0" err="1">
                <a:solidFill>
                  <a:srgbClr val="000000"/>
                </a:solidFill>
                <a:latin typeface="Arial" panose="020B0604020202020204"/>
              </a:rPr>
              <a:t>ObsRO</a:t>
            </a:r>
            <a:r>
              <a:rPr lang="en-US" altLang="en-US" sz="1400" b="1" dirty="0">
                <a:solidFill>
                  <a:srgbClr val="000000"/>
                </a:solidFill>
                <a:latin typeface="Arial" panose="020B0604020202020204"/>
              </a:rPr>
              <a:t>)</a:t>
            </a:r>
          </a:p>
        </p:txBody>
      </p:sp>
      <p:sp>
        <p:nvSpPr>
          <p:cNvPr id="35" name="TextBox 34">
            <a:extLst>
              <a:ext uri="{FF2B5EF4-FFF2-40B4-BE49-F238E27FC236}">
                <a16:creationId xmlns:a16="http://schemas.microsoft.com/office/drawing/2014/main" id="{9DA6E39C-2212-45DD-A9CA-9B144FEBED6B}"/>
              </a:ext>
            </a:extLst>
          </p:cNvPr>
          <p:cNvSpPr txBox="1"/>
          <p:nvPr/>
        </p:nvSpPr>
        <p:spPr>
          <a:xfrm>
            <a:off x="2865601" y="1473144"/>
            <a:ext cx="1371600" cy="523220"/>
          </a:xfrm>
          <a:prstGeom prst="rect">
            <a:avLst/>
          </a:prstGeom>
          <a:noFill/>
        </p:spPr>
        <p:txBody>
          <a:bodyPr wrap="square" rtlCol="0">
            <a:spAutoFit/>
          </a:bodyPr>
          <a:lstStyle/>
          <a:p>
            <a:pPr algn="ctr" defTabSz="903145"/>
            <a:r>
              <a:rPr lang="en-AU" sz="1400" b="1" dirty="0">
                <a:solidFill>
                  <a:prstClr val="black"/>
                </a:solidFill>
                <a:latin typeface="Arial" panose="020B0604020202020204"/>
              </a:rPr>
              <a:t>Performance</a:t>
            </a:r>
          </a:p>
          <a:p>
            <a:pPr algn="ctr" defTabSz="903145"/>
            <a:r>
              <a:rPr lang="en-AU" sz="1400" b="1" dirty="0">
                <a:solidFill>
                  <a:prstClr val="black"/>
                </a:solidFill>
                <a:latin typeface="Arial" panose="020B0604020202020204"/>
              </a:rPr>
              <a:t>(</a:t>
            </a:r>
            <a:r>
              <a:rPr lang="en-AU" sz="1400" b="1" dirty="0" err="1">
                <a:solidFill>
                  <a:prstClr val="black"/>
                </a:solidFill>
                <a:latin typeface="Arial" panose="020B0604020202020204"/>
              </a:rPr>
              <a:t>PerfO</a:t>
            </a:r>
            <a:r>
              <a:rPr lang="en-AU" sz="1400" b="1" dirty="0">
                <a:solidFill>
                  <a:prstClr val="black"/>
                </a:solidFill>
                <a:latin typeface="Arial" panose="020B0604020202020204"/>
              </a:rPr>
              <a:t>)</a:t>
            </a:r>
          </a:p>
        </p:txBody>
      </p:sp>
      <p:sp>
        <p:nvSpPr>
          <p:cNvPr id="50" name="Rectangle: Rounded Corners 49">
            <a:extLst>
              <a:ext uri="{FF2B5EF4-FFF2-40B4-BE49-F238E27FC236}">
                <a16:creationId xmlns:a16="http://schemas.microsoft.com/office/drawing/2014/main" id="{D3D8FA7F-84F4-4A9B-9D6E-6C176A6243D2}"/>
              </a:ext>
            </a:extLst>
          </p:cNvPr>
          <p:cNvSpPr/>
          <p:nvPr/>
        </p:nvSpPr>
        <p:spPr>
          <a:xfrm>
            <a:off x="6607943" y="922347"/>
            <a:ext cx="2209801" cy="134324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3145"/>
            <a:r>
              <a:rPr lang="en-GB" sz="1200" dirty="0">
                <a:solidFill>
                  <a:prstClr val="black"/>
                </a:solidFill>
                <a:latin typeface="Arial" panose="020B0604020202020204"/>
              </a:rPr>
              <a:t>Reported directly by patient</a:t>
            </a:r>
          </a:p>
          <a:p>
            <a:pPr defTabSz="903145"/>
            <a:r>
              <a:rPr lang="en-GB" sz="1200" b="1" dirty="0">
                <a:solidFill>
                  <a:prstClr val="black"/>
                </a:solidFill>
                <a:latin typeface="Arial" panose="020B0604020202020204"/>
              </a:rPr>
              <a:t>Examples: global impression, functional status, well-being, symptoms, health-related quality of life </a:t>
            </a:r>
          </a:p>
        </p:txBody>
      </p:sp>
      <p:sp>
        <p:nvSpPr>
          <p:cNvPr id="52" name="Rectangle: Rounded Corners 51">
            <a:extLst>
              <a:ext uri="{FF2B5EF4-FFF2-40B4-BE49-F238E27FC236}">
                <a16:creationId xmlns:a16="http://schemas.microsoft.com/office/drawing/2014/main" id="{E802B901-BF3C-488E-A615-83F32621844B}"/>
              </a:ext>
            </a:extLst>
          </p:cNvPr>
          <p:cNvSpPr/>
          <p:nvPr/>
        </p:nvSpPr>
        <p:spPr>
          <a:xfrm>
            <a:off x="145779" y="3027760"/>
            <a:ext cx="2379767" cy="1295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3145">
              <a:tabLst>
                <a:tab pos="1944640" algn="l"/>
              </a:tabLst>
            </a:pPr>
            <a:r>
              <a:rPr lang="en-CA" sz="1200" dirty="0">
                <a:solidFill>
                  <a:prstClr val="black"/>
                </a:solidFill>
                <a:latin typeface="Arial" panose="020B0604020202020204"/>
              </a:rPr>
              <a:t>Reported by someone other than the patient or a health professional </a:t>
            </a:r>
          </a:p>
          <a:p>
            <a:pPr defTabSz="903145">
              <a:tabLst>
                <a:tab pos="1944640" algn="l"/>
              </a:tabLst>
            </a:pPr>
            <a:r>
              <a:rPr lang="en-CA" sz="1200" b="1" dirty="0">
                <a:solidFill>
                  <a:prstClr val="black"/>
                </a:solidFill>
                <a:latin typeface="Arial" panose="020B0604020202020204"/>
              </a:rPr>
              <a:t>Examples: seizure </a:t>
            </a:r>
            <a:r>
              <a:rPr lang="en-GB" sz="1200" b="1" dirty="0">
                <a:solidFill>
                  <a:prstClr val="black"/>
                </a:solidFill>
                <a:latin typeface="Arial" panose="020B0604020202020204"/>
              </a:rPr>
              <a:t>frequency, surgical scar appearance</a:t>
            </a:r>
          </a:p>
        </p:txBody>
      </p:sp>
      <p:sp>
        <p:nvSpPr>
          <p:cNvPr id="54" name="Rectangle: Rounded Corners 53">
            <a:extLst>
              <a:ext uri="{FF2B5EF4-FFF2-40B4-BE49-F238E27FC236}">
                <a16:creationId xmlns:a16="http://schemas.microsoft.com/office/drawing/2014/main" id="{02D94FFC-301C-444E-98C2-98C36349D237}"/>
              </a:ext>
            </a:extLst>
          </p:cNvPr>
          <p:cNvSpPr/>
          <p:nvPr/>
        </p:nvSpPr>
        <p:spPr>
          <a:xfrm>
            <a:off x="148531" y="976335"/>
            <a:ext cx="2377015" cy="1295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3145"/>
            <a:r>
              <a:rPr lang="en-CA" sz="1200" dirty="0">
                <a:solidFill>
                  <a:prstClr val="black"/>
                </a:solidFill>
                <a:latin typeface="Arial" panose="020B0604020202020204"/>
              </a:rPr>
              <a:t>Based on standardized task(s) performed by a patient</a:t>
            </a:r>
            <a:br>
              <a:rPr lang="en-CA" sz="1200" dirty="0">
                <a:solidFill>
                  <a:prstClr val="black"/>
                </a:solidFill>
                <a:latin typeface="Arial" panose="020B0604020202020204"/>
              </a:rPr>
            </a:br>
            <a:r>
              <a:rPr lang="en-CA" sz="1200" b="1" dirty="0">
                <a:solidFill>
                  <a:prstClr val="black"/>
                </a:solidFill>
                <a:latin typeface="Arial" panose="020B0604020202020204"/>
              </a:rPr>
              <a:t>Examples: </a:t>
            </a:r>
            <a:r>
              <a:rPr lang="en-GB" sz="1200" b="1" dirty="0">
                <a:solidFill>
                  <a:prstClr val="black"/>
                </a:solidFill>
                <a:latin typeface="Arial" panose="020B0604020202020204"/>
              </a:rPr>
              <a:t>treadmill exercise test, cognition, and attention</a:t>
            </a:r>
          </a:p>
        </p:txBody>
      </p:sp>
      <p:sp>
        <p:nvSpPr>
          <p:cNvPr id="56" name="Rectangle: Rounded Corners 55">
            <a:extLst>
              <a:ext uri="{FF2B5EF4-FFF2-40B4-BE49-F238E27FC236}">
                <a16:creationId xmlns:a16="http://schemas.microsoft.com/office/drawing/2014/main" id="{8502BCF4-9B45-4394-84D1-F451E5C36211}"/>
              </a:ext>
            </a:extLst>
          </p:cNvPr>
          <p:cNvSpPr/>
          <p:nvPr/>
        </p:nvSpPr>
        <p:spPr>
          <a:xfrm>
            <a:off x="6618455" y="3027761"/>
            <a:ext cx="2209801" cy="121993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fontAlgn="base">
              <a:spcBef>
                <a:spcPct val="0"/>
              </a:spcBef>
              <a:spcAft>
                <a:spcPct val="0"/>
              </a:spcAft>
            </a:pPr>
            <a:r>
              <a:rPr lang="en-CA" altLang="en-US" sz="1200" dirty="0">
                <a:solidFill>
                  <a:srgbClr val="000000"/>
                </a:solidFill>
                <a:latin typeface="Arial" panose="020B0604020202020204"/>
              </a:rPr>
              <a:t>Reported by a trained health-care professional </a:t>
            </a:r>
          </a:p>
          <a:p>
            <a:pPr defTabSz="685766" fontAlgn="base">
              <a:spcBef>
                <a:spcPct val="0"/>
              </a:spcBef>
              <a:spcAft>
                <a:spcPct val="0"/>
              </a:spcAft>
            </a:pPr>
            <a:r>
              <a:rPr lang="en-CA" altLang="en-US" sz="1200" b="1" dirty="0">
                <a:solidFill>
                  <a:srgbClr val="000000"/>
                </a:solidFill>
                <a:latin typeface="Arial" panose="020B0604020202020204"/>
              </a:rPr>
              <a:t>Examples: treatment toxicity, </a:t>
            </a:r>
            <a:r>
              <a:rPr lang="en-US" altLang="en-US" sz="1200" b="1" dirty="0">
                <a:solidFill>
                  <a:srgbClr val="000000"/>
                </a:solidFill>
                <a:latin typeface="Arial" panose="020B0604020202020204"/>
              </a:rPr>
              <a:t>disease severity</a:t>
            </a:r>
          </a:p>
        </p:txBody>
      </p:sp>
      <p:sp>
        <p:nvSpPr>
          <p:cNvPr id="3" name="TextBox 2">
            <a:extLst>
              <a:ext uri="{FF2B5EF4-FFF2-40B4-BE49-F238E27FC236}">
                <a16:creationId xmlns:a16="http://schemas.microsoft.com/office/drawing/2014/main" id="{4F678D2B-3C76-4EB6-A64B-D62FE7E2337F}"/>
              </a:ext>
            </a:extLst>
          </p:cNvPr>
          <p:cNvSpPr txBox="1"/>
          <p:nvPr/>
        </p:nvSpPr>
        <p:spPr>
          <a:xfrm>
            <a:off x="145779" y="4503774"/>
            <a:ext cx="6472676" cy="276999"/>
          </a:xfrm>
          <a:prstGeom prst="rect">
            <a:avLst/>
          </a:prstGeom>
          <a:noFill/>
        </p:spPr>
        <p:txBody>
          <a:bodyPr wrap="square" rtlCol="0">
            <a:spAutoFit/>
          </a:bodyPr>
          <a:lstStyle/>
          <a:p>
            <a:pPr defTabSz="903145"/>
            <a:r>
              <a:rPr lang="en-AU" sz="1200" i="1" dirty="0">
                <a:solidFill>
                  <a:prstClr val="black">
                    <a:lumMod val="50000"/>
                    <a:lumOff val="50000"/>
                  </a:prstClr>
                </a:solidFill>
                <a:latin typeface="Arial" panose="020B0604020202020204"/>
              </a:rPr>
              <a:t>https://www./clinical-outcome-assessment-compendiumfda.gov/drugs/development-resources</a:t>
            </a:r>
          </a:p>
        </p:txBody>
      </p:sp>
      <p:sp>
        <p:nvSpPr>
          <p:cNvPr id="5" name="Rectangle 4">
            <a:extLst>
              <a:ext uri="{FF2B5EF4-FFF2-40B4-BE49-F238E27FC236}">
                <a16:creationId xmlns:a16="http://schemas.microsoft.com/office/drawing/2014/main" id="{49940968-53A9-4011-BBA4-14C15246E661}"/>
              </a:ext>
            </a:extLst>
          </p:cNvPr>
          <p:cNvSpPr/>
          <p:nvPr/>
        </p:nvSpPr>
        <p:spPr>
          <a:xfrm>
            <a:off x="3967815" y="2029814"/>
            <a:ext cx="1203114" cy="1073220"/>
          </a:xfrm>
          <a:prstGeom prst="rect">
            <a:avLst/>
          </a:prstGeom>
          <a:solidFill>
            <a:schemeClr val="bg1"/>
          </a:solid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145"/>
            <a:endParaRPr lang="en-AU">
              <a:solidFill>
                <a:prstClr val="white"/>
              </a:solidFill>
              <a:latin typeface="Arial" panose="020B0604020202020204"/>
            </a:endParaRPr>
          </a:p>
        </p:txBody>
      </p:sp>
      <p:sp>
        <p:nvSpPr>
          <p:cNvPr id="27" name="TextBox 26">
            <a:extLst>
              <a:ext uri="{FF2B5EF4-FFF2-40B4-BE49-F238E27FC236}">
                <a16:creationId xmlns:a16="http://schemas.microsoft.com/office/drawing/2014/main" id="{281AF6BE-6CF9-4EF0-837F-EBABC144DBBF}"/>
              </a:ext>
            </a:extLst>
          </p:cNvPr>
          <p:cNvSpPr txBox="1"/>
          <p:nvPr/>
        </p:nvSpPr>
        <p:spPr>
          <a:xfrm>
            <a:off x="3883327" y="2202418"/>
            <a:ext cx="1387859" cy="738664"/>
          </a:xfrm>
          <a:prstGeom prst="rect">
            <a:avLst/>
          </a:prstGeom>
          <a:noFill/>
        </p:spPr>
        <p:txBody>
          <a:bodyPr wrap="square" rtlCol="0">
            <a:spAutoFit/>
          </a:bodyPr>
          <a:lstStyle/>
          <a:p>
            <a:pPr algn="ctr" defTabSz="903145"/>
            <a:r>
              <a:rPr lang="en-AU" sz="1400" b="1" dirty="0">
                <a:solidFill>
                  <a:prstClr val="black"/>
                </a:solidFill>
                <a:latin typeface="Arial" panose="020B0604020202020204"/>
              </a:rPr>
              <a:t>Clinical Outcomes Assessment</a:t>
            </a:r>
          </a:p>
        </p:txBody>
      </p:sp>
    </p:spTree>
    <p:extLst>
      <p:ext uri="{BB962C8B-B14F-4D97-AF65-F5344CB8AC3E}">
        <p14:creationId xmlns:p14="http://schemas.microsoft.com/office/powerpoint/2010/main" val="588335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BC9C-F241-B861-8A0C-567086B8AC3A}"/>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62A87439-C21B-571B-A009-185037ABEC82}"/>
              </a:ext>
            </a:extLst>
          </p:cNvPr>
          <p:cNvSpPr>
            <a:spLocks noGrp="1"/>
          </p:cNvSpPr>
          <p:nvPr>
            <p:ph type="sldNum" sz="quarter" idx="12"/>
          </p:nvPr>
        </p:nvSpPr>
        <p:spPr/>
        <p:txBody>
          <a:bodyPr>
            <a:normAutofit lnSpcReduction="10000"/>
          </a:bodyPr>
          <a:lstStyle/>
          <a:p>
            <a:fld id="{2754ED01-E2A0-4C1E-8E21-014B99041579}" type="slidenum">
              <a:rPr lang="en-US" smtClean="0"/>
              <a:pPr/>
              <a:t>50</a:t>
            </a:fld>
            <a:endParaRPr lang="en-US"/>
          </a:p>
        </p:txBody>
      </p:sp>
      <p:pic>
        <p:nvPicPr>
          <p:cNvPr id="4" name="Picture 3">
            <a:extLst>
              <a:ext uri="{FF2B5EF4-FFF2-40B4-BE49-F238E27FC236}">
                <a16:creationId xmlns:a16="http://schemas.microsoft.com/office/drawing/2014/main" id="{5F6D0980-FABA-4B12-D451-07F7F4C99DB2}"/>
              </a:ext>
            </a:extLst>
          </p:cNvPr>
          <p:cNvPicPr>
            <a:picLocks noChangeAspect="1"/>
          </p:cNvPicPr>
          <p:nvPr/>
        </p:nvPicPr>
        <p:blipFill>
          <a:blip r:embed="rId2"/>
          <a:stretch>
            <a:fillRect/>
          </a:stretch>
        </p:blipFill>
        <p:spPr>
          <a:xfrm>
            <a:off x="685800" y="1188182"/>
            <a:ext cx="7772400" cy="2767136"/>
          </a:xfrm>
          <a:prstGeom prst="rect">
            <a:avLst/>
          </a:prstGeom>
        </p:spPr>
      </p:pic>
    </p:spTree>
    <p:extLst>
      <p:ext uri="{BB962C8B-B14F-4D97-AF65-F5344CB8AC3E}">
        <p14:creationId xmlns:p14="http://schemas.microsoft.com/office/powerpoint/2010/main" val="20062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C7A4-1E8E-AB28-A022-D66FBE585205}"/>
              </a:ext>
            </a:extLst>
          </p:cNvPr>
          <p:cNvSpPr>
            <a:spLocks noGrp="1"/>
          </p:cNvSpPr>
          <p:nvPr>
            <p:ph type="title"/>
          </p:nvPr>
        </p:nvSpPr>
        <p:spPr>
          <a:xfrm>
            <a:off x="155554" y="1995686"/>
            <a:ext cx="8496944" cy="411480"/>
          </a:xfrm>
        </p:spPr>
        <p:txBody>
          <a:bodyPr/>
          <a:lstStyle/>
          <a:p>
            <a:r>
              <a:rPr lang="en-US" dirty="0"/>
              <a:t>Historical Background</a:t>
            </a:r>
          </a:p>
        </p:txBody>
      </p:sp>
      <p:sp>
        <p:nvSpPr>
          <p:cNvPr id="3" name="Slide Number Placeholder 2">
            <a:extLst>
              <a:ext uri="{FF2B5EF4-FFF2-40B4-BE49-F238E27FC236}">
                <a16:creationId xmlns:a16="http://schemas.microsoft.com/office/drawing/2014/main" id="{3D51669F-DD03-436E-E90A-73E6037B0836}"/>
              </a:ext>
            </a:extLst>
          </p:cNvPr>
          <p:cNvSpPr>
            <a:spLocks noGrp="1"/>
          </p:cNvSpPr>
          <p:nvPr>
            <p:ph type="sldNum" sz="quarter" idx="12"/>
          </p:nvPr>
        </p:nvSpPr>
        <p:spPr/>
        <p:txBody>
          <a:bodyPr>
            <a:normAutofit lnSpcReduction="10000"/>
          </a:bodyPr>
          <a:lstStyle/>
          <a:p>
            <a:fld id="{2754ED01-E2A0-4C1E-8E21-014B99041579}" type="slidenum">
              <a:rPr lang="en-US" smtClean="0"/>
              <a:pPr/>
              <a:t>6</a:t>
            </a:fld>
            <a:endParaRPr lang="en-US"/>
          </a:p>
        </p:txBody>
      </p:sp>
    </p:spTree>
    <p:extLst>
      <p:ext uri="{BB962C8B-B14F-4D97-AF65-F5344CB8AC3E}">
        <p14:creationId xmlns:p14="http://schemas.microsoft.com/office/powerpoint/2010/main" val="362349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5FF8-BD98-1AD2-C094-19BA4F86FCFE}"/>
              </a:ext>
            </a:extLst>
          </p:cNvPr>
          <p:cNvSpPr>
            <a:spLocks noGrp="1"/>
          </p:cNvSpPr>
          <p:nvPr>
            <p:ph type="title"/>
          </p:nvPr>
        </p:nvSpPr>
        <p:spPr/>
        <p:txBody>
          <a:bodyPr/>
          <a:lstStyle/>
          <a:p>
            <a:r>
              <a:rPr lang="en-US" dirty="0"/>
              <a:t>History QOL</a:t>
            </a:r>
          </a:p>
        </p:txBody>
      </p:sp>
      <p:sp>
        <p:nvSpPr>
          <p:cNvPr id="3" name="Content Placeholder 2">
            <a:extLst>
              <a:ext uri="{FF2B5EF4-FFF2-40B4-BE49-F238E27FC236}">
                <a16:creationId xmlns:a16="http://schemas.microsoft.com/office/drawing/2014/main" id="{E14595D0-2344-B646-040C-3694AF6BBDB4}"/>
              </a:ext>
            </a:extLst>
          </p:cNvPr>
          <p:cNvSpPr>
            <a:spLocks noGrp="1"/>
          </p:cNvSpPr>
          <p:nvPr>
            <p:ph idx="1"/>
          </p:nvPr>
        </p:nvSpPr>
        <p:spPr/>
        <p:txBody>
          <a:bodyPr/>
          <a:lstStyle/>
          <a:p>
            <a:pPr>
              <a:spcBef>
                <a:spcPts val="1500"/>
              </a:spcBef>
              <a:defRPr/>
            </a:pPr>
            <a:r>
              <a:rPr lang="en-US" sz="2400" dirty="0"/>
              <a:t>1979: NCIC (now CCSRI) decides to have a formal </a:t>
            </a:r>
            <a:br>
              <a:rPr lang="en-US" sz="2400" dirty="0"/>
            </a:br>
            <a:r>
              <a:rPr lang="en-US" sz="2400" dirty="0"/>
              <a:t>            cooperative clinical trials group</a:t>
            </a:r>
          </a:p>
          <a:p>
            <a:pPr>
              <a:spcBef>
                <a:spcPts val="1500"/>
              </a:spcBef>
              <a:defRPr/>
            </a:pPr>
            <a:r>
              <a:rPr lang="en-US" sz="2400" dirty="0"/>
              <a:t>1980: NCIC Clinical Trials Group established at </a:t>
            </a:r>
            <a:br>
              <a:rPr lang="en-US" sz="2400" dirty="0"/>
            </a:br>
            <a:r>
              <a:rPr lang="en-US" sz="2400" dirty="0"/>
              <a:t>            Queen’s University  </a:t>
            </a:r>
          </a:p>
          <a:p>
            <a:pPr>
              <a:spcBef>
                <a:spcPts val="1500"/>
              </a:spcBef>
              <a:defRPr/>
            </a:pPr>
            <a:r>
              <a:rPr lang="en-US" sz="2400" dirty="0"/>
              <a:t>1982: First Phase III Trial with QOL (BR.5)</a:t>
            </a:r>
          </a:p>
          <a:p>
            <a:endParaRPr lang="en-US" dirty="0"/>
          </a:p>
        </p:txBody>
      </p:sp>
      <p:sp>
        <p:nvSpPr>
          <p:cNvPr id="4" name="Slide Number Placeholder 3">
            <a:extLst>
              <a:ext uri="{FF2B5EF4-FFF2-40B4-BE49-F238E27FC236}">
                <a16:creationId xmlns:a16="http://schemas.microsoft.com/office/drawing/2014/main" id="{74757A32-72CF-3D53-B699-8F8BB16C744C}"/>
              </a:ext>
            </a:extLst>
          </p:cNvPr>
          <p:cNvSpPr>
            <a:spLocks noGrp="1"/>
          </p:cNvSpPr>
          <p:nvPr>
            <p:ph type="sldNum" sz="quarter" idx="12"/>
          </p:nvPr>
        </p:nvSpPr>
        <p:spPr/>
        <p:txBody>
          <a:bodyPr>
            <a:normAutofit lnSpcReduction="10000"/>
          </a:bodyPr>
          <a:lstStyle/>
          <a:p>
            <a:fld id="{2754ED01-E2A0-4C1E-8E21-014B99041579}" type="slidenum">
              <a:rPr lang="en-US" smtClean="0"/>
              <a:pPr/>
              <a:t>7</a:t>
            </a:fld>
            <a:endParaRPr lang="en-US"/>
          </a:p>
        </p:txBody>
      </p:sp>
    </p:spTree>
    <p:extLst>
      <p:ext uri="{BB962C8B-B14F-4D97-AF65-F5344CB8AC3E}">
        <p14:creationId xmlns:p14="http://schemas.microsoft.com/office/powerpoint/2010/main" val="2648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5FF8-BD98-1AD2-C094-19BA4F86FCFE}"/>
              </a:ext>
            </a:extLst>
          </p:cNvPr>
          <p:cNvSpPr>
            <a:spLocks noGrp="1"/>
          </p:cNvSpPr>
          <p:nvPr>
            <p:ph type="title"/>
          </p:nvPr>
        </p:nvSpPr>
        <p:spPr/>
        <p:txBody>
          <a:bodyPr/>
          <a:lstStyle/>
          <a:p>
            <a:r>
              <a:rPr lang="en-US" dirty="0"/>
              <a:t>History QOL</a:t>
            </a:r>
          </a:p>
        </p:txBody>
      </p:sp>
      <p:sp>
        <p:nvSpPr>
          <p:cNvPr id="4" name="Slide Number Placeholder 3">
            <a:extLst>
              <a:ext uri="{FF2B5EF4-FFF2-40B4-BE49-F238E27FC236}">
                <a16:creationId xmlns:a16="http://schemas.microsoft.com/office/drawing/2014/main" id="{74757A32-72CF-3D53-B699-8F8BB16C744C}"/>
              </a:ext>
            </a:extLst>
          </p:cNvPr>
          <p:cNvSpPr>
            <a:spLocks noGrp="1"/>
          </p:cNvSpPr>
          <p:nvPr>
            <p:ph type="sldNum" sz="quarter" idx="12"/>
          </p:nvPr>
        </p:nvSpPr>
        <p:spPr/>
        <p:txBody>
          <a:bodyPr>
            <a:normAutofit lnSpcReduction="10000"/>
          </a:bodyPr>
          <a:lstStyle/>
          <a:p>
            <a:fld id="{2754ED01-E2A0-4C1E-8E21-014B99041579}" type="slidenum">
              <a:rPr lang="en-US" smtClean="0"/>
              <a:pPr/>
              <a:t>8</a:t>
            </a:fld>
            <a:endParaRPr lang="en-US"/>
          </a:p>
        </p:txBody>
      </p:sp>
      <p:pic>
        <p:nvPicPr>
          <p:cNvPr id="5" name="Picture 5">
            <a:extLst>
              <a:ext uri="{FF2B5EF4-FFF2-40B4-BE49-F238E27FC236}">
                <a16:creationId xmlns:a16="http://schemas.microsoft.com/office/drawing/2014/main" id="{D1627A8B-92CD-954F-9C27-E4B876E70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333" y="1059582"/>
            <a:ext cx="7667625" cy="185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a:extLst>
              <a:ext uri="{FF2B5EF4-FFF2-40B4-BE49-F238E27FC236}">
                <a16:creationId xmlns:a16="http://schemas.microsoft.com/office/drawing/2014/main" id="{A0DC754F-2EF5-B8F7-1097-3DC37FCC9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075806"/>
            <a:ext cx="6136986" cy="56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81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1614488" y="-58640"/>
            <a:ext cx="5915025" cy="994172"/>
          </a:xfrm>
        </p:spPr>
        <p:txBody>
          <a:bodyPr>
            <a:normAutofit/>
          </a:bodyPr>
          <a:lstStyle/>
          <a:p>
            <a:pPr algn="ctr" eaLnBrk="1" hangingPunct="1">
              <a:defRPr/>
            </a:pPr>
            <a:r>
              <a:rPr lang="en-US" dirty="0">
                <a:cs typeface="Calibri" panose="020F0502020204030204" pitchFamily="34" charset="0"/>
              </a:rPr>
              <a:t>BR.5 QOL</a:t>
            </a:r>
          </a:p>
        </p:txBody>
      </p:sp>
      <p:sp>
        <p:nvSpPr>
          <p:cNvPr id="657411" name="Rectangle 3"/>
          <p:cNvSpPr>
            <a:spLocks noGrp="1" noChangeArrowheads="1"/>
          </p:cNvSpPr>
          <p:nvPr>
            <p:ph idx="1"/>
          </p:nvPr>
        </p:nvSpPr>
        <p:spPr/>
        <p:txBody>
          <a:bodyPr>
            <a:normAutofit/>
          </a:bodyPr>
          <a:lstStyle/>
          <a:p>
            <a:pPr eaLnBrk="1" hangingPunct="1">
              <a:defRPr/>
            </a:pPr>
            <a:r>
              <a:rPr lang="en-US" dirty="0"/>
              <a:t>Shortly after the trial started, </a:t>
            </a:r>
            <a:r>
              <a:rPr lang="en-US" dirty="0" err="1"/>
              <a:t>centres</a:t>
            </a:r>
            <a:r>
              <a:rPr lang="en-US" dirty="0"/>
              <a:t> were asked to participate in the QOL component of the trial</a:t>
            </a:r>
          </a:p>
          <a:p>
            <a:pPr lvl="1" eaLnBrk="1" hangingPunct="1">
              <a:defRPr/>
            </a:pPr>
            <a:r>
              <a:rPr lang="en-US" dirty="0"/>
              <a:t>They were given the option to use both Sickness Impact Profile (SIP) and Functional Living Index –Cancer (FLIC) questionnaires, only FLIC, or not participate</a:t>
            </a:r>
          </a:p>
          <a:p>
            <a:pPr eaLnBrk="1" hangingPunct="1">
              <a:defRPr/>
            </a:pPr>
            <a:r>
              <a:rPr lang="en-US" dirty="0"/>
              <a:t>Almost all </a:t>
            </a:r>
            <a:r>
              <a:rPr lang="en-US" dirty="0" err="1"/>
              <a:t>centres</a:t>
            </a:r>
            <a:r>
              <a:rPr lang="en-US" dirty="0"/>
              <a:t> agreed to participate and most chose to use both instruments</a:t>
            </a:r>
          </a:p>
          <a:p>
            <a:pPr eaLnBrk="1" hangingPunct="1">
              <a:defRPr/>
            </a:pPr>
            <a:endParaRPr lang="en-US" dirty="0"/>
          </a:p>
          <a:p>
            <a:pPr eaLnBrk="1" hangingPunct="1">
              <a:defRPr/>
            </a:pPr>
            <a:endParaRPr lang="en-US" dirty="0"/>
          </a:p>
        </p:txBody>
      </p:sp>
    </p:spTree>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CTG_PowerPoint_Template_Bilingual_16x9">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CCTG_PowerPoint_Template_Bilingual_16x9.potx" id="{A4B9C9F7-DC87-402B-BF94-239F4B38318E}" vid="{3EF0D3B9-2B91-453E-B9A6-9EDFD4B4EB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CCTG_PowerPoint_Template_Bilingual_16x9</Template>
  <TotalTime>4959</TotalTime>
  <Words>1396</Words>
  <Application>Microsoft Macintosh PowerPoint</Application>
  <PresentationFormat>On-screen Show (16:9)</PresentationFormat>
  <Paragraphs>189</Paragraphs>
  <Slides>50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Aptos</vt:lpstr>
      <vt:lpstr>Arial</vt:lpstr>
      <vt:lpstr>Calibri</vt:lpstr>
      <vt:lpstr>Franklin Gothic Book</vt:lpstr>
      <vt:lpstr>Helvetica</vt:lpstr>
      <vt:lpstr>Source Sans Pro</vt:lpstr>
      <vt:lpstr>Times</vt:lpstr>
      <vt:lpstr>Times New Roman</vt:lpstr>
      <vt:lpstr>Wingdings</vt:lpstr>
      <vt:lpstr>CCTG_PowerPoint_Template_Bilingual_16x9</vt:lpstr>
      <vt:lpstr>PowerPoint Presentation</vt:lpstr>
      <vt:lpstr>Conflicts</vt:lpstr>
      <vt:lpstr>Objectives</vt:lpstr>
      <vt:lpstr>What are PROs?</vt:lpstr>
      <vt:lpstr>Types of Clinical Outcomes Assessment </vt:lpstr>
      <vt:lpstr>Historical Background</vt:lpstr>
      <vt:lpstr>History QOL</vt:lpstr>
      <vt:lpstr>History QOL</vt:lpstr>
      <vt:lpstr>BR.5 QOL</vt:lpstr>
      <vt:lpstr>History QOL</vt:lpstr>
      <vt:lpstr>History – Other PROs: Toxicity</vt:lpstr>
      <vt:lpstr>Types of Clinical Outcomes Assessment </vt:lpstr>
      <vt:lpstr>History – other PROs: toxicity</vt:lpstr>
      <vt:lpstr>PowerPoint Presentation</vt:lpstr>
      <vt:lpstr>History – other PROs: toxicity</vt:lpstr>
      <vt:lpstr>History – Other PROs: Toxicity</vt:lpstr>
      <vt:lpstr>Types of PROs</vt:lpstr>
      <vt:lpstr>Types of PROs</vt:lpstr>
      <vt:lpstr>Multidimensional global  instruments aimed at assessing health status and health related quality of life </vt:lpstr>
      <vt:lpstr>PowerPoint Presentation</vt:lpstr>
      <vt:lpstr>PowerPoint Presentation</vt:lpstr>
      <vt:lpstr>PowerPoint Presentation</vt:lpstr>
      <vt:lpstr>PowerPoint Presentation</vt:lpstr>
      <vt:lpstr>More specific instruments (modules) for particular settings </vt:lpstr>
      <vt:lpstr>PowerPoint Presentation</vt:lpstr>
      <vt:lpstr>PowerPoint Presentation</vt:lpstr>
      <vt:lpstr>Instruments aimed at the “utility” of current health status  </vt:lpstr>
      <vt:lpstr>Collections of questions designed to elicit disease symptoms and treatment toxicity </vt:lpstr>
      <vt:lpstr>PowerPoint Presentation</vt:lpstr>
      <vt:lpstr>Incorporating PROs into Trials – Key Considerations</vt:lpstr>
      <vt:lpstr>Incorporating PROs into trials – key considerations</vt:lpstr>
      <vt:lpstr> Instrument selection </vt:lpstr>
      <vt:lpstr>PowerPoint Presentation</vt:lpstr>
      <vt:lpstr> Instrument selection </vt:lpstr>
      <vt:lpstr> Frequency and timing of assessments </vt:lpstr>
      <vt:lpstr>PowerPoint Presentation</vt:lpstr>
      <vt:lpstr>PowerPoint Presentation</vt:lpstr>
      <vt:lpstr> Addressing the missing data problem </vt:lpstr>
      <vt:lpstr> Addressing the missing data problem </vt:lpstr>
      <vt:lpstr>Example of how missing data can mislead</vt:lpstr>
      <vt:lpstr> Method of analysis and presentation of data </vt:lpstr>
      <vt:lpstr>PowerPoint Presentation</vt:lpstr>
      <vt:lpstr>PowerPoint Presentation</vt:lpstr>
      <vt:lpstr>PowerPoint Presentation</vt:lpstr>
      <vt:lpstr>PowerPoint Presentation</vt:lpstr>
      <vt:lpstr>PowerPoint Presentation</vt:lpstr>
      <vt:lpstr>Future directions</vt:lpstr>
      <vt:lpstr>Resources</vt:lpstr>
      <vt:lpstr>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Pater</dc:creator>
  <cp:lastModifiedBy>Joseph Pater</cp:lastModifiedBy>
  <cp:revision>11</cp:revision>
  <dcterms:created xsi:type="dcterms:W3CDTF">2024-08-09T15:41:33Z</dcterms:created>
  <dcterms:modified xsi:type="dcterms:W3CDTF">2024-08-13T20:27:21Z</dcterms:modified>
</cp:coreProperties>
</file>