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256" r:id="rId5"/>
    <p:sldId id="257" r:id="rId6"/>
    <p:sldId id="258" r:id="rId7"/>
    <p:sldId id="387" r:id="rId8"/>
    <p:sldId id="539" r:id="rId9"/>
    <p:sldId id="259" r:id="rId10"/>
    <p:sldId id="405" r:id="rId11"/>
    <p:sldId id="390" r:id="rId12"/>
    <p:sldId id="501" r:id="rId13"/>
    <p:sldId id="260" r:id="rId14"/>
    <p:sldId id="394" r:id="rId15"/>
    <p:sldId id="391" r:id="rId16"/>
    <p:sldId id="406" r:id="rId17"/>
    <p:sldId id="506" r:id="rId18"/>
    <p:sldId id="407" r:id="rId19"/>
    <p:sldId id="408" r:id="rId20"/>
    <p:sldId id="535" r:id="rId21"/>
    <p:sldId id="410" r:id="rId22"/>
    <p:sldId id="411" r:id="rId23"/>
    <p:sldId id="498" r:id="rId24"/>
    <p:sldId id="456" r:id="rId25"/>
    <p:sldId id="502" r:id="rId26"/>
    <p:sldId id="421" r:id="rId27"/>
    <p:sldId id="422" r:id="rId28"/>
    <p:sldId id="426" r:id="rId29"/>
    <p:sldId id="425" r:id="rId30"/>
    <p:sldId id="464" r:id="rId31"/>
    <p:sldId id="427" r:id="rId32"/>
    <p:sldId id="428" r:id="rId33"/>
    <p:sldId id="510" r:id="rId34"/>
    <p:sldId id="437" r:id="rId35"/>
    <p:sldId id="513" r:id="rId36"/>
    <p:sldId id="523" r:id="rId37"/>
    <p:sldId id="442" r:id="rId38"/>
    <p:sldId id="530" r:id="rId39"/>
    <p:sldId id="499" r:id="rId40"/>
    <p:sldId id="526" r:id="rId41"/>
    <p:sldId id="536" r:id="rId42"/>
    <p:sldId id="540" r:id="rId43"/>
    <p:sldId id="518" r:id="rId44"/>
    <p:sldId id="537" r:id="rId45"/>
    <p:sldId id="541" r:id="rId46"/>
    <p:sldId id="542" r:id="rId47"/>
    <p:sldId id="53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atini, Peter" initials="SP" lastIdx="1" clrIdx="0">
    <p:extLst>
      <p:ext uri="{19B8F6BF-5375-455C-9EA6-DF929625EA0E}">
        <p15:presenceInfo xmlns:p15="http://schemas.microsoft.com/office/powerpoint/2012/main" userId="S-1-5-21-1098056935-2039949751-1096680564-177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E1E1"/>
    <a:srgbClr val="C7F1F8"/>
    <a:srgbClr val="1173BB"/>
    <a:srgbClr val="C5DCEC"/>
    <a:srgbClr val="C4F4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61" d="100"/>
          <a:sy n="161" d="100"/>
        </p:scale>
        <p:origin x="222" y="156"/>
      </p:cViewPr>
      <p:guideLst/>
    </p:cSldViewPr>
  </p:slideViewPr>
  <p:notesTextViewPr>
    <p:cViewPr>
      <p:scale>
        <a:sx n="1" d="1"/>
        <a:sy n="1" d="1"/>
      </p:scale>
      <p:origin x="0" y="0"/>
    </p:cViewPr>
  </p:notesTextViewPr>
  <p:sorterViewPr>
    <p:cViewPr varScale="1">
      <p:scale>
        <a:sx n="100" d="100"/>
        <a:sy n="100" d="100"/>
      </p:scale>
      <p:origin x="0" y="-25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217A3-7741-4F68-90CF-9CE74820F6ED}" type="datetimeFigureOut">
              <a:rPr lang="en-CA" smtClean="0"/>
              <a:t>2024-08-14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312B3-BC82-489C-ADC9-2070861F14F8}" type="slidenum">
              <a:rPr lang="en-CA" smtClean="0"/>
              <a:t>‹#›</a:t>
            </a:fld>
            <a:endParaRPr lang="en-CA"/>
          </a:p>
        </p:txBody>
      </p:sp>
    </p:spTree>
    <p:extLst>
      <p:ext uri="{BB962C8B-B14F-4D97-AF65-F5344CB8AC3E}">
        <p14:creationId xmlns:p14="http://schemas.microsoft.com/office/powerpoint/2010/main" val="2506149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51C8E6-04F9-4FF5-AF49-86041AF6B011}"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2759635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How do you report this exon 19 (c.2236_2250del) variant in EGFR
https://www.polleverywhere.com/multiple_choice_polls/UgdUCOehvekA8QGpxzJdn</a:t>
            </a:r>
          </a:p>
        </p:txBody>
      </p:sp>
      <p:sp>
        <p:nvSpPr>
          <p:cNvPr id="4" name="Slide Number Placeholder 3"/>
          <p:cNvSpPr>
            <a:spLocks noGrp="1"/>
          </p:cNvSpPr>
          <p:nvPr>
            <p:ph type="sldNum" sz="quarter" idx="10"/>
          </p:nvPr>
        </p:nvSpPr>
        <p:spPr/>
        <p:txBody>
          <a:bodyPr/>
          <a:lstStyle/>
          <a:p>
            <a:fld id="{08249727-805F-4CD0-8CE3-E2F3A6A16133}" type="slidenum">
              <a:rPr lang="en-US" smtClean="0"/>
              <a:t>42</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8439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Sequenced fragments are depicted as bars with coloured tips representing the sequenced ends and the unsequenced portion of the fragment in grey. Reads are aligned to the reference genome (for example, mostly chromosome 1 in this example). </a:t>
            </a:r>
          </a:p>
          <a:p>
            <a:r>
              <a:rPr lang="en-US" dirty="0"/>
              <a:t>The colours of the sequenced ends show where they align to. </a:t>
            </a:r>
          </a:p>
          <a:p>
            <a:r>
              <a:rPr lang="en-US" dirty="0"/>
              <a:t>Different types of genomic alterations can be detected, from left to right: point mutations (in this example A to C) and small insertions and deletions (indels) (in this example a deletion shown by a dashed line) are detected by identifying multiple reads that show non-reference sequence; changes in sequencing depth (relative to a normal control) are used to identify copy number changes (shaded boxes represent absent or decreased reads in the tumour sample); paired-ends that map to different genomic loci (in this case, chromosome 5) are evidence of rearrangements; and sequences that map to non-human sequences are evidence for the potential presence of genomic material from pathogens.</a:t>
            </a:r>
          </a:p>
          <a:p>
            <a:endParaRPr lang="en-US" dirty="0"/>
          </a:p>
          <a:p>
            <a:endParaRPr lang="en-US" dirty="0"/>
          </a:p>
        </p:txBody>
      </p:sp>
      <p:sp>
        <p:nvSpPr>
          <p:cNvPr id="4" name="Slide Number Placeholder 3"/>
          <p:cNvSpPr>
            <a:spLocks noGrp="1"/>
          </p:cNvSpPr>
          <p:nvPr>
            <p:ph type="sldNum" sz="quarter" idx="10"/>
          </p:nvPr>
        </p:nvSpPr>
        <p:spPr/>
        <p:txBody>
          <a:bodyPr/>
          <a:lstStyle/>
          <a:p>
            <a:fld id="{4F51C8E6-04F9-4FF5-AF49-86041AF6B011}" type="slidenum">
              <a:rPr lang="en-US" smtClean="0">
                <a:solidFill>
                  <a:prstClr val="black"/>
                </a:solidFill>
                <a:latin typeface="Calibri"/>
              </a:rPr>
              <a:pPr/>
              <a:t>10</a:t>
            </a:fld>
            <a:endParaRPr lang="en-US" dirty="0">
              <a:solidFill>
                <a:prstClr val="black"/>
              </a:solidFill>
              <a:latin typeface="Calibri"/>
            </a:endParaRPr>
          </a:p>
        </p:txBody>
      </p:sp>
    </p:spTree>
    <p:extLst>
      <p:ext uri="{BB962C8B-B14F-4D97-AF65-F5344CB8AC3E}">
        <p14:creationId xmlns:p14="http://schemas.microsoft.com/office/powerpoint/2010/main" val="92993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FE1AC7-6021-4922-9A3E-3F28DEF1D49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6875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The RAS/RAF/MEK/ERK pathway: cellular interactions. Activate, line with arrow head; block, line with dot; ERK, extracellular signal-regulated kinase; GF, growth factor; Grb2, growth factor receptor bound-2; MEK, mitogen-activated protein kinase extracellular signal-regulated kinase; RTK, receptor tyrosine kinase; SOS, Son-of-sevenless.</a:t>
            </a:r>
          </a:p>
        </p:txBody>
      </p:sp>
    </p:spTree>
    <p:extLst>
      <p:ext uri="{BB962C8B-B14F-4D97-AF65-F5344CB8AC3E}">
        <p14:creationId xmlns:p14="http://schemas.microsoft.com/office/powerpoint/2010/main" val="3246044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Schematic representation of BRAF structure showing domains and some of the common BRAF mutations.CRD, cystine-rich domain; RBD, RAS binding domain.</a:t>
            </a:r>
          </a:p>
        </p:txBody>
      </p:sp>
    </p:spTree>
    <p:extLst>
      <p:ext uri="{BB962C8B-B14F-4D97-AF65-F5344CB8AC3E}">
        <p14:creationId xmlns:p14="http://schemas.microsoft.com/office/powerpoint/2010/main" val="3308017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Schematic representation of BRAF structure showing domains and some of the common BRAF mutations.CRD, cystine-rich domain; RBD, RAS binding domain.</a:t>
            </a:r>
          </a:p>
        </p:txBody>
      </p:sp>
    </p:spTree>
    <p:extLst>
      <p:ext uri="{BB962C8B-B14F-4D97-AF65-F5344CB8AC3E}">
        <p14:creationId xmlns:p14="http://schemas.microsoft.com/office/powerpoint/2010/main" val="1948231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FEBFA0-EA5B-4215-A282-1A2BC2822063}" type="slidenum">
              <a:rPr lang="en-US" smtClean="0"/>
              <a:t>29</a:t>
            </a:fld>
            <a:endParaRPr lang="en-US"/>
          </a:p>
        </p:txBody>
      </p:sp>
    </p:spTree>
    <p:extLst>
      <p:ext uri="{BB962C8B-B14F-4D97-AF65-F5344CB8AC3E}">
        <p14:creationId xmlns:p14="http://schemas.microsoft.com/office/powerpoint/2010/main" val="3897746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TARGET database, a curated set of genes that are linked to predictive, prognostic and/or diagnostic clinical actions when somatically altered in cancers. </a:t>
            </a:r>
          </a:p>
          <a:p>
            <a:endParaRPr lang="en-US"/>
          </a:p>
          <a:p>
            <a:r>
              <a:rPr lang="en-US"/>
              <a:t>(</a:t>
            </a:r>
            <a:r>
              <a:rPr lang="en-US" b="1"/>
              <a:t>f</a:t>
            </a:r>
            <a:r>
              <a:rPr lang="en-US"/>
              <a:t>) This approach highlights the long tail of potentially clinically relevant alterations in TARGET genes (</a:t>
            </a:r>
            <a:r>
              <a:rPr lang="en-US" i="1"/>
              <a:t>n</a:t>
            </a:r>
            <a:r>
              <a:rPr lang="en-US"/>
              <a:t> = 121) that may be present in an individual patient but does not occur sufficiently to be labeled a biological driver across a cohort. The majority of events occur in genes that individually are altered in less than 2% of the overall cohort.</a:t>
            </a:r>
          </a:p>
        </p:txBody>
      </p:sp>
      <p:sp>
        <p:nvSpPr>
          <p:cNvPr id="4" name="Slide Number Placeholder 3"/>
          <p:cNvSpPr>
            <a:spLocks noGrp="1"/>
          </p:cNvSpPr>
          <p:nvPr>
            <p:ph type="sldNum" sz="quarter" idx="10"/>
          </p:nvPr>
        </p:nvSpPr>
        <p:spPr/>
        <p:txBody>
          <a:bodyPr/>
          <a:lstStyle/>
          <a:p>
            <a:fld id="{4F51C8E6-04F9-4FF5-AF49-86041AF6B01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370590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Schematic representation of BRAF structure showing domains and some of the common BRAF mutations.CRD, cystine-rich domain; RBD, RAS binding domain.</a:t>
            </a:r>
          </a:p>
        </p:txBody>
      </p:sp>
    </p:spTree>
    <p:extLst>
      <p:ext uri="{BB962C8B-B14F-4D97-AF65-F5344CB8AC3E}">
        <p14:creationId xmlns:p14="http://schemas.microsoft.com/office/powerpoint/2010/main" val="2729222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A221F52-4D88-47A3-B08F-D820CA519132}" type="datetimeFigureOut">
              <a:rPr lang="en-CA" smtClean="0"/>
              <a:t>2024-08-14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5CF9F75-F146-4C7D-B993-7989AF68DC29}" type="slidenum">
              <a:rPr lang="en-CA" smtClean="0"/>
              <a:t>‹#›</a:t>
            </a:fld>
            <a:endParaRPr lang="en-CA"/>
          </a:p>
        </p:txBody>
      </p:sp>
    </p:spTree>
    <p:extLst>
      <p:ext uri="{BB962C8B-B14F-4D97-AF65-F5344CB8AC3E}">
        <p14:creationId xmlns:p14="http://schemas.microsoft.com/office/powerpoint/2010/main" val="2338288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A221F52-4D88-47A3-B08F-D820CA519132}" type="datetimeFigureOut">
              <a:rPr lang="en-CA" smtClean="0"/>
              <a:t>2024-08-14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5CF9F75-F146-4C7D-B993-7989AF68DC29}" type="slidenum">
              <a:rPr lang="en-CA" smtClean="0"/>
              <a:t>‹#›</a:t>
            </a:fld>
            <a:endParaRPr lang="en-CA"/>
          </a:p>
        </p:txBody>
      </p:sp>
    </p:spTree>
    <p:extLst>
      <p:ext uri="{BB962C8B-B14F-4D97-AF65-F5344CB8AC3E}">
        <p14:creationId xmlns:p14="http://schemas.microsoft.com/office/powerpoint/2010/main" val="357129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A221F52-4D88-47A3-B08F-D820CA519132}" type="datetimeFigureOut">
              <a:rPr lang="en-CA" smtClean="0"/>
              <a:t>2024-08-14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5CF9F75-F146-4C7D-B993-7989AF68DC29}" type="slidenum">
              <a:rPr lang="en-CA" smtClean="0"/>
              <a:t>‹#›</a:t>
            </a:fld>
            <a:endParaRPr lang="en-CA"/>
          </a:p>
        </p:txBody>
      </p:sp>
    </p:spTree>
    <p:extLst>
      <p:ext uri="{BB962C8B-B14F-4D97-AF65-F5344CB8AC3E}">
        <p14:creationId xmlns:p14="http://schemas.microsoft.com/office/powerpoint/2010/main" val="561751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911424" y="1412776"/>
            <a:ext cx="10369152" cy="1872208"/>
          </a:xfrm>
        </p:spPr>
        <p:txBody>
          <a:bodyPr>
            <a:normAutofit/>
          </a:bodyPr>
          <a:lstStyle>
            <a:lvl1pPr marL="0" indent="0" algn="ctr">
              <a:buNone/>
              <a:defRPr sz="4533" b="1">
                <a:solidFill>
                  <a:srgbClr val="519136"/>
                </a:solidFill>
              </a:defRPr>
            </a:lvl1pPr>
          </a:lstStyle>
          <a:p>
            <a:pPr lvl="0"/>
            <a:r>
              <a:rPr lang="en-US" dirty="0"/>
              <a:t>Click to edit Title</a:t>
            </a:r>
          </a:p>
        </p:txBody>
      </p:sp>
      <p:sp>
        <p:nvSpPr>
          <p:cNvPr id="12" name="Text Placeholder 10"/>
          <p:cNvSpPr>
            <a:spLocks noGrp="1"/>
          </p:cNvSpPr>
          <p:nvPr>
            <p:ph type="body" sz="quarter" idx="14" hasCustomPrompt="1"/>
          </p:nvPr>
        </p:nvSpPr>
        <p:spPr>
          <a:xfrm>
            <a:off x="911424" y="3501008"/>
            <a:ext cx="10369152" cy="1368152"/>
          </a:xfrm>
        </p:spPr>
        <p:txBody>
          <a:bodyPr>
            <a:normAutofit/>
          </a:bodyPr>
          <a:lstStyle>
            <a:lvl1pPr marL="0" indent="0" algn="ctr">
              <a:buNone/>
              <a:defRPr sz="3467">
                <a:solidFill>
                  <a:schemeClr val="tx1"/>
                </a:solidFill>
              </a:defRPr>
            </a:lvl1pPr>
          </a:lstStyle>
          <a:p>
            <a:pPr lvl="0"/>
            <a:r>
              <a:rPr lang="en-US" dirty="0"/>
              <a:t>Click to edit Subtitle/Description</a:t>
            </a:r>
          </a:p>
        </p:txBody>
      </p:sp>
      <p:sp>
        <p:nvSpPr>
          <p:cNvPr id="13" name="Text Placeholder 10"/>
          <p:cNvSpPr>
            <a:spLocks noGrp="1"/>
          </p:cNvSpPr>
          <p:nvPr>
            <p:ph type="body" sz="quarter" idx="15" hasCustomPrompt="1"/>
          </p:nvPr>
        </p:nvSpPr>
        <p:spPr>
          <a:xfrm>
            <a:off x="911424" y="5085185"/>
            <a:ext cx="10369152" cy="1080120"/>
          </a:xfrm>
        </p:spPr>
        <p:txBody>
          <a:bodyPr>
            <a:normAutofit/>
          </a:bodyPr>
          <a:lstStyle>
            <a:lvl1pPr marL="0" indent="0" algn="ctr">
              <a:buNone/>
              <a:defRPr sz="2400">
                <a:solidFill>
                  <a:srgbClr val="519136"/>
                </a:solidFill>
              </a:defRPr>
            </a:lvl1pPr>
          </a:lstStyle>
          <a:p>
            <a:pPr lvl="0"/>
            <a:r>
              <a:rPr lang="en-US" dirty="0"/>
              <a:t>Click to edit Presenter/Author</a:t>
            </a:r>
          </a:p>
        </p:txBody>
      </p:sp>
    </p:spTree>
    <p:extLst>
      <p:ext uri="{BB962C8B-B14F-4D97-AF65-F5344CB8AC3E}">
        <p14:creationId xmlns:p14="http://schemas.microsoft.com/office/powerpoint/2010/main" val="330192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A221F52-4D88-47A3-B08F-D820CA519132}" type="datetimeFigureOut">
              <a:rPr lang="en-CA" smtClean="0"/>
              <a:t>2024-08-14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5CF9F75-F146-4C7D-B993-7989AF68DC29}" type="slidenum">
              <a:rPr lang="en-CA" smtClean="0"/>
              <a:t>‹#›</a:t>
            </a:fld>
            <a:endParaRPr lang="en-CA"/>
          </a:p>
        </p:txBody>
      </p:sp>
    </p:spTree>
    <p:extLst>
      <p:ext uri="{BB962C8B-B14F-4D97-AF65-F5344CB8AC3E}">
        <p14:creationId xmlns:p14="http://schemas.microsoft.com/office/powerpoint/2010/main" val="310672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221F52-4D88-47A3-B08F-D820CA519132}" type="datetimeFigureOut">
              <a:rPr lang="en-CA" smtClean="0"/>
              <a:t>2024-08-14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5CF9F75-F146-4C7D-B993-7989AF68DC29}" type="slidenum">
              <a:rPr lang="en-CA" smtClean="0"/>
              <a:t>‹#›</a:t>
            </a:fld>
            <a:endParaRPr lang="en-CA"/>
          </a:p>
        </p:txBody>
      </p:sp>
    </p:spTree>
    <p:extLst>
      <p:ext uri="{BB962C8B-B14F-4D97-AF65-F5344CB8AC3E}">
        <p14:creationId xmlns:p14="http://schemas.microsoft.com/office/powerpoint/2010/main" val="1468171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A221F52-4D88-47A3-B08F-D820CA519132}" type="datetimeFigureOut">
              <a:rPr lang="en-CA" smtClean="0"/>
              <a:t>2024-08-14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5CF9F75-F146-4C7D-B993-7989AF68DC29}" type="slidenum">
              <a:rPr lang="en-CA" smtClean="0"/>
              <a:t>‹#›</a:t>
            </a:fld>
            <a:endParaRPr lang="en-CA"/>
          </a:p>
        </p:txBody>
      </p:sp>
    </p:spTree>
    <p:extLst>
      <p:ext uri="{BB962C8B-B14F-4D97-AF65-F5344CB8AC3E}">
        <p14:creationId xmlns:p14="http://schemas.microsoft.com/office/powerpoint/2010/main" val="821987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4A221F52-4D88-47A3-B08F-D820CA519132}" type="datetimeFigureOut">
              <a:rPr lang="en-CA" smtClean="0"/>
              <a:t>2024-08-14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5CF9F75-F146-4C7D-B993-7989AF68DC29}" type="slidenum">
              <a:rPr lang="en-CA" smtClean="0"/>
              <a:t>‹#›</a:t>
            </a:fld>
            <a:endParaRPr lang="en-CA"/>
          </a:p>
        </p:txBody>
      </p:sp>
    </p:spTree>
    <p:extLst>
      <p:ext uri="{BB962C8B-B14F-4D97-AF65-F5344CB8AC3E}">
        <p14:creationId xmlns:p14="http://schemas.microsoft.com/office/powerpoint/2010/main" val="691379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4A221F52-4D88-47A3-B08F-D820CA519132}" type="datetimeFigureOut">
              <a:rPr lang="en-CA" smtClean="0"/>
              <a:t>2024-08-14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5CF9F75-F146-4C7D-B993-7989AF68DC29}" type="slidenum">
              <a:rPr lang="en-CA" smtClean="0"/>
              <a:t>‹#›</a:t>
            </a:fld>
            <a:endParaRPr lang="en-CA"/>
          </a:p>
        </p:txBody>
      </p:sp>
    </p:spTree>
    <p:extLst>
      <p:ext uri="{BB962C8B-B14F-4D97-AF65-F5344CB8AC3E}">
        <p14:creationId xmlns:p14="http://schemas.microsoft.com/office/powerpoint/2010/main" val="175074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221F52-4D88-47A3-B08F-D820CA519132}" type="datetimeFigureOut">
              <a:rPr lang="en-CA" smtClean="0"/>
              <a:t>2024-08-14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5CF9F75-F146-4C7D-B993-7989AF68DC29}" type="slidenum">
              <a:rPr lang="en-CA" smtClean="0"/>
              <a:t>‹#›</a:t>
            </a:fld>
            <a:endParaRPr lang="en-CA"/>
          </a:p>
        </p:txBody>
      </p:sp>
    </p:spTree>
    <p:extLst>
      <p:ext uri="{BB962C8B-B14F-4D97-AF65-F5344CB8AC3E}">
        <p14:creationId xmlns:p14="http://schemas.microsoft.com/office/powerpoint/2010/main" val="988012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221F52-4D88-47A3-B08F-D820CA519132}" type="datetimeFigureOut">
              <a:rPr lang="en-CA" smtClean="0"/>
              <a:t>2024-08-14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5CF9F75-F146-4C7D-B993-7989AF68DC29}" type="slidenum">
              <a:rPr lang="en-CA" smtClean="0"/>
              <a:t>‹#›</a:t>
            </a:fld>
            <a:endParaRPr lang="en-CA"/>
          </a:p>
        </p:txBody>
      </p:sp>
    </p:spTree>
    <p:extLst>
      <p:ext uri="{BB962C8B-B14F-4D97-AF65-F5344CB8AC3E}">
        <p14:creationId xmlns:p14="http://schemas.microsoft.com/office/powerpoint/2010/main" val="1608381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221F52-4D88-47A3-B08F-D820CA519132}" type="datetimeFigureOut">
              <a:rPr lang="en-CA" smtClean="0"/>
              <a:t>2024-08-14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5CF9F75-F146-4C7D-B993-7989AF68DC29}" type="slidenum">
              <a:rPr lang="en-CA" smtClean="0"/>
              <a:t>‹#›</a:t>
            </a:fld>
            <a:endParaRPr lang="en-CA"/>
          </a:p>
        </p:txBody>
      </p:sp>
    </p:spTree>
    <p:extLst>
      <p:ext uri="{BB962C8B-B14F-4D97-AF65-F5344CB8AC3E}">
        <p14:creationId xmlns:p14="http://schemas.microsoft.com/office/powerpoint/2010/main" val="2171495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21F52-4D88-47A3-B08F-D820CA519132}" type="datetimeFigureOut">
              <a:rPr lang="en-CA" smtClean="0"/>
              <a:t>2024-08-14</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CF9F75-F146-4C7D-B993-7989AF68DC29}" type="slidenum">
              <a:rPr lang="en-CA" smtClean="0"/>
              <a:t>‹#›</a:t>
            </a:fld>
            <a:endParaRPr lang="en-CA"/>
          </a:p>
        </p:txBody>
      </p:sp>
    </p:spTree>
    <p:extLst>
      <p:ext uri="{BB962C8B-B14F-4D97-AF65-F5344CB8AC3E}">
        <p14:creationId xmlns:p14="http://schemas.microsoft.com/office/powerpoint/2010/main" val="659923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forms.office.com/Pages/AnalysisPage.aspx?AnalyzerToken=82JYWZ2uNY8xiM4pQwWvUmjdXXzh3fb6&amp;id=O8se1rE41UKCxO-yg4uSXAlq_YA9ScBLta27bVZSjIhUN0lCSFY0T0xNUk42Ujg2WVpRUEtOVUVNVSQlQCN0PWcu"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forms.office.com/Pages/AnalysisPage.aspx?AnalyzerToken=UfrmW6xgOfrVWK0zHFBBF3Qhe6k2VYWd&amp;id=O8se1rE41UKCxO-yg4uSXAlq_YA9ScBLta27bVZSjIhUMEhYUEdGRksxUjVZRTVNU1RDTVFLTEhYUCQlQCN0PWcu" TargetMode="External"/><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3618" y="773229"/>
            <a:ext cx="10288385" cy="2387600"/>
          </a:xfrm>
          <a:ln w="38100">
            <a:solidFill>
              <a:schemeClr val="tx1"/>
            </a:solidFill>
          </a:ln>
        </p:spPr>
        <p:txBody>
          <a:bodyPr>
            <a:normAutofit fontScale="90000"/>
          </a:bodyPr>
          <a:lstStyle/>
          <a:p>
            <a:r>
              <a:rPr lang="en-CA" i="1" dirty="0"/>
              <a:t>Plenary Session 3: Molecular Biomarkers in Clinical Trials - Clinical Interpretation of Genomic Variants</a:t>
            </a:r>
            <a:endParaRPr lang="en-CA" dirty="0"/>
          </a:p>
        </p:txBody>
      </p:sp>
      <p:sp>
        <p:nvSpPr>
          <p:cNvPr id="3" name="Subtitle 2"/>
          <p:cNvSpPr>
            <a:spLocks noGrp="1"/>
          </p:cNvSpPr>
          <p:nvPr>
            <p:ph type="subTitle" idx="1"/>
          </p:nvPr>
        </p:nvSpPr>
        <p:spPr>
          <a:xfrm>
            <a:off x="1357746" y="3843108"/>
            <a:ext cx="9144000" cy="1655762"/>
          </a:xfrm>
        </p:spPr>
        <p:txBody>
          <a:bodyPr/>
          <a:lstStyle/>
          <a:p>
            <a:r>
              <a:rPr lang="en-CA" b="1" dirty="0"/>
              <a:t>Dr. Peter Sabatini, PhD, </a:t>
            </a:r>
            <a:r>
              <a:rPr lang="en-CA" b="1" dirty="0" smtClean="0"/>
              <a:t>FCCMG</a:t>
            </a:r>
          </a:p>
          <a:p>
            <a:r>
              <a:rPr lang="en-US" b="1" dirty="0" smtClean="0"/>
              <a:t>Clinical Laboratory Scientist, University Health Network</a:t>
            </a:r>
          </a:p>
          <a:p>
            <a:r>
              <a:rPr lang="en-US" b="1" dirty="0" smtClean="0"/>
              <a:t>Toronto, ON</a:t>
            </a:r>
            <a:endParaRPr lang="en-CA" dirty="0"/>
          </a:p>
        </p:txBody>
      </p:sp>
    </p:spTree>
    <p:extLst>
      <p:ext uri="{BB962C8B-B14F-4D97-AF65-F5344CB8AC3E}">
        <p14:creationId xmlns:p14="http://schemas.microsoft.com/office/powerpoint/2010/main" val="568045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60414" y="2134797"/>
            <a:ext cx="6545884" cy="3621769"/>
          </a:xfrm>
          <a:prstGeom prst="rect">
            <a:avLst/>
          </a:prstGeom>
        </p:spPr>
      </p:pic>
      <p:sp>
        <p:nvSpPr>
          <p:cNvPr id="4" name="Rectangle 3"/>
          <p:cNvSpPr/>
          <p:nvPr/>
        </p:nvSpPr>
        <p:spPr>
          <a:xfrm>
            <a:off x="6867698" y="6137566"/>
            <a:ext cx="3952598" cy="276999"/>
          </a:xfrm>
          <a:prstGeom prst="rect">
            <a:avLst/>
          </a:prstGeom>
        </p:spPr>
        <p:txBody>
          <a:bodyPr wrap="square">
            <a:spAutoFit/>
          </a:bodyPr>
          <a:lstStyle/>
          <a:p>
            <a:pPr algn="r" eaLnBrk="0" fontAlgn="base" hangingPunct="0">
              <a:spcBef>
                <a:spcPct val="0"/>
              </a:spcBef>
              <a:spcAft>
                <a:spcPct val="0"/>
              </a:spcAft>
            </a:pPr>
            <a:r>
              <a:rPr lang="en-US" sz="1200" i="1" dirty="0">
                <a:solidFill>
                  <a:srgbClr val="969696">
                    <a:lumMod val="50000"/>
                  </a:srgbClr>
                </a:solidFill>
                <a:latin typeface="Calibri" panose="020F0502020204030204" pitchFamily="34" charset="0"/>
              </a:rPr>
              <a:t>Meyerson, Gabriel, Getz. Nat Rev Genet. 2010 </a:t>
            </a:r>
          </a:p>
        </p:txBody>
      </p:sp>
      <p:sp>
        <p:nvSpPr>
          <p:cNvPr id="6" name="Title 1"/>
          <p:cNvSpPr>
            <a:spLocks noGrp="1"/>
          </p:cNvSpPr>
          <p:nvPr>
            <p:ph type="title"/>
          </p:nvPr>
        </p:nvSpPr>
        <p:spPr>
          <a:xfrm>
            <a:off x="1362986" y="342071"/>
            <a:ext cx="9538161" cy="838200"/>
          </a:xfrm>
        </p:spPr>
        <p:txBody>
          <a:bodyPr>
            <a:noAutofit/>
          </a:bodyPr>
          <a:lstStyle/>
          <a:p>
            <a:pPr algn="ctr">
              <a:defRPr/>
            </a:pPr>
            <a:r>
              <a:rPr lang="en-US" sz="3500" b="1" dirty="0">
                <a:cs typeface="ＭＳ Ｐゴシック" charset="0"/>
              </a:rPr>
              <a:t>Next Generation </a:t>
            </a:r>
            <a:r>
              <a:rPr lang="en-US" sz="3500" b="1" dirty="0" smtClean="0">
                <a:cs typeface="ＭＳ Ｐゴシック" charset="0"/>
              </a:rPr>
              <a:t>Sequencing Simultaneously Detects SNV, CNV and Fusions</a:t>
            </a:r>
            <a:endParaRPr lang="en-US" sz="3500" b="1" dirty="0">
              <a:cs typeface="ＭＳ Ｐゴシック"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81399" y="4782040"/>
            <a:ext cx="2057400" cy="12665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2504429" y="1870365"/>
            <a:ext cx="1200970" cy="338554"/>
          </a:xfrm>
          <a:prstGeom prst="rect">
            <a:avLst/>
          </a:prstGeom>
          <a:noFill/>
        </p:spPr>
        <p:txBody>
          <a:bodyPr wrap="none" rtlCol="0">
            <a:spAutoFit/>
          </a:bodyPr>
          <a:lstStyle/>
          <a:p>
            <a:r>
              <a:rPr lang="en-US" sz="1600" dirty="0">
                <a:solidFill>
                  <a:srgbClr val="000000"/>
                </a:solidFill>
                <a:latin typeface="Calibri" panose="020F0502020204030204" pitchFamily="34" charset="0"/>
              </a:rPr>
              <a:t>DNA or RNA</a:t>
            </a:r>
          </a:p>
        </p:txBody>
      </p:sp>
      <p:pic>
        <p:nvPicPr>
          <p:cNvPr id="9" name="Picture 8"/>
          <p:cNvPicPr>
            <a:picLocks noChangeAspect="1"/>
          </p:cNvPicPr>
          <p:nvPr/>
        </p:nvPicPr>
        <p:blipFill>
          <a:blip r:embed="rId5"/>
          <a:stretch>
            <a:fillRect/>
          </a:stretch>
        </p:blipFill>
        <p:spPr>
          <a:xfrm rot="16200000">
            <a:off x="2949641" y="1130271"/>
            <a:ext cx="282363" cy="1305353"/>
          </a:xfrm>
          <a:prstGeom prst="rect">
            <a:avLst/>
          </a:prstGeom>
        </p:spPr>
      </p:pic>
      <p:sp>
        <p:nvSpPr>
          <p:cNvPr id="11" name="Left Brace 10"/>
          <p:cNvSpPr/>
          <p:nvPr/>
        </p:nvSpPr>
        <p:spPr bwMode="auto">
          <a:xfrm>
            <a:off x="4200698" y="1794165"/>
            <a:ext cx="533400" cy="3810000"/>
          </a:xfrm>
          <a:prstGeom prst="leftBrace">
            <a:avLst>
              <a:gd name="adj1" fmla="val 8333"/>
              <a:gd name="adj2" fmla="val 79878"/>
            </a:avLst>
          </a:prstGeom>
          <a:noFill/>
          <a:ln w="28575" cap="flat" cmpd="sng" algn="ctr">
            <a:solidFill>
              <a:srgbClr val="37609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3848A3"/>
              </a:solidFill>
              <a:latin typeface="Times New Roman" pitchFamily="18" charset="0"/>
            </a:endParaRPr>
          </a:p>
        </p:txBody>
      </p:sp>
      <p:sp>
        <p:nvSpPr>
          <p:cNvPr id="12" name="Rectangle 11"/>
          <p:cNvSpPr/>
          <p:nvPr/>
        </p:nvSpPr>
        <p:spPr bwMode="auto">
          <a:xfrm>
            <a:off x="2333799" y="2844088"/>
            <a:ext cx="1066800" cy="114300"/>
          </a:xfrm>
          <a:prstGeom prst="rect">
            <a:avLst/>
          </a:prstGeom>
          <a:gradFill flip="none" rotWithShape="1">
            <a:gsLst>
              <a:gs pos="0">
                <a:srgbClr val="FF9966">
                  <a:shade val="30000"/>
                  <a:satMod val="115000"/>
                </a:srgbClr>
              </a:gs>
              <a:gs pos="50000">
                <a:srgbClr val="FF9966">
                  <a:shade val="67500"/>
                  <a:satMod val="115000"/>
                </a:srgbClr>
              </a:gs>
              <a:gs pos="100000">
                <a:srgbClr val="FF9966">
                  <a:shade val="100000"/>
                  <a:satMod val="115000"/>
                </a:srgbClr>
              </a:gs>
            </a:gsLst>
            <a:lin ang="16200000" scaled="1"/>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3848A3"/>
              </a:solidFill>
              <a:latin typeface="Times New Roman" pitchFamily="18" charset="0"/>
            </a:endParaRPr>
          </a:p>
        </p:txBody>
      </p:sp>
      <p:sp>
        <p:nvSpPr>
          <p:cNvPr id="13" name="Rectangle 12"/>
          <p:cNvSpPr/>
          <p:nvPr/>
        </p:nvSpPr>
        <p:spPr bwMode="auto">
          <a:xfrm>
            <a:off x="2486199" y="2996488"/>
            <a:ext cx="1066800" cy="114300"/>
          </a:xfrm>
          <a:prstGeom prst="rect">
            <a:avLst/>
          </a:prstGeom>
          <a:gradFill flip="none" rotWithShape="1">
            <a:gsLst>
              <a:gs pos="0">
                <a:srgbClr val="FF9966">
                  <a:shade val="30000"/>
                  <a:satMod val="115000"/>
                </a:srgbClr>
              </a:gs>
              <a:gs pos="50000">
                <a:srgbClr val="FF9966">
                  <a:shade val="67500"/>
                  <a:satMod val="115000"/>
                </a:srgbClr>
              </a:gs>
              <a:gs pos="100000">
                <a:srgbClr val="FF9966">
                  <a:shade val="100000"/>
                  <a:satMod val="115000"/>
                </a:srgbClr>
              </a:gs>
            </a:gsLst>
            <a:lin ang="16200000" scaled="1"/>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3848A3"/>
              </a:solidFill>
              <a:latin typeface="Times New Roman" pitchFamily="18" charset="0"/>
            </a:endParaRPr>
          </a:p>
        </p:txBody>
      </p:sp>
      <p:sp>
        <p:nvSpPr>
          <p:cNvPr id="14" name="Rectangle 13"/>
          <p:cNvSpPr/>
          <p:nvPr/>
        </p:nvSpPr>
        <p:spPr bwMode="auto">
          <a:xfrm>
            <a:off x="2638599" y="3148888"/>
            <a:ext cx="1066800" cy="114300"/>
          </a:xfrm>
          <a:prstGeom prst="rect">
            <a:avLst/>
          </a:prstGeom>
          <a:gradFill flip="none" rotWithShape="1">
            <a:gsLst>
              <a:gs pos="0">
                <a:srgbClr val="FF9966">
                  <a:shade val="30000"/>
                  <a:satMod val="115000"/>
                </a:srgbClr>
              </a:gs>
              <a:gs pos="50000">
                <a:srgbClr val="FF9966">
                  <a:shade val="67500"/>
                  <a:satMod val="115000"/>
                </a:srgbClr>
              </a:gs>
              <a:gs pos="100000">
                <a:srgbClr val="FF9966">
                  <a:shade val="100000"/>
                  <a:satMod val="115000"/>
                </a:srgbClr>
              </a:gs>
            </a:gsLst>
            <a:lin ang="16200000" scaled="1"/>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3848A3"/>
              </a:solidFill>
              <a:latin typeface="Times New Roman" pitchFamily="18" charset="0"/>
            </a:endParaRPr>
          </a:p>
        </p:txBody>
      </p:sp>
      <p:sp>
        <p:nvSpPr>
          <p:cNvPr id="15" name="Rectangle 14"/>
          <p:cNvSpPr/>
          <p:nvPr/>
        </p:nvSpPr>
        <p:spPr bwMode="auto">
          <a:xfrm>
            <a:off x="2790999" y="3301288"/>
            <a:ext cx="1066800" cy="114300"/>
          </a:xfrm>
          <a:prstGeom prst="rect">
            <a:avLst/>
          </a:prstGeom>
          <a:gradFill flip="none" rotWithShape="1">
            <a:gsLst>
              <a:gs pos="0">
                <a:srgbClr val="FF9966">
                  <a:shade val="30000"/>
                  <a:satMod val="115000"/>
                </a:srgbClr>
              </a:gs>
              <a:gs pos="50000">
                <a:srgbClr val="FF9966">
                  <a:shade val="67500"/>
                  <a:satMod val="115000"/>
                </a:srgbClr>
              </a:gs>
              <a:gs pos="100000">
                <a:srgbClr val="FF9966">
                  <a:shade val="100000"/>
                  <a:satMod val="115000"/>
                </a:srgbClr>
              </a:gs>
            </a:gsLst>
            <a:lin ang="16200000" scaled="1"/>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3848A3"/>
              </a:solidFill>
              <a:latin typeface="Times New Roman" pitchFamily="18" charset="0"/>
            </a:endParaRPr>
          </a:p>
        </p:txBody>
      </p:sp>
      <p:sp>
        <p:nvSpPr>
          <p:cNvPr id="16" name="TextBox 15"/>
          <p:cNvSpPr txBox="1"/>
          <p:nvPr/>
        </p:nvSpPr>
        <p:spPr>
          <a:xfrm>
            <a:off x="2067099" y="3541556"/>
            <a:ext cx="2285999" cy="738664"/>
          </a:xfrm>
          <a:prstGeom prst="rect">
            <a:avLst/>
          </a:prstGeom>
          <a:noFill/>
        </p:spPr>
        <p:txBody>
          <a:bodyPr wrap="square" rtlCol="0">
            <a:spAutoFit/>
          </a:bodyPr>
          <a:lstStyle/>
          <a:p>
            <a:pPr algn="ctr"/>
            <a:r>
              <a:rPr lang="en-US" sz="1600" dirty="0">
                <a:solidFill>
                  <a:srgbClr val="000000"/>
                </a:solidFill>
                <a:latin typeface="Calibri" panose="020F0502020204030204" pitchFamily="34" charset="0"/>
              </a:rPr>
              <a:t>Library of fragments</a:t>
            </a:r>
          </a:p>
          <a:p>
            <a:pPr algn="ctr"/>
            <a:r>
              <a:rPr lang="en-US" sz="1300" dirty="0">
                <a:solidFill>
                  <a:srgbClr val="000000"/>
                </a:solidFill>
                <a:latin typeface="Calibri" panose="020F0502020204030204" pitchFamily="34" charset="0"/>
              </a:rPr>
              <a:t>(amplicon, hybridization</a:t>
            </a:r>
          </a:p>
          <a:p>
            <a:pPr algn="ctr"/>
            <a:r>
              <a:rPr lang="en-US" sz="1300" dirty="0">
                <a:solidFill>
                  <a:srgbClr val="000000"/>
                </a:solidFill>
                <a:latin typeface="Calibri" panose="020F0502020204030204" pitchFamily="34" charset="0"/>
              </a:rPr>
              <a:t>Panel, Exome, Whole Genome)</a:t>
            </a:r>
          </a:p>
        </p:txBody>
      </p:sp>
      <p:sp>
        <p:nvSpPr>
          <p:cNvPr id="17" name="TextBox 16"/>
          <p:cNvSpPr txBox="1"/>
          <p:nvPr/>
        </p:nvSpPr>
        <p:spPr>
          <a:xfrm>
            <a:off x="2371900" y="5979957"/>
            <a:ext cx="1904999" cy="538609"/>
          </a:xfrm>
          <a:prstGeom prst="rect">
            <a:avLst/>
          </a:prstGeom>
          <a:noFill/>
        </p:spPr>
        <p:txBody>
          <a:bodyPr wrap="square" rtlCol="0">
            <a:spAutoFit/>
          </a:bodyPr>
          <a:lstStyle/>
          <a:p>
            <a:pPr algn="ctr"/>
            <a:r>
              <a:rPr lang="en-US" sz="1600" dirty="0">
                <a:solidFill>
                  <a:srgbClr val="000000"/>
                </a:solidFill>
                <a:latin typeface="Calibri" panose="020F0502020204030204" pitchFamily="34" charset="0"/>
              </a:rPr>
              <a:t>NGS Sequencer</a:t>
            </a:r>
          </a:p>
          <a:p>
            <a:pPr algn="ctr"/>
            <a:endParaRPr lang="en-US" sz="1300" dirty="0">
              <a:solidFill>
                <a:srgbClr val="000000"/>
              </a:solidFill>
              <a:latin typeface="Calibri" panose="020F0502020204030204" pitchFamily="34" charset="0"/>
            </a:endParaRPr>
          </a:p>
        </p:txBody>
      </p:sp>
      <p:cxnSp>
        <p:nvCxnSpPr>
          <p:cNvPr id="21" name="Straight Arrow Connector 20"/>
          <p:cNvCxnSpPr/>
          <p:nvPr/>
        </p:nvCxnSpPr>
        <p:spPr bwMode="auto">
          <a:xfrm>
            <a:off x="3104914" y="2327565"/>
            <a:ext cx="0" cy="457200"/>
          </a:xfrm>
          <a:prstGeom prst="straightConnector1">
            <a:avLst/>
          </a:prstGeom>
          <a:solidFill>
            <a:schemeClr val="accent1"/>
          </a:solidFill>
          <a:ln w="19050" cap="flat" cmpd="sng" algn="ctr">
            <a:solidFill>
              <a:srgbClr val="376092"/>
            </a:solidFill>
            <a:prstDash val="solid"/>
            <a:round/>
            <a:headEnd type="none" w="sm" len="sm"/>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 name="Straight Arrow Connector 21"/>
          <p:cNvCxnSpPr/>
          <p:nvPr/>
        </p:nvCxnSpPr>
        <p:spPr bwMode="auto">
          <a:xfrm>
            <a:off x="3157925" y="4324839"/>
            <a:ext cx="0" cy="457200"/>
          </a:xfrm>
          <a:prstGeom prst="straightConnector1">
            <a:avLst/>
          </a:prstGeom>
          <a:solidFill>
            <a:schemeClr val="accent1"/>
          </a:solidFill>
          <a:ln w="19050" cap="flat" cmpd="sng" algn="ctr">
            <a:solidFill>
              <a:srgbClr val="376092"/>
            </a:solidFill>
            <a:prstDash val="solid"/>
            <a:round/>
            <a:headEnd type="none" w="sm" len="sm"/>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3" name="TextBox 22"/>
          <p:cNvSpPr txBox="1"/>
          <p:nvPr/>
        </p:nvSpPr>
        <p:spPr>
          <a:xfrm>
            <a:off x="5080656" y="5779296"/>
            <a:ext cx="5105400" cy="538609"/>
          </a:xfrm>
          <a:prstGeom prst="rect">
            <a:avLst/>
          </a:prstGeom>
          <a:noFill/>
        </p:spPr>
        <p:txBody>
          <a:bodyPr wrap="square" rtlCol="0">
            <a:spAutoFit/>
          </a:bodyPr>
          <a:lstStyle/>
          <a:p>
            <a:pPr algn="ctr"/>
            <a:r>
              <a:rPr lang="en-US" sz="1600" dirty="0">
                <a:solidFill>
                  <a:srgbClr val="000000"/>
                </a:solidFill>
                <a:latin typeface="Calibri" panose="020F0502020204030204" pitchFamily="34" charset="0"/>
              </a:rPr>
              <a:t>Alignment, analysis, variant filtering and interpretation</a:t>
            </a:r>
          </a:p>
          <a:p>
            <a:pPr algn="ctr"/>
            <a:endParaRPr lang="en-US" sz="1300" dirty="0">
              <a:solidFill>
                <a:srgbClr val="000000"/>
              </a:solidFill>
              <a:latin typeface="Calibri" panose="020F0502020204030204" pitchFamily="34" charset="0"/>
            </a:endParaRPr>
          </a:p>
        </p:txBody>
      </p:sp>
      <p:sp>
        <p:nvSpPr>
          <p:cNvPr id="2" name="TextBox 1"/>
          <p:cNvSpPr txBox="1"/>
          <p:nvPr/>
        </p:nvSpPr>
        <p:spPr>
          <a:xfrm>
            <a:off x="1144689" y="1609499"/>
            <a:ext cx="779765" cy="369332"/>
          </a:xfrm>
          <a:prstGeom prst="rect">
            <a:avLst/>
          </a:prstGeom>
          <a:noFill/>
          <a:ln w="38100">
            <a:solidFill>
              <a:srgbClr val="FF0000"/>
            </a:solidFill>
          </a:ln>
        </p:spPr>
        <p:txBody>
          <a:bodyPr wrap="none" rtlCol="0">
            <a:spAutoFit/>
          </a:bodyPr>
          <a:lstStyle/>
          <a:p>
            <a:r>
              <a:rPr lang="en-US" b="1" dirty="0" smtClean="0"/>
              <a:t>Step 1</a:t>
            </a:r>
            <a:endParaRPr lang="en-CA" b="1" dirty="0"/>
          </a:p>
        </p:txBody>
      </p:sp>
      <p:sp>
        <p:nvSpPr>
          <p:cNvPr id="19" name="TextBox 18"/>
          <p:cNvSpPr txBox="1"/>
          <p:nvPr/>
        </p:nvSpPr>
        <p:spPr>
          <a:xfrm>
            <a:off x="1144689" y="3172224"/>
            <a:ext cx="779765" cy="369332"/>
          </a:xfrm>
          <a:prstGeom prst="rect">
            <a:avLst/>
          </a:prstGeom>
          <a:noFill/>
          <a:ln w="38100">
            <a:solidFill>
              <a:srgbClr val="FF0000"/>
            </a:solidFill>
          </a:ln>
        </p:spPr>
        <p:txBody>
          <a:bodyPr wrap="none" rtlCol="0">
            <a:spAutoFit/>
          </a:bodyPr>
          <a:lstStyle/>
          <a:p>
            <a:r>
              <a:rPr lang="en-US" b="1" dirty="0" smtClean="0"/>
              <a:t>Step 2</a:t>
            </a:r>
            <a:endParaRPr lang="en-CA" b="1" dirty="0"/>
          </a:p>
        </p:txBody>
      </p:sp>
      <p:sp>
        <p:nvSpPr>
          <p:cNvPr id="20" name="TextBox 19"/>
          <p:cNvSpPr txBox="1"/>
          <p:nvPr/>
        </p:nvSpPr>
        <p:spPr>
          <a:xfrm>
            <a:off x="1141209" y="5228131"/>
            <a:ext cx="779765" cy="369332"/>
          </a:xfrm>
          <a:prstGeom prst="rect">
            <a:avLst/>
          </a:prstGeom>
          <a:noFill/>
          <a:ln w="38100">
            <a:solidFill>
              <a:srgbClr val="FF0000"/>
            </a:solidFill>
          </a:ln>
        </p:spPr>
        <p:txBody>
          <a:bodyPr wrap="none" rtlCol="0">
            <a:spAutoFit/>
          </a:bodyPr>
          <a:lstStyle/>
          <a:p>
            <a:r>
              <a:rPr lang="en-US" b="1" dirty="0" smtClean="0"/>
              <a:t>Step 3</a:t>
            </a:r>
            <a:endParaRPr lang="en-CA" b="1" dirty="0"/>
          </a:p>
        </p:txBody>
      </p:sp>
      <p:sp>
        <p:nvSpPr>
          <p:cNvPr id="24" name="TextBox 23"/>
          <p:cNvSpPr txBox="1"/>
          <p:nvPr/>
        </p:nvSpPr>
        <p:spPr>
          <a:xfrm>
            <a:off x="4506918" y="5789018"/>
            <a:ext cx="779765" cy="369332"/>
          </a:xfrm>
          <a:prstGeom prst="rect">
            <a:avLst/>
          </a:prstGeom>
          <a:noFill/>
          <a:ln w="38100">
            <a:solidFill>
              <a:srgbClr val="FF0000"/>
            </a:solidFill>
          </a:ln>
        </p:spPr>
        <p:txBody>
          <a:bodyPr wrap="none" rtlCol="0">
            <a:spAutoFit/>
          </a:bodyPr>
          <a:lstStyle/>
          <a:p>
            <a:r>
              <a:rPr lang="en-US" b="1" dirty="0" smtClean="0"/>
              <a:t>Step 4</a:t>
            </a:r>
            <a:endParaRPr lang="en-CA" b="1" dirty="0"/>
          </a:p>
        </p:txBody>
      </p:sp>
      <p:sp>
        <p:nvSpPr>
          <p:cNvPr id="5" name="Rectangle 4"/>
          <p:cNvSpPr/>
          <p:nvPr/>
        </p:nvSpPr>
        <p:spPr>
          <a:xfrm>
            <a:off x="4892953" y="1733013"/>
            <a:ext cx="1566839" cy="369332"/>
          </a:xfrm>
          <a:prstGeom prst="rect">
            <a:avLst/>
          </a:prstGeom>
        </p:spPr>
        <p:txBody>
          <a:bodyPr wrap="none">
            <a:spAutoFit/>
          </a:bodyPr>
          <a:lstStyle/>
          <a:p>
            <a:r>
              <a:rPr lang="en-US" b="1" dirty="0" smtClean="0">
                <a:cs typeface="ＭＳ Ｐゴシック" charset="0"/>
              </a:rPr>
              <a:t>SNV Detection</a:t>
            </a:r>
            <a:endParaRPr lang="en-CA" dirty="0"/>
          </a:p>
        </p:txBody>
      </p:sp>
      <p:sp>
        <p:nvSpPr>
          <p:cNvPr id="25" name="Rectangle 24"/>
          <p:cNvSpPr/>
          <p:nvPr/>
        </p:nvSpPr>
        <p:spPr>
          <a:xfrm>
            <a:off x="6940655" y="1733014"/>
            <a:ext cx="1579663" cy="369332"/>
          </a:xfrm>
          <a:prstGeom prst="rect">
            <a:avLst/>
          </a:prstGeom>
        </p:spPr>
        <p:txBody>
          <a:bodyPr wrap="none">
            <a:spAutoFit/>
          </a:bodyPr>
          <a:lstStyle/>
          <a:p>
            <a:r>
              <a:rPr lang="en-US" b="1" dirty="0">
                <a:cs typeface="ＭＳ Ｐゴシック" charset="0"/>
              </a:rPr>
              <a:t>C</a:t>
            </a:r>
            <a:r>
              <a:rPr lang="en-US" b="1" dirty="0" smtClean="0">
                <a:cs typeface="ＭＳ Ｐゴシック" charset="0"/>
              </a:rPr>
              <a:t>NV Detection</a:t>
            </a:r>
            <a:endParaRPr lang="en-CA" dirty="0"/>
          </a:p>
        </p:txBody>
      </p:sp>
      <p:sp>
        <p:nvSpPr>
          <p:cNvPr id="26" name="Rectangle 25"/>
          <p:cNvSpPr/>
          <p:nvPr/>
        </p:nvSpPr>
        <p:spPr>
          <a:xfrm>
            <a:off x="8843997" y="1733013"/>
            <a:ext cx="899605" cy="369332"/>
          </a:xfrm>
          <a:prstGeom prst="rect">
            <a:avLst/>
          </a:prstGeom>
        </p:spPr>
        <p:txBody>
          <a:bodyPr wrap="none">
            <a:spAutoFit/>
          </a:bodyPr>
          <a:lstStyle/>
          <a:p>
            <a:r>
              <a:rPr lang="en-US" b="1" dirty="0" smtClean="0">
                <a:cs typeface="ＭＳ Ｐゴシック" charset="0"/>
              </a:rPr>
              <a:t>Fusions</a:t>
            </a:r>
            <a:endParaRPr lang="en-CA" dirty="0"/>
          </a:p>
        </p:txBody>
      </p:sp>
    </p:spTree>
    <p:extLst>
      <p:ext uri="{BB962C8B-B14F-4D97-AF65-F5344CB8AC3E}">
        <p14:creationId xmlns:p14="http://schemas.microsoft.com/office/powerpoint/2010/main" val="1625584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468" y="220035"/>
            <a:ext cx="11379199" cy="584775"/>
          </a:xfrm>
          <a:prstGeom prst="rect">
            <a:avLst/>
          </a:prstGeom>
          <a:noFill/>
          <a:ln>
            <a:noFill/>
          </a:ln>
        </p:spPr>
        <p:txBody>
          <a:bodyPr wrap="square" rtlCol="0">
            <a:spAutoFit/>
          </a:bodyPr>
          <a:lstStyle/>
          <a:p>
            <a:r>
              <a:rPr lang="en-CA" sz="3200" b="1" dirty="0" smtClean="0">
                <a:solidFill>
                  <a:srgbClr val="2A6EBB"/>
                </a:solidFill>
              </a:rPr>
              <a:t>Standardized Variant Nomenclature Description (e.g. AKT1 E17K) </a:t>
            </a:r>
            <a:endParaRPr lang="en-CA" sz="3200" b="1" dirty="0">
              <a:solidFill>
                <a:srgbClr val="2A6EBB"/>
              </a:solidFill>
            </a:endParaRPr>
          </a:p>
        </p:txBody>
      </p:sp>
      <p:sp>
        <p:nvSpPr>
          <p:cNvPr id="21" name="TextBox 20"/>
          <p:cNvSpPr txBox="1"/>
          <p:nvPr/>
        </p:nvSpPr>
        <p:spPr>
          <a:xfrm>
            <a:off x="2995378" y="1425421"/>
            <a:ext cx="2832763" cy="461665"/>
          </a:xfrm>
          <a:prstGeom prst="rect">
            <a:avLst/>
          </a:prstGeom>
          <a:noFill/>
          <a:ln w="28575">
            <a:solidFill>
              <a:srgbClr val="000000"/>
            </a:solidFill>
          </a:ln>
        </p:spPr>
        <p:txBody>
          <a:bodyPr wrap="none" rtlCol="0">
            <a:spAutoFit/>
          </a:bodyPr>
          <a:lstStyle/>
          <a:p>
            <a:r>
              <a:rPr lang="en-CA" sz="2400" b="1" dirty="0" smtClean="0">
                <a:solidFill>
                  <a:srgbClr val="000000"/>
                </a:solidFill>
              </a:rPr>
              <a:t>Position in transcript</a:t>
            </a:r>
            <a:endParaRPr lang="en-CA" sz="2400" b="1" dirty="0">
              <a:solidFill>
                <a:srgbClr val="000000"/>
              </a:solidFill>
            </a:endParaRPr>
          </a:p>
        </p:txBody>
      </p:sp>
      <p:sp>
        <p:nvSpPr>
          <p:cNvPr id="22" name="TextBox 21"/>
          <p:cNvSpPr txBox="1"/>
          <p:nvPr/>
        </p:nvSpPr>
        <p:spPr>
          <a:xfrm>
            <a:off x="5999240" y="1710968"/>
            <a:ext cx="1801968" cy="461665"/>
          </a:xfrm>
          <a:prstGeom prst="rect">
            <a:avLst/>
          </a:prstGeom>
          <a:noFill/>
          <a:ln w="28575">
            <a:solidFill>
              <a:srgbClr val="000000"/>
            </a:solidFill>
          </a:ln>
        </p:spPr>
        <p:txBody>
          <a:bodyPr wrap="none" rtlCol="0">
            <a:spAutoFit/>
          </a:bodyPr>
          <a:lstStyle/>
          <a:p>
            <a:r>
              <a:rPr lang="en-CA" sz="2400" b="1" dirty="0">
                <a:solidFill>
                  <a:srgbClr val="000000"/>
                </a:solidFill>
              </a:rPr>
              <a:t>Base Change</a:t>
            </a:r>
          </a:p>
        </p:txBody>
      </p:sp>
      <p:sp>
        <p:nvSpPr>
          <p:cNvPr id="23" name="TextBox 22"/>
          <p:cNvSpPr txBox="1"/>
          <p:nvPr/>
        </p:nvSpPr>
        <p:spPr>
          <a:xfrm>
            <a:off x="5215211" y="5437190"/>
            <a:ext cx="5112618" cy="461665"/>
          </a:xfrm>
          <a:prstGeom prst="rect">
            <a:avLst/>
          </a:prstGeom>
          <a:noFill/>
          <a:ln w="28575">
            <a:solidFill>
              <a:srgbClr val="000000"/>
            </a:solidFill>
          </a:ln>
        </p:spPr>
        <p:txBody>
          <a:bodyPr wrap="none" lIns="91440" tIns="45720" rIns="91440" bIns="45720" rtlCol="0" anchor="t">
            <a:spAutoFit/>
          </a:bodyPr>
          <a:lstStyle/>
          <a:p>
            <a:r>
              <a:rPr lang="en-CA" sz="2400" b="1" dirty="0" smtClean="0">
                <a:solidFill>
                  <a:srgbClr val="000000"/>
                </a:solidFill>
              </a:rPr>
              <a:t>Allele </a:t>
            </a:r>
            <a:r>
              <a:rPr lang="en-CA" sz="2400" b="1" dirty="0">
                <a:solidFill>
                  <a:srgbClr val="000000"/>
                </a:solidFill>
              </a:rPr>
              <a:t>Fraction </a:t>
            </a:r>
            <a:r>
              <a:rPr lang="en-CA" sz="2400" b="1" dirty="0" smtClean="0">
                <a:solidFill>
                  <a:srgbClr val="000000"/>
                </a:solidFill>
              </a:rPr>
              <a:t>(abundance of variant)</a:t>
            </a:r>
            <a:endParaRPr lang="en-CA" sz="2400" b="1" dirty="0">
              <a:solidFill>
                <a:srgbClr val="000000"/>
              </a:solidFill>
              <a:cs typeface="Arial"/>
            </a:endParaRPr>
          </a:p>
        </p:txBody>
      </p:sp>
      <p:cxnSp>
        <p:nvCxnSpPr>
          <p:cNvPr id="8" name="Straight Arrow Connector 7"/>
          <p:cNvCxnSpPr/>
          <p:nvPr/>
        </p:nvCxnSpPr>
        <p:spPr>
          <a:xfrm>
            <a:off x="5269620" y="1988577"/>
            <a:ext cx="729620" cy="671678"/>
          </a:xfrm>
          <a:prstGeom prst="straightConnector1">
            <a:avLst/>
          </a:prstGeom>
          <a:ln w="762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9479040" y="3471746"/>
            <a:ext cx="550333" cy="1808815"/>
          </a:xfrm>
          <a:prstGeom prst="straightConnector1">
            <a:avLst/>
          </a:prstGeom>
          <a:ln w="762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742999" y="2259822"/>
            <a:ext cx="524934" cy="479651"/>
          </a:xfrm>
          <a:prstGeom prst="straightConnector1">
            <a:avLst/>
          </a:prstGeom>
          <a:ln w="762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63510" y="3924113"/>
            <a:ext cx="2393669" cy="830997"/>
          </a:xfrm>
          <a:prstGeom prst="rect">
            <a:avLst/>
          </a:prstGeom>
          <a:noFill/>
          <a:ln w="28575">
            <a:solidFill>
              <a:srgbClr val="000000"/>
            </a:solidFill>
          </a:ln>
        </p:spPr>
        <p:txBody>
          <a:bodyPr wrap="none" rtlCol="0">
            <a:spAutoFit/>
          </a:bodyPr>
          <a:lstStyle/>
          <a:p>
            <a:r>
              <a:rPr lang="en-CA" sz="2400" b="1" dirty="0">
                <a:solidFill>
                  <a:srgbClr val="000000"/>
                </a:solidFill>
              </a:rPr>
              <a:t>Protein </a:t>
            </a:r>
            <a:r>
              <a:rPr lang="en-CA" sz="2400" b="1" dirty="0" smtClean="0">
                <a:solidFill>
                  <a:srgbClr val="000000"/>
                </a:solidFill>
              </a:rPr>
              <a:t>Change</a:t>
            </a:r>
          </a:p>
          <a:p>
            <a:r>
              <a:rPr lang="en-US" sz="2400" b="1" dirty="0" smtClean="0">
                <a:solidFill>
                  <a:srgbClr val="000000"/>
                </a:solidFill>
              </a:rPr>
              <a:t>Alternative: E17K</a:t>
            </a:r>
            <a:endParaRPr lang="en-CA" sz="2400" b="1" dirty="0">
              <a:solidFill>
                <a:srgbClr val="000000"/>
              </a:solidFill>
            </a:endParaRPr>
          </a:p>
        </p:txBody>
      </p:sp>
      <p:cxnSp>
        <p:nvCxnSpPr>
          <p:cNvPr id="16" name="Straight Arrow Connector 15"/>
          <p:cNvCxnSpPr/>
          <p:nvPr/>
        </p:nvCxnSpPr>
        <p:spPr>
          <a:xfrm flipV="1">
            <a:off x="7521758" y="3442898"/>
            <a:ext cx="282322" cy="427154"/>
          </a:xfrm>
          <a:prstGeom prst="straightConnector1">
            <a:avLst/>
          </a:prstGeom>
          <a:ln w="762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85074" y="2759189"/>
            <a:ext cx="9828332" cy="584775"/>
          </a:xfrm>
          <a:prstGeom prst="rect">
            <a:avLst/>
          </a:prstGeom>
          <a:ln>
            <a:solidFill>
              <a:schemeClr val="tx1"/>
            </a:solidFill>
          </a:ln>
        </p:spPr>
        <p:txBody>
          <a:bodyPr wrap="none">
            <a:spAutoFit/>
          </a:bodyPr>
          <a:lstStyle/>
          <a:p>
            <a:r>
              <a:rPr lang="en-US" sz="3200" b="1" dirty="0">
                <a:solidFill>
                  <a:srgbClr val="000000"/>
                </a:solidFill>
              </a:rPr>
              <a:t>AKT1 (NM_001014432.1): c.49G&gt;A (p.Glu17Lys</a:t>
            </a:r>
            <a:r>
              <a:rPr lang="en-US" sz="3200" b="1" dirty="0" smtClean="0">
                <a:solidFill>
                  <a:srgbClr val="000000"/>
                </a:solidFill>
              </a:rPr>
              <a:t>) VAF:67%</a:t>
            </a:r>
            <a:endParaRPr lang="en-US" sz="3200" b="1" dirty="0">
              <a:solidFill>
                <a:srgbClr val="000000"/>
              </a:solidFill>
            </a:endParaRPr>
          </a:p>
        </p:txBody>
      </p:sp>
    </p:spTree>
    <p:extLst>
      <p:ext uri="{BB962C8B-B14F-4D97-AF65-F5344CB8AC3E}">
        <p14:creationId xmlns:p14="http://schemas.microsoft.com/office/powerpoint/2010/main" val="232933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929" y="228600"/>
            <a:ext cx="11044361" cy="777250"/>
          </a:xfrm>
        </p:spPr>
        <p:txBody>
          <a:bodyPr>
            <a:normAutofit fontScale="90000"/>
          </a:bodyPr>
          <a:lstStyle/>
          <a:p>
            <a:r>
              <a:rPr lang="en-US" sz="3600" b="1" dirty="0"/>
              <a:t>NGS Workflow for Reporting Clinically Relevant Variants – </a:t>
            </a:r>
            <a:r>
              <a:rPr lang="en-US" sz="3600" b="1" dirty="0" smtClean="0"/>
              <a:t/>
            </a:r>
            <a:br>
              <a:rPr lang="en-US" sz="3600" b="1" dirty="0" smtClean="0"/>
            </a:br>
            <a:r>
              <a:rPr lang="en-US" sz="3600" b="1" dirty="0" smtClean="0"/>
              <a:t>An </a:t>
            </a:r>
            <a:r>
              <a:rPr lang="en-US" sz="3600" b="1" dirty="0"/>
              <a:t>Interpretation Bottleneck</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127" t="16367" r="33810" b="10829"/>
          <a:stretch/>
        </p:blipFill>
        <p:spPr bwMode="auto">
          <a:xfrm>
            <a:off x="2306398" y="1199292"/>
            <a:ext cx="6242557" cy="5431973"/>
          </a:xfrm>
          <a:prstGeom prst="rect">
            <a:avLst/>
          </a:prstGeom>
          <a:noFill/>
          <a:ln w="3810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286334" y="6631265"/>
            <a:ext cx="3657600" cy="261610"/>
          </a:xfrm>
          <a:prstGeom prst="rect">
            <a:avLst/>
          </a:prstGeom>
          <a:noFill/>
        </p:spPr>
        <p:txBody>
          <a:bodyPr wrap="square" rtlCol="0">
            <a:spAutoFit/>
          </a:bodyPr>
          <a:lstStyle/>
          <a:p>
            <a:pPr defTabSz="913179"/>
            <a:r>
              <a:rPr lang="en-US" sz="1100" i="1">
                <a:solidFill>
                  <a:prstClr val="black">
                    <a:lumMod val="50000"/>
                    <a:lumOff val="50000"/>
                  </a:prstClr>
                </a:solidFill>
              </a:rPr>
              <a:t>Good, Benjamin M., et al. Genome Biol 15.8 (2014): 438.</a:t>
            </a:r>
          </a:p>
        </p:txBody>
      </p:sp>
      <p:sp>
        <p:nvSpPr>
          <p:cNvPr id="5" name="TextBox 4"/>
          <p:cNvSpPr txBox="1"/>
          <p:nvPr/>
        </p:nvSpPr>
        <p:spPr>
          <a:xfrm rot="1253013">
            <a:off x="602485" y="3407878"/>
            <a:ext cx="1454181" cy="646331"/>
          </a:xfrm>
          <a:prstGeom prst="rect">
            <a:avLst/>
          </a:prstGeom>
          <a:noFill/>
        </p:spPr>
        <p:txBody>
          <a:bodyPr wrap="none" rtlCol="0">
            <a:spAutoFit/>
          </a:bodyPr>
          <a:lstStyle/>
          <a:p>
            <a:r>
              <a:rPr lang="en-US" b="1" dirty="0"/>
              <a:t>Many variant</a:t>
            </a:r>
          </a:p>
          <a:p>
            <a:r>
              <a:rPr lang="en-US" b="1" dirty="0"/>
              <a:t>inputs</a:t>
            </a:r>
          </a:p>
        </p:txBody>
      </p:sp>
      <p:sp>
        <p:nvSpPr>
          <p:cNvPr id="6" name="TextBox 5"/>
          <p:cNvSpPr txBox="1"/>
          <p:nvPr/>
        </p:nvSpPr>
        <p:spPr>
          <a:xfrm rot="19427223">
            <a:off x="8582265" y="3189729"/>
            <a:ext cx="1870512" cy="923330"/>
          </a:xfrm>
          <a:prstGeom prst="rect">
            <a:avLst/>
          </a:prstGeom>
          <a:noFill/>
        </p:spPr>
        <p:txBody>
          <a:bodyPr wrap="none" rtlCol="0">
            <a:spAutoFit/>
          </a:bodyPr>
          <a:lstStyle/>
          <a:p>
            <a:r>
              <a:rPr lang="en-US" b="1" dirty="0"/>
              <a:t>A few potentially </a:t>
            </a:r>
          </a:p>
          <a:p>
            <a:r>
              <a:rPr lang="en-US" b="1" dirty="0"/>
              <a:t>relevant variant</a:t>
            </a:r>
          </a:p>
          <a:p>
            <a:r>
              <a:rPr lang="en-US" b="1" dirty="0"/>
              <a:t>outputs</a:t>
            </a:r>
          </a:p>
        </p:txBody>
      </p:sp>
      <p:sp>
        <p:nvSpPr>
          <p:cNvPr id="3" name="Curved Left Arrow 2"/>
          <p:cNvSpPr/>
          <p:nvPr/>
        </p:nvSpPr>
        <p:spPr>
          <a:xfrm rot="721853">
            <a:off x="9592968" y="3854175"/>
            <a:ext cx="1492621" cy="2952633"/>
          </a:xfrm>
          <a:prstGeom prst="curvedLeftArrow">
            <a:avLst>
              <a:gd name="adj1" fmla="val 42631"/>
              <a:gd name="adj2" fmla="val 77764"/>
              <a:gd name="adj3" fmla="val 743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8" name="Picture 7"/>
          <p:cNvPicPr>
            <a:picLocks noChangeAspect="1"/>
          </p:cNvPicPr>
          <p:nvPr/>
        </p:nvPicPr>
        <p:blipFill rotWithShape="1">
          <a:blip r:embed="rId4"/>
          <a:srcRect l="36104" t="24285" r="36951" b="50993"/>
          <a:stretch/>
        </p:blipFill>
        <p:spPr>
          <a:xfrm>
            <a:off x="3552309" y="3060699"/>
            <a:ext cx="3750734" cy="1863966"/>
          </a:xfrm>
          <a:prstGeom prst="rect">
            <a:avLst/>
          </a:prstGeom>
          <a:ln w="38100">
            <a:solidFill>
              <a:schemeClr val="tx1"/>
            </a:solidFill>
          </a:ln>
        </p:spPr>
      </p:pic>
      <p:sp>
        <p:nvSpPr>
          <p:cNvPr id="7" name="Chevron 6"/>
          <p:cNvSpPr/>
          <p:nvPr/>
        </p:nvSpPr>
        <p:spPr>
          <a:xfrm>
            <a:off x="2306397" y="3431573"/>
            <a:ext cx="1434330" cy="1122218"/>
          </a:xfrm>
          <a:prstGeom prst="chevron">
            <a:avLst/>
          </a:prstGeom>
          <a:solidFill>
            <a:srgbClr val="E1E1E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1" name="Chevron 10"/>
          <p:cNvSpPr/>
          <p:nvPr/>
        </p:nvSpPr>
        <p:spPr>
          <a:xfrm>
            <a:off x="7265467" y="3758429"/>
            <a:ext cx="1224718" cy="327578"/>
          </a:xfrm>
          <a:prstGeom prst="chevron">
            <a:avLst>
              <a:gd name="adj" fmla="val 215851"/>
            </a:avLst>
          </a:prstGeom>
          <a:solidFill>
            <a:srgbClr val="E1E1E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287395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497BB-A645-4DBE-8FDE-34E6B4BFFDD6}"/>
              </a:ext>
            </a:extLst>
          </p:cNvPr>
          <p:cNvSpPr>
            <a:spLocks noGrp="1"/>
          </p:cNvSpPr>
          <p:nvPr>
            <p:ph type="title"/>
          </p:nvPr>
        </p:nvSpPr>
        <p:spPr>
          <a:xfrm>
            <a:off x="623455" y="249381"/>
            <a:ext cx="10515600" cy="1325563"/>
          </a:xfrm>
          <a:ln w="38100">
            <a:solidFill>
              <a:schemeClr val="tx1"/>
            </a:solidFill>
          </a:ln>
        </p:spPr>
        <p:txBody>
          <a:bodyPr/>
          <a:lstStyle/>
          <a:p>
            <a:pPr algn="ctr"/>
            <a:r>
              <a:rPr lang="en-US" b="1" dirty="0">
                <a:cs typeface="Calibri Light"/>
              </a:rPr>
              <a:t>Interpreting Variants Left After </a:t>
            </a:r>
            <a:r>
              <a:rPr lang="en-US" b="1" dirty="0" smtClean="0">
                <a:cs typeface="Calibri Light"/>
              </a:rPr>
              <a:t>Filtering</a:t>
            </a:r>
            <a:br>
              <a:rPr lang="en-US" b="1" dirty="0" smtClean="0">
                <a:cs typeface="Calibri Light"/>
              </a:rPr>
            </a:br>
            <a:r>
              <a:rPr lang="en-US" b="1" dirty="0" smtClean="0">
                <a:cs typeface="Calibri Light"/>
              </a:rPr>
              <a:t>- Not all Variants are Relevant - </a:t>
            </a:r>
            <a:endParaRPr lang="en-US" b="1" dirty="0"/>
          </a:p>
        </p:txBody>
      </p:sp>
      <p:sp>
        <p:nvSpPr>
          <p:cNvPr id="3" name="Content Placeholder 2">
            <a:extLst>
              <a:ext uri="{FF2B5EF4-FFF2-40B4-BE49-F238E27FC236}">
                <a16:creationId xmlns:a16="http://schemas.microsoft.com/office/drawing/2014/main" id="{9AE1D185-0106-418E-84C5-FAB6672EC409}"/>
              </a:ext>
            </a:extLst>
          </p:cNvPr>
          <p:cNvSpPr>
            <a:spLocks noGrp="1"/>
          </p:cNvSpPr>
          <p:nvPr>
            <p:ph idx="1"/>
          </p:nvPr>
        </p:nvSpPr>
        <p:spPr>
          <a:xfrm>
            <a:off x="216132" y="1897188"/>
            <a:ext cx="11529752" cy="1091545"/>
          </a:xfrm>
        </p:spPr>
        <p:txBody>
          <a:bodyPr vert="horz" lIns="91440" tIns="45720" rIns="91440" bIns="45720" rtlCol="0" anchor="t">
            <a:noAutofit/>
          </a:bodyPr>
          <a:lstStyle/>
          <a:p>
            <a:r>
              <a:rPr lang="en-US" sz="2600" b="1" dirty="0" smtClean="0">
                <a:cs typeface="Calibri"/>
              </a:rPr>
              <a:t>Variants ‘Prioritized’ on their Pathogenicity/</a:t>
            </a:r>
            <a:r>
              <a:rPr lang="en-US" sz="2600" b="1" dirty="0" err="1" smtClean="0">
                <a:cs typeface="Calibri"/>
              </a:rPr>
              <a:t>Oncogenicity</a:t>
            </a:r>
            <a:r>
              <a:rPr lang="en-US" sz="2600" b="1" dirty="0" smtClean="0">
                <a:cs typeface="Calibri"/>
              </a:rPr>
              <a:t>/</a:t>
            </a:r>
            <a:r>
              <a:rPr lang="en-US" sz="2600" b="1" dirty="0" err="1" smtClean="0">
                <a:cs typeface="Calibri"/>
              </a:rPr>
              <a:t>Actionability</a:t>
            </a:r>
            <a:endParaRPr lang="en-US" sz="2600" b="1" dirty="0" smtClean="0">
              <a:cs typeface="Calibri"/>
            </a:endParaRPr>
          </a:p>
          <a:p>
            <a:r>
              <a:rPr lang="en-US" sz="2600" b="1" dirty="0" smtClean="0">
                <a:cs typeface="Calibri"/>
              </a:rPr>
              <a:t>Context for testing matters (familial predisposition vs tumor vs clinical trial) </a:t>
            </a:r>
          </a:p>
          <a:p>
            <a:pPr marL="0" indent="0">
              <a:buNone/>
            </a:pPr>
            <a:endParaRPr lang="en-US" sz="2600" b="1" dirty="0" smtClean="0">
              <a:cs typeface="Calibri"/>
            </a:endParaRPr>
          </a:p>
        </p:txBody>
      </p:sp>
      <p:pic>
        <p:nvPicPr>
          <p:cNvPr id="4" name="Picture 3">
            <a:extLst>
              <a:ext uri="{FF2B5EF4-FFF2-40B4-BE49-F238E27FC236}">
                <a16:creationId xmlns:a16="http://schemas.microsoft.com/office/drawing/2014/main" id="{2632AB21-FADA-FF8B-22F0-4C49AC5E91C9}"/>
              </a:ext>
            </a:extLst>
          </p:cNvPr>
          <p:cNvPicPr>
            <a:picLocks noChangeAspect="1"/>
          </p:cNvPicPr>
          <p:nvPr/>
        </p:nvPicPr>
        <p:blipFill>
          <a:blip r:embed="rId2"/>
          <a:stretch>
            <a:fillRect/>
          </a:stretch>
        </p:blipFill>
        <p:spPr>
          <a:xfrm>
            <a:off x="2850257" y="2988733"/>
            <a:ext cx="6061995" cy="3759200"/>
          </a:xfrm>
          <a:prstGeom prst="rect">
            <a:avLst/>
          </a:prstGeom>
        </p:spPr>
      </p:pic>
      <p:sp>
        <p:nvSpPr>
          <p:cNvPr id="5" name="TextBox 4"/>
          <p:cNvSpPr txBox="1"/>
          <p:nvPr/>
        </p:nvSpPr>
        <p:spPr>
          <a:xfrm>
            <a:off x="441841" y="4004734"/>
            <a:ext cx="2408416" cy="461665"/>
          </a:xfrm>
          <a:prstGeom prst="rect">
            <a:avLst/>
          </a:prstGeom>
          <a:noFill/>
        </p:spPr>
        <p:txBody>
          <a:bodyPr wrap="none" rtlCol="0">
            <a:spAutoFit/>
          </a:bodyPr>
          <a:lstStyle/>
          <a:p>
            <a:r>
              <a:rPr lang="en-US" sz="2400" b="1" dirty="0" smtClean="0"/>
              <a:t>Somatic Evidence</a:t>
            </a:r>
            <a:endParaRPr lang="en-CA" sz="2400" b="1" dirty="0"/>
          </a:p>
        </p:txBody>
      </p:sp>
      <p:sp>
        <p:nvSpPr>
          <p:cNvPr id="6" name="TextBox 5"/>
          <p:cNvSpPr txBox="1"/>
          <p:nvPr/>
        </p:nvSpPr>
        <p:spPr>
          <a:xfrm>
            <a:off x="9044870" y="4004734"/>
            <a:ext cx="2568395" cy="461665"/>
          </a:xfrm>
          <a:prstGeom prst="rect">
            <a:avLst/>
          </a:prstGeom>
          <a:noFill/>
        </p:spPr>
        <p:txBody>
          <a:bodyPr wrap="none" rtlCol="0">
            <a:spAutoFit/>
          </a:bodyPr>
          <a:lstStyle/>
          <a:p>
            <a:r>
              <a:rPr lang="en-US" sz="2400" b="1" dirty="0" smtClean="0"/>
              <a:t>Germline Evidence</a:t>
            </a:r>
            <a:endParaRPr lang="en-CA" sz="2400" b="1" dirty="0"/>
          </a:p>
        </p:txBody>
      </p:sp>
      <p:sp>
        <p:nvSpPr>
          <p:cNvPr id="7" name="Rectangle 6"/>
          <p:cNvSpPr/>
          <p:nvPr/>
        </p:nvSpPr>
        <p:spPr>
          <a:xfrm>
            <a:off x="349650" y="6378601"/>
            <a:ext cx="1752403" cy="369332"/>
          </a:xfrm>
          <a:prstGeom prst="rect">
            <a:avLst/>
          </a:prstGeom>
        </p:spPr>
        <p:txBody>
          <a:bodyPr wrap="none">
            <a:spAutoFit/>
          </a:bodyPr>
          <a:lstStyle/>
          <a:p>
            <a:r>
              <a:rPr lang="en-CA" dirty="0"/>
              <a:t>PMID: 35100725</a:t>
            </a:r>
          </a:p>
        </p:txBody>
      </p:sp>
    </p:spTree>
    <p:extLst>
      <p:ext uri="{BB962C8B-B14F-4D97-AF65-F5344CB8AC3E}">
        <p14:creationId xmlns:p14="http://schemas.microsoft.com/office/powerpoint/2010/main" val="760476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497BB-A645-4DBE-8FDE-34E6B4BFFDD6}"/>
              </a:ext>
            </a:extLst>
          </p:cNvPr>
          <p:cNvSpPr>
            <a:spLocks noGrp="1"/>
          </p:cNvSpPr>
          <p:nvPr>
            <p:ph type="title"/>
          </p:nvPr>
        </p:nvSpPr>
        <p:spPr>
          <a:xfrm>
            <a:off x="623455" y="249381"/>
            <a:ext cx="10515600" cy="1325563"/>
          </a:xfrm>
          <a:ln w="38100">
            <a:solidFill>
              <a:schemeClr val="tx1"/>
            </a:solidFill>
          </a:ln>
        </p:spPr>
        <p:txBody>
          <a:bodyPr/>
          <a:lstStyle/>
          <a:p>
            <a:pPr algn="ctr"/>
            <a:r>
              <a:rPr lang="en-US" b="1" dirty="0">
                <a:cs typeface="Calibri Light"/>
              </a:rPr>
              <a:t>Interpreting Variants Left After </a:t>
            </a:r>
            <a:r>
              <a:rPr lang="en-US" b="1" dirty="0" smtClean="0">
                <a:cs typeface="Calibri Light"/>
              </a:rPr>
              <a:t>Filtering</a:t>
            </a:r>
            <a:br>
              <a:rPr lang="en-US" b="1" dirty="0" smtClean="0">
                <a:cs typeface="Calibri Light"/>
              </a:rPr>
            </a:br>
            <a:r>
              <a:rPr lang="en-US" b="1" dirty="0" smtClean="0">
                <a:cs typeface="Calibri Light"/>
              </a:rPr>
              <a:t>- Not all Variants are Relevant - </a:t>
            </a:r>
            <a:endParaRPr lang="en-US" b="1" dirty="0"/>
          </a:p>
        </p:txBody>
      </p:sp>
      <p:sp>
        <p:nvSpPr>
          <p:cNvPr id="3" name="Content Placeholder 2">
            <a:extLst>
              <a:ext uri="{FF2B5EF4-FFF2-40B4-BE49-F238E27FC236}">
                <a16:creationId xmlns:a16="http://schemas.microsoft.com/office/drawing/2014/main" id="{9AE1D185-0106-418E-84C5-FAB6672EC409}"/>
              </a:ext>
            </a:extLst>
          </p:cNvPr>
          <p:cNvSpPr>
            <a:spLocks noGrp="1"/>
          </p:cNvSpPr>
          <p:nvPr>
            <p:ph idx="1"/>
          </p:nvPr>
        </p:nvSpPr>
        <p:spPr>
          <a:xfrm>
            <a:off x="216132" y="1897188"/>
            <a:ext cx="11529752" cy="4351338"/>
          </a:xfrm>
        </p:spPr>
        <p:txBody>
          <a:bodyPr vert="horz" lIns="91440" tIns="45720" rIns="91440" bIns="45720" rtlCol="0" anchor="t">
            <a:noAutofit/>
          </a:bodyPr>
          <a:lstStyle/>
          <a:p>
            <a:r>
              <a:rPr lang="en-US" sz="2600" b="1" dirty="0" smtClean="0">
                <a:cs typeface="Calibri"/>
              </a:rPr>
              <a:t>Variants ‘Prioritized’ on their Pathogenicity/</a:t>
            </a:r>
            <a:r>
              <a:rPr lang="en-US" sz="2600" b="1" dirty="0" err="1" smtClean="0">
                <a:cs typeface="Calibri"/>
              </a:rPr>
              <a:t>Oncogenicity</a:t>
            </a:r>
            <a:r>
              <a:rPr lang="en-US" sz="2600" b="1" dirty="0" smtClean="0">
                <a:cs typeface="Calibri"/>
              </a:rPr>
              <a:t>/</a:t>
            </a:r>
            <a:r>
              <a:rPr lang="en-US" sz="2600" b="1" dirty="0" err="1" smtClean="0">
                <a:cs typeface="Calibri"/>
              </a:rPr>
              <a:t>Actionability</a:t>
            </a:r>
            <a:endParaRPr lang="en-US" sz="2600" b="1" dirty="0" smtClean="0">
              <a:cs typeface="Calibri"/>
            </a:endParaRPr>
          </a:p>
          <a:p>
            <a:r>
              <a:rPr lang="en-US" sz="2600" b="1" dirty="0" smtClean="0">
                <a:cs typeface="Calibri"/>
              </a:rPr>
              <a:t>Context for testing matters (familial predisposition vs tumor vs clinical trial) </a:t>
            </a:r>
          </a:p>
          <a:p>
            <a:pPr marL="0" indent="0">
              <a:buNone/>
            </a:pPr>
            <a:endParaRPr lang="en-US" sz="2600" b="1" dirty="0" smtClean="0">
              <a:cs typeface="Calibri"/>
            </a:endParaRPr>
          </a:p>
          <a:p>
            <a:pPr marL="0" indent="0">
              <a:buNone/>
            </a:pPr>
            <a:r>
              <a:rPr lang="en-US" sz="2600" b="1" u="sng" dirty="0" smtClean="0">
                <a:cs typeface="Calibri"/>
              </a:rPr>
              <a:t>ALWAYS Based </a:t>
            </a:r>
            <a:r>
              <a:rPr lang="en-US" sz="2600" b="1" u="sng" dirty="0">
                <a:cs typeface="Calibri"/>
              </a:rPr>
              <a:t>on </a:t>
            </a:r>
            <a:r>
              <a:rPr lang="en-US" sz="2600" b="1" u="sng" dirty="0" smtClean="0">
                <a:cs typeface="Calibri"/>
              </a:rPr>
              <a:t>Discrete Lines of Evidence</a:t>
            </a:r>
            <a:r>
              <a:rPr lang="en-US" sz="2600" b="1" u="sng" dirty="0">
                <a:cs typeface="Calibri"/>
              </a:rPr>
              <a:t>:</a:t>
            </a:r>
          </a:p>
          <a:p>
            <a:pPr lvl="1"/>
            <a:r>
              <a:rPr lang="en-US" sz="2600" dirty="0">
                <a:cs typeface="Calibri"/>
              </a:rPr>
              <a:t>Type of variant and location</a:t>
            </a:r>
          </a:p>
          <a:p>
            <a:pPr lvl="1"/>
            <a:r>
              <a:rPr lang="en-US" sz="2600" dirty="0" smtClean="0">
                <a:cs typeface="Calibri"/>
              </a:rPr>
              <a:t>Regulatory </a:t>
            </a:r>
            <a:r>
              <a:rPr lang="en-US" sz="2600" dirty="0">
                <a:cs typeface="Calibri"/>
              </a:rPr>
              <a:t>Clearance and Clinical Practice Guidelines</a:t>
            </a:r>
          </a:p>
          <a:p>
            <a:pPr lvl="1"/>
            <a:r>
              <a:rPr lang="en-US" sz="2600" dirty="0" smtClean="0">
                <a:cs typeface="Calibri"/>
              </a:rPr>
              <a:t>Cancer </a:t>
            </a:r>
            <a:r>
              <a:rPr lang="en-US" sz="2600" dirty="0">
                <a:cs typeface="Calibri"/>
              </a:rPr>
              <a:t>Databases</a:t>
            </a:r>
          </a:p>
          <a:p>
            <a:pPr lvl="1"/>
            <a:r>
              <a:rPr lang="en-US" sz="2600" dirty="0">
                <a:cs typeface="Calibri"/>
              </a:rPr>
              <a:t>Hereditary Databases</a:t>
            </a:r>
          </a:p>
          <a:p>
            <a:pPr lvl="1"/>
            <a:r>
              <a:rPr lang="en-US" sz="2600" dirty="0" smtClean="0">
                <a:cs typeface="Calibri"/>
              </a:rPr>
              <a:t>Publications (e.g. functional studies, case control, clinical trials)</a:t>
            </a:r>
            <a:endParaRPr lang="en-US" sz="2600" dirty="0">
              <a:cs typeface="Calibri"/>
            </a:endParaRPr>
          </a:p>
        </p:txBody>
      </p:sp>
    </p:spTree>
    <p:extLst>
      <p:ext uri="{BB962C8B-B14F-4D97-AF65-F5344CB8AC3E}">
        <p14:creationId xmlns:p14="http://schemas.microsoft.com/office/powerpoint/2010/main" val="2277754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4750" y="1563468"/>
            <a:ext cx="7773062" cy="4351338"/>
          </a:xfrm>
        </p:spPr>
        <p:txBody>
          <a:bodyPr>
            <a:normAutofit/>
          </a:bodyPr>
          <a:lstStyle/>
          <a:p>
            <a:pPr marL="0" indent="0">
              <a:buNone/>
            </a:pPr>
            <a:r>
              <a:rPr lang="en-US" sz="5000">
                <a:cs typeface="Calibri"/>
              </a:rPr>
              <a:t>Type of variant and location</a:t>
            </a:r>
          </a:p>
          <a:p>
            <a:endParaRPr lang="en-US" sz="5000"/>
          </a:p>
        </p:txBody>
      </p:sp>
    </p:spTree>
    <p:extLst>
      <p:ext uri="{BB962C8B-B14F-4D97-AF65-F5344CB8AC3E}">
        <p14:creationId xmlns:p14="http://schemas.microsoft.com/office/powerpoint/2010/main" val="3295758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158" y="215185"/>
            <a:ext cx="12215139" cy="523220"/>
          </a:xfrm>
          <a:prstGeom prst="rect">
            <a:avLst/>
          </a:prstGeom>
          <a:noFill/>
        </p:spPr>
        <p:txBody>
          <a:bodyPr wrap="none" rtlCol="0">
            <a:spAutoFit/>
          </a:bodyPr>
          <a:lstStyle/>
          <a:p>
            <a:r>
              <a:rPr lang="en-US" sz="2800" b="1" u="sng" dirty="0"/>
              <a:t>Type of Variant and Location </a:t>
            </a:r>
            <a:r>
              <a:rPr lang="en-US" sz="2800" b="1" u="sng" dirty="0" smtClean="0"/>
              <a:t>Assist </a:t>
            </a:r>
            <a:r>
              <a:rPr lang="en-US" sz="2800" b="1" u="sng" dirty="0"/>
              <a:t>in Determining Functional Impact on </a:t>
            </a:r>
            <a:r>
              <a:rPr lang="en-US" sz="2800" b="1" u="sng" dirty="0" smtClean="0"/>
              <a:t>Protein</a:t>
            </a:r>
            <a:endParaRPr lang="en-US" sz="2800" b="1" u="sng" dirty="0"/>
          </a:p>
        </p:txBody>
      </p:sp>
      <p:sp>
        <p:nvSpPr>
          <p:cNvPr id="5" name="TextBox 4"/>
          <p:cNvSpPr txBox="1"/>
          <p:nvPr/>
        </p:nvSpPr>
        <p:spPr>
          <a:xfrm>
            <a:off x="343593" y="1366041"/>
            <a:ext cx="5143203" cy="2400657"/>
          </a:xfrm>
          <a:prstGeom prst="rect">
            <a:avLst/>
          </a:prstGeom>
          <a:noFill/>
          <a:ln w="38100">
            <a:solidFill>
              <a:schemeClr val="tx1"/>
            </a:solidFill>
          </a:ln>
        </p:spPr>
        <p:txBody>
          <a:bodyPr wrap="none" rtlCol="0">
            <a:spAutoFit/>
          </a:bodyPr>
          <a:lstStyle/>
          <a:p>
            <a:r>
              <a:rPr lang="en-US" sz="2400" b="1" dirty="0"/>
              <a:t>Oncogenes</a:t>
            </a:r>
          </a:p>
          <a:p>
            <a:r>
              <a:rPr lang="en-US" i="1" dirty="0"/>
              <a:t>-proteins that stimulate growth</a:t>
            </a:r>
          </a:p>
          <a:p>
            <a:endParaRPr lang="en-US" dirty="0"/>
          </a:p>
          <a:p>
            <a:endParaRPr lang="en-US" dirty="0"/>
          </a:p>
          <a:p>
            <a:endParaRPr lang="en-US" dirty="0"/>
          </a:p>
          <a:p>
            <a:r>
              <a:rPr lang="en-US" dirty="0"/>
              <a:t>Gain of function promotes proliferation</a:t>
            </a:r>
          </a:p>
          <a:p>
            <a:endParaRPr lang="en-US" dirty="0"/>
          </a:p>
          <a:p>
            <a:r>
              <a:rPr lang="en-US" dirty="0"/>
              <a:t>Mutations in critical domains to create active protein</a:t>
            </a:r>
          </a:p>
        </p:txBody>
      </p:sp>
      <p:sp>
        <p:nvSpPr>
          <p:cNvPr id="8" name="Rectangle 7"/>
          <p:cNvSpPr/>
          <p:nvPr/>
        </p:nvSpPr>
        <p:spPr>
          <a:xfrm>
            <a:off x="207818" y="4307492"/>
            <a:ext cx="5165728" cy="2062103"/>
          </a:xfrm>
          <a:prstGeom prst="rect">
            <a:avLst/>
          </a:prstGeom>
        </p:spPr>
        <p:txBody>
          <a:bodyPr wrap="square">
            <a:spAutoFit/>
          </a:bodyPr>
          <a:lstStyle/>
          <a:p>
            <a:pPr lvl="2"/>
            <a:r>
              <a:rPr lang="en-US" sz="3200" i="1" dirty="0"/>
              <a:t>Variants occur in a specific protein domain or exon and mostly recurrent</a:t>
            </a:r>
          </a:p>
        </p:txBody>
      </p:sp>
      <p:sp>
        <p:nvSpPr>
          <p:cNvPr id="9" name="TextBox 8"/>
          <p:cNvSpPr txBox="1"/>
          <p:nvPr/>
        </p:nvSpPr>
        <p:spPr>
          <a:xfrm>
            <a:off x="5952996" y="950543"/>
            <a:ext cx="5862823" cy="3231654"/>
          </a:xfrm>
          <a:prstGeom prst="rect">
            <a:avLst/>
          </a:prstGeom>
          <a:noFill/>
          <a:ln w="38100">
            <a:solidFill>
              <a:schemeClr val="tx1"/>
            </a:solidFill>
          </a:ln>
        </p:spPr>
        <p:txBody>
          <a:bodyPr wrap="none" rtlCol="0">
            <a:spAutoFit/>
          </a:bodyPr>
          <a:lstStyle/>
          <a:p>
            <a:r>
              <a:rPr lang="en-US" sz="2400" b="1"/>
              <a:t>Tumor Suppressor Genes</a:t>
            </a:r>
          </a:p>
          <a:p>
            <a:r>
              <a:rPr lang="en-US" i="1"/>
              <a:t>-proteins that repair DNA (caretaker)</a:t>
            </a:r>
          </a:p>
          <a:p>
            <a:r>
              <a:rPr lang="en-US" i="1"/>
              <a:t>-proteins that provide proliferation check points (gatekeeper)</a:t>
            </a:r>
          </a:p>
          <a:p>
            <a:endParaRPr lang="en-US"/>
          </a:p>
          <a:p>
            <a:endParaRPr lang="en-US"/>
          </a:p>
          <a:p>
            <a:endParaRPr lang="en-US"/>
          </a:p>
          <a:p>
            <a:r>
              <a:rPr lang="en-US"/>
              <a:t>Loss of function promotes proliferation</a:t>
            </a:r>
          </a:p>
          <a:p>
            <a:endParaRPr lang="en-US"/>
          </a:p>
          <a:p>
            <a:r>
              <a:rPr lang="en-US"/>
              <a:t>Truncating mutations occur throughout coding sequence</a:t>
            </a:r>
          </a:p>
          <a:p>
            <a:endParaRPr lang="en-US"/>
          </a:p>
          <a:p>
            <a:r>
              <a:rPr lang="en-US"/>
              <a:t>Missense variants usually in critical protein domains</a:t>
            </a:r>
          </a:p>
        </p:txBody>
      </p:sp>
      <p:sp>
        <p:nvSpPr>
          <p:cNvPr id="10" name="Rectangle 9"/>
          <p:cNvSpPr/>
          <p:nvPr/>
        </p:nvSpPr>
        <p:spPr>
          <a:xfrm>
            <a:off x="5605824" y="4307492"/>
            <a:ext cx="6096000" cy="2062103"/>
          </a:xfrm>
          <a:prstGeom prst="rect">
            <a:avLst/>
          </a:prstGeom>
        </p:spPr>
        <p:txBody>
          <a:bodyPr>
            <a:spAutoFit/>
          </a:bodyPr>
          <a:lstStyle/>
          <a:p>
            <a:pPr lvl="2"/>
            <a:r>
              <a:rPr lang="en-US" sz="3200" i="1"/>
              <a:t>Truncating variants or large deletions in tumor suppressor genes (LOF mutations are rarely recurrent)</a:t>
            </a:r>
          </a:p>
        </p:txBody>
      </p:sp>
    </p:spTree>
    <p:extLst>
      <p:ext uri="{BB962C8B-B14F-4D97-AF65-F5344CB8AC3E}">
        <p14:creationId xmlns:p14="http://schemas.microsoft.com/office/powerpoint/2010/main" val="25575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67" y="0"/>
            <a:ext cx="12242800" cy="1032588"/>
          </a:xfrm>
        </p:spPr>
        <p:txBody>
          <a:bodyPr>
            <a:normAutofit fontScale="90000"/>
          </a:bodyPr>
          <a:lstStyle/>
          <a:p>
            <a:r>
              <a:rPr lang="en-US" sz="3600" b="1" u="sng" dirty="0" smtClean="0">
                <a:latin typeface="+mn-lt"/>
              </a:rPr>
              <a:t>EGFR Oncogene Held in Active State by In Frame Exon 19 Changes</a:t>
            </a:r>
            <a:endParaRPr lang="en-US" sz="3600" b="1" u="sng" dirty="0">
              <a:latin typeface="+mn-lt"/>
            </a:endParaRPr>
          </a:p>
        </p:txBody>
      </p:sp>
      <p:sp>
        <p:nvSpPr>
          <p:cNvPr id="3" name="Content Placeholder 2"/>
          <p:cNvSpPr>
            <a:spLocks noGrp="1"/>
          </p:cNvSpPr>
          <p:nvPr>
            <p:ph idx="1"/>
          </p:nvPr>
        </p:nvSpPr>
        <p:spPr>
          <a:xfrm>
            <a:off x="863600" y="897524"/>
            <a:ext cx="10515600" cy="3378142"/>
          </a:xfrm>
        </p:spPr>
        <p:txBody>
          <a:bodyPr>
            <a:normAutofit/>
          </a:bodyPr>
          <a:lstStyle/>
          <a:p>
            <a:pPr marL="0" indent="0">
              <a:buNone/>
            </a:pPr>
            <a:r>
              <a:rPr lang="en-US" sz="3200" b="1" dirty="0" smtClean="0"/>
              <a:t>Genomic Variant Identified:</a:t>
            </a:r>
            <a:endParaRPr lang="en-US" sz="3200" b="1" dirty="0"/>
          </a:p>
          <a:p>
            <a:r>
              <a:rPr lang="en-US" sz="3200" dirty="0"/>
              <a:t>EGFR: c.2236_2250del (</a:t>
            </a:r>
            <a:r>
              <a:rPr lang="en-US" sz="3200" dirty="0" smtClean="0"/>
              <a:t>p.Glu746_Ala750del) VAF: 34%</a:t>
            </a:r>
            <a:endParaRPr lang="en-US" sz="3200" dirty="0"/>
          </a:p>
        </p:txBody>
      </p:sp>
      <p:pic>
        <p:nvPicPr>
          <p:cNvPr id="1028" name="Picture 4" descr="https://journals.plos.org/plosone/article/figure/image?size=large&amp;id=10.1371/journal.pone.0222814.g00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86" r="53396"/>
          <a:stretch/>
        </p:blipFill>
        <p:spPr bwMode="auto">
          <a:xfrm>
            <a:off x="143053" y="2209363"/>
            <a:ext cx="3750766" cy="38015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0867" y="6488668"/>
            <a:ext cx="3070071" cy="646331"/>
          </a:xfrm>
          <a:prstGeom prst="rect">
            <a:avLst/>
          </a:prstGeom>
        </p:spPr>
        <p:txBody>
          <a:bodyPr wrap="none">
            <a:spAutoFit/>
          </a:bodyPr>
          <a:lstStyle/>
          <a:p>
            <a:r>
              <a:rPr lang="en-CA" dirty="0" smtClean="0">
                <a:solidFill>
                  <a:srgbClr val="212121"/>
                </a:solidFill>
                <a:latin typeface="BlinkMacSystemFont"/>
              </a:rPr>
              <a:t>PMID</a:t>
            </a:r>
            <a:r>
              <a:rPr lang="en-CA" dirty="0">
                <a:solidFill>
                  <a:srgbClr val="212121"/>
                </a:solidFill>
                <a:latin typeface="BlinkMacSystemFont"/>
              </a:rPr>
              <a:t>: </a:t>
            </a:r>
            <a:r>
              <a:rPr lang="en-CA" dirty="0" smtClean="0">
                <a:solidFill>
                  <a:srgbClr val="212121"/>
                </a:solidFill>
                <a:latin typeface="BlinkMacSystemFont"/>
              </a:rPr>
              <a:t>31536605, </a:t>
            </a:r>
            <a:r>
              <a:rPr lang="en-CA" dirty="0"/>
              <a:t>31562956</a:t>
            </a:r>
          </a:p>
          <a:p>
            <a:endParaRPr lang="en-CA" b="0" i="0" dirty="0">
              <a:solidFill>
                <a:srgbClr val="212121"/>
              </a:solidFill>
              <a:effectLst/>
              <a:latin typeface="BlinkMacSystemFont"/>
            </a:endParaRPr>
          </a:p>
        </p:txBody>
      </p:sp>
      <p:pic>
        <p:nvPicPr>
          <p:cNvPr id="1032" name="Picture 8" descr="https://ars.els-cdn.com/content/image/1-s2.0-S1044579X19303025-gr3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9" r="2" b="8966"/>
          <a:stretch/>
        </p:blipFill>
        <p:spPr bwMode="auto">
          <a:xfrm>
            <a:off x="3770379" y="2927841"/>
            <a:ext cx="8252176" cy="33219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ars.els-cdn.com/content/image/1-s2.0-S1044579X19303025-gr3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21" t="90687" r="64337" b="-1426"/>
          <a:stretch/>
        </p:blipFill>
        <p:spPr bwMode="auto">
          <a:xfrm>
            <a:off x="3673877" y="2129336"/>
            <a:ext cx="4247732" cy="6782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70379" y="2030679"/>
            <a:ext cx="8362243" cy="453637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https://ars.els-cdn.com/content/image/1-s2.0-S1044579X19303025-gr3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656" t="90687" r="13531" b="-1426"/>
          <a:stretch/>
        </p:blipFill>
        <p:spPr bwMode="auto">
          <a:xfrm>
            <a:off x="8162093" y="2110153"/>
            <a:ext cx="3769864" cy="69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64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946769" y="249252"/>
            <a:ext cx="10415835"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3600" b="1">
                <a:latin typeface="Arial" panose="020B0604020202020204" pitchFamily="34" charset="0"/>
              </a:rPr>
              <a:t>BRAF Participates in MAPK/ERK Signalling</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053" y="1205712"/>
            <a:ext cx="6603390" cy="47298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02302" y="6417370"/>
            <a:ext cx="5581898"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err="1">
                <a:latin typeface="Arial" panose="020B0604020202020204" pitchFamily="34" charset="0"/>
              </a:rPr>
              <a:t>Dhirendra</a:t>
            </a:r>
            <a:r>
              <a:rPr lang="en-GB" altLang="en-US" sz="1089" b="1">
                <a:latin typeface="Arial" panose="020B0604020202020204" pitchFamily="34" charset="0"/>
              </a:rPr>
              <a:t> </a:t>
            </a:r>
            <a:r>
              <a:rPr lang="en-GB" altLang="en-US" sz="1089" b="1" err="1">
                <a:latin typeface="Arial" panose="020B0604020202020204" pitchFamily="34" charset="0"/>
              </a:rPr>
              <a:t>Govender</a:t>
            </a:r>
            <a:r>
              <a:rPr lang="en-GB" altLang="en-US" sz="1089" b="1">
                <a:latin typeface="Arial" panose="020B0604020202020204" pitchFamily="34" charset="0"/>
              </a:rPr>
              <a:t>, and Runjan Chetty J </a:t>
            </a:r>
            <a:r>
              <a:rPr lang="en-GB" altLang="en-US" sz="1089" b="1" err="1">
                <a:latin typeface="Arial" panose="020B0604020202020204" pitchFamily="34" charset="0"/>
              </a:rPr>
              <a:t>Clin</a:t>
            </a:r>
            <a:r>
              <a:rPr lang="en-GB" altLang="en-US" sz="1089" b="1">
                <a:latin typeface="Arial" panose="020B0604020202020204" pitchFamily="34" charset="0"/>
              </a:rPr>
              <a:t> </a:t>
            </a:r>
            <a:r>
              <a:rPr lang="en-GB" altLang="en-US" sz="1089" b="1" err="1">
                <a:latin typeface="Arial" panose="020B0604020202020204" pitchFamily="34" charset="0"/>
              </a:rPr>
              <a:t>Pathol</a:t>
            </a:r>
            <a:r>
              <a:rPr lang="en-GB" altLang="en-US" sz="1089" b="1">
                <a:latin typeface="Arial" panose="020B0604020202020204" pitchFamily="34" charset="0"/>
              </a:rPr>
              <a:t> 2012;65:986-988</a:t>
            </a:r>
          </a:p>
        </p:txBody>
      </p:sp>
      <p:sp>
        <p:nvSpPr>
          <p:cNvPr id="8" name="Rectangle 7"/>
          <p:cNvSpPr/>
          <p:nvPr/>
        </p:nvSpPr>
        <p:spPr>
          <a:xfrm>
            <a:off x="7474602" y="2354349"/>
            <a:ext cx="4180953" cy="1815882"/>
          </a:xfrm>
          <a:prstGeom prst="rect">
            <a:avLst/>
          </a:prstGeom>
        </p:spPr>
        <p:txBody>
          <a:bodyPr wrap="none">
            <a:spAutoFit/>
          </a:bodyPr>
          <a:lstStyle/>
          <a:p>
            <a:r>
              <a:rPr lang="en-US" sz="2800">
                <a:solidFill>
                  <a:srgbClr val="333333"/>
                </a:solidFill>
                <a:latin typeface="interfaceregular"/>
              </a:rPr>
              <a:t>Constitutive activation of </a:t>
            </a:r>
          </a:p>
          <a:p>
            <a:r>
              <a:rPr lang="en-US" sz="2800">
                <a:solidFill>
                  <a:srgbClr val="333333"/>
                </a:solidFill>
                <a:latin typeface="interfaceregular"/>
              </a:rPr>
              <a:t>BRAF </a:t>
            </a:r>
          </a:p>
          <a:p>
            <a:r>
              <a:rPr lang="en-US" sz="2800">
                <a:solidFill>
                  <a:srgbClr val="333333"/>
                </a:solidFill>
                <a:latin typeface="interfaceregular"/>
              </a:rPr>
              <a:t>promotes signaling </a:t>
            </a:r>
          </a:p>
          <a:p>
            <a:r>
              <a:rPr lang="en-US" sz="2800">
                <a:solidFill>
                  <a:srgbClr val="333333"/>
                </a:solidFill>
                <a:latin typeface="interfaceregular"/>
              </a:rPr>
              <a:t>and cell growth</a:t>
            </a:r>
            <a:endParaRPr lang="en-US" sz="2800"/>
          </a:p>
        </p:txBody>
      </p:sp>
    </p:spTree>
    <p:extLst>
      <p:ext uri="{BB962C8B-B14F-4D97-AF65-F5344CB8AC3E}">
        <p14:creationId xmlns:p14="http://schemas.microsoft.com/office/powerpoint/2010/main" val="23374362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389" y="1808659"/>
            <a:ext cx="9854593" cy="4149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56049" y="6610328"/>
            <a:ext cx="5546841"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err="1">
                <a:latin typeface="Arial" panose="020B0604020202020204" pitchFamily="34" charset="0"/>
              </a:rPr>
              <a:t>Dhirendra</a:t>
            </a:r>
            <a:r>
              <a:rPr lang="en-GB" altLang="en-US" sz="1089" b="1">
                <a:latin typeface="Arial" panose="020B0604020202020204" pitchFamily="34" charset="0"/>
              </a:rPr>
              <a:t> </a:t>
            </a:r>
            <a:r>
              <a:rPr lang="en-GB" altLang="en-US" sz="1089" b="1" err="1">
                <a:latin typeface="Arial" panose="020B0604020202020204" pitchFamily="34" charset="0"/>
              </a:rPr>
              <a:t>Govender</a:t>
            </a:r>
            <a:r>
              <a:rPr lang="en-GB" altLang="en-US" sz="1089" b="1">
                <a:latin typeface="Arial" panose="020B0604020202020204" pitchFamily="34" charset="0"/>
              </a:rPr>
              <a:t>, and Runjan Chetty J </a:t>
            </a:r>
            <a:r>
              <a:rPr lang="en-GB" altLang="en-US" sz="1089" b="1" err="1">
                <a:latin typeface="Arial" panose="020B0604020202020204" pitchFamily="34" charset="0"/>
              </a:rPr>
              <a:t>Clin</a:t>
            </a:r>
            <a:r>
              <a:rPr lang="en-GB" altLang="en-US" sz="1089" b="1">
                <a:latin typeface="Arial" panose="020B0604020202020204" pitchFamily="34" charset="0"/>
              </a:rPr>
              <a:t> </a:t>
            </a:r>
            <a:r>
              <a:rPr lang="en-GB" altLang="en-US" sz="1089" b="1" err="1">
                <a:latin typeface="Arial" panose="020B0604020202020204" pitchFamily="34" charset="0"/>
              </a:rPr>
              <a:t>Pathol</a:t>
            </a:r>
            <a:r>
              <a:rPr lang="en-GB" altLang="en-US" sz="1089" b="1">
                <a:latin typeface="Arial" panose="020B0604020202020204" pitchFamily="34" charset="0"/>
              </a:rPr>
              <a:t> 2012;65:986-988</a:t>
            </a:r>
          </a:p>
        </p:txBody>
      </p:sp>
      <p:sp>
        <p:nvSpPr>
          <p:cNvPr id="3" name="TextBox 2"/>
          <p:cNvSpPr txBox="1"/>
          <p:nvPr/>
        </p:nvSpPr>
        <p:spPr>
          <a:xfrm>
            <a:off x="5727961" y="6083994"/>
            <a:ext cx="4665188" cy="400110"/>
          </a:xfrm>
          <a:prstGeom prst="rect">
            <a:avLst/>
          </a:prstGeom>
          <a:noFill/>
          <a:ln w="38100">
            <a:solidFill>
              <a:schemeClr val="tx1"/>
            </a:solidFill>
          </a:ln>
        </p:spPr>
        <p:txBody>
          <a:bodyPr wrap="none" rtlCol="0">
            <a:spAutoFit/>
          </a:bodyPr>
          <a:lstStyle/>
          <a:p>
            <a:r>
              <a:rPr lang="en-US" sz="2000" b="1"/>
              <a:t>Domains that participate in kinase activity</a:t>
            </a:r>
          </a:p>
        </p:txBody>
      </p:sp>
      <p:sp>
        <p:nvSpPr>
          <p:cNvPr id="9" name="Text Box 1"/>
          <p:cNvSpPr txBox="1">
            <a:spLocks noChangeArrowheads="1"/>
          </p:cNvSpPr>
          <p:nvPr/>
        </p:nvSpPr>
        <p:spPr bwMode="auto">
          <a:xfrm>
            <a:off x="133004" y="86499"/>
            <a:ext cx="11903825"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3200" b="1" dirty="0">
                <a:latin typeface="Arial" panose="020B0604020202020204" pitchFamily="34" charset="0"/>
              </a:rPr>
              <a:t>P-Loop and Kinase Domain Mutations Can Cause Constitutive Activation</a:t>
            </a:r>
          </a:p>
        </p:txBody>
      </p:sp>
      <p:sp>
        <p:nvSpPr>
          <p:cNvPr id="10" name="Rectangle 9"/>
          <p:cNvSpPr/>
          <p:nvPr/>
        </p:nvSpPr>
        <p:spPr>
          <a:xfrm>
            <a:off x="298230" y="4518836"/>
            <a:ext cx="5096267" cy="369332"/>
          </a:xfrm>
          <a:prstGeom prst="rect">
            <a:avLst/>
          </a:prstGeom>
          <a:ln w="38100">
            <a:solidFill>
              <a:schemeClr val="tx1"/>
            </a:solidFill>
          </a:ln>
        </p:spPr>
        <p:txBody>
          <a:bodyPr wrap="none">
            <a:spAutoFit/>
          </a:bodyPr>
          <a:lstStyle/>
          <a:p>
            <a:r>
              <a:rPr lang="en-US" b="1" dirty="0">
                <a:solidFill>
                  <a:srgbClr val="333333"/>
                </a:solidFill>
                <a:latin typeface="interfaceregular"/>
              </a:rPr>
              <a:t>PLX4032 – BRAF V600 Inhibitor in Melanoma</a:t>
            </a:r>
            <a:endParaRPr lang="en-US" b="1" dirty="0"/>
          </a:p>
        </p:txBody>
      </p:sp>
    </p:spTree>
    <p:extLst>
      <p:ext uri="{BB962C8B-B14F-4D97-AF65-F5344CB8AC3E}">
        <p14:creationId xmlns:p14="http://schemas.microsoft.com/office/powerpoint/2010/main" val="4002287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	</a:t>
            </a:r>
            <a:endParaRPr lang="en-CA" dirty="0"/>
          </a:p>
        </p:txBody>
      </p:sp>
      <p:sp>
        <p:nvSpPr>
          <p:cNvPr id="3" name="Content Placeholder 2"/>
          <p:cNvSpPr>
            <a:spLocks noGrp="1"/>
          </p:cNvSpPr>
          <p:nvPr>
            <p:ph idx="1"/>
          </p:nvPr>
        </p:nvSpPr>
        <p:spPr/>
        <p:txBody>
          <a:bodyPr/>
          <a:lstStyle/>
          <a:p>
            <a:r>
              <a:rPr lang="en-US" dirty="0" smtClean="0"/>
              <a:t>Honoraria: Illumina, </a:t>
            </a:r>
            <a:r>
              <a:rPr lang="en-US" dirty="0" err="1" smtClean="0"/>
              <a:t>Astrazeneca</a:t>
            </a:r>
            <a:endParaRPr lang="en-CA" dirty="0"/>
          </a:p>
        </p:txBody>
      </p:sp>
    </p:spTree>
    <p:extLst>
      <p:ext uri="{BB962C8B-B14F-4D97-AF65-F5344CB8AC3E}">
        <p14:creationId xmlns:p14="http://schemas.microsoft.com/office/powerpoint/2010/main" val="856510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047" y="2591095"/>
            <a:ext cx="9854593" cy="4149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56049" y="6352634"/>
            <a:ext cx="5546841"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err="1">
                <a:latin typeface="Arial" panose="020B0604020202020204" pitchFamily="34" charset="0"/>
              </a:rPr>
              <a:t>Dhirendra</a:t>
            </a:r>
            <a:r>
              <a:rPr lang="en-GB" altLang="en-US" sz="1089" b="1">
                <a:latin typeface="Arial" panose="020B0604020202020204" pitchFamily="34" charset="0"/>
              </a:rPr>
              <a:t> </a:t>
            </a:r>
            <a:r>
              <a:rPr lang="en-GB" altLang="en-US" sz="1089" b="1" err="1">
                <a:latin typeface="Arial" panose="020B0604020202020204" pitchFamily="34" charset="0"/>
              </a:rPr>
              <a:t>Govender</a:t>
            </a:r>
            <a:r>
              <a:rPr lang="en-GB" altLang="en-US" sz="1089" b="1">
                <a:latin typeface="Arial" panose="020B0604020202020204" pitchFamily="34" charset="0"/>
              </a:rPr>
              <a:t>, and Runjan Chetty J </a:t>
            </a:r>
            <a:r>
              <a:rPr lang="en-GB" altLang="en-US" sz="1089" b="1" err="1">
                <a:latin typeface="Arial" panose="020B0604020202020204" pitchFamily="34" charset="0"/>
              </a:rPr>
              <a:t>Clin</a:t>
            </a:r>
            <a:r>
              <a:rPr lang="en-GB" altLang="en-US" sz="1089" b="1">
                <a:latin typeface="Arial" panose="020B0604020202020204" pitchFamily="34" charset="0"/>
              </a:rPr>
              <a:t> </a:t>
            </a:r>
            <a:r>
              <a:rPr lang="en-GB" altLang="en-US" sz="1089" b="1" err="1">
                <a:latin typeface="Arial" panose="020B0604020202020204" pitchFamily="34" charset="0"/>
              </a:rPr>
              <a:t>Pathol</a:t>
            </a:r>
            <a:r>
              <a:rPr lang="en-GB" altLang="en-US" sz="1089" b="1">
                <a:latin typeface="Arial" panose="020B0604020202020204" pitchFamily="34" charset="0"/>
              </a:rPr>
              <a:t> 2012;65:986-988</a:t>
            </a:r>
          </a:p>
        </p:txBody>
      </p:sp>
      <p:sp>
        <p:nvSpPr>
          <p:cNvPr id="9" name="Text Box 1"/>
          <p:cNvSpPr txBox="1">
            <a:spLocks noChangeArrowheads="1"/>
          </p:cNvSpPr>
          <p:nvPr/>
        </p:nvSpPr>
        <p:spPr bwMode="auto">
          <a:xfrm>
            <a:off x="545886" y="942503"/>
            <a:ext cx="11176914" cy="1484150"/>
          </a:xfrm>
          <a:prstGeom prst="rect">
            <a:avLst/>
          </a:prstGeom>
          <a:noFill/>
          <a:ln w="381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b="1" dirty="0">
                <a:latin typeface="Arial" panose="020B0604020202020204" pitchFamily="34" charset="0"/>
              </a:rPr>
              <a:t>By NGS sequencing, you find a BRAF R462I (p.Arg462Ile) variant. Your clinical trial enrols patients with BRAF positive metastatic melanoma. </a:t>
            </a:r>
            <a:endParaRPr lang="en-GB" altLang="en-US" b="1" dirty="0" smtClean="0">
              <a:latin typeface="Arial" panose="020B0604020202020204" pitchFamily="34" charset="0"/>
            </a:endParaRPr>
          </a:p>
          <a:p>
            <a:pPr algn="ctr"/>
            <a:endParaRPr lang="en-GB" altLang="en-US" b="1" dirty="0">
              <a:latin typeface="Arial" panose="020B0604020202020204" pitchFamily="34" charset="0"/>
            </a:endParaRPr>
          </a:p>
          <a:p>
            <a:pPr algn="ctr"/>
            <a:r>
              <a:rPr lang="en-GB" altLang="en-US" b="1" dirty="0" smtClean="0">
                <a:latin typeface="Arial" panose="020B0604020202020204" pitchFamily="34" charset="0"/>
              </a:rPr>
              <a:t>----------------  Is </a:t>
            </a:r>
            <a:r>
              <a:rPr lang="en-GB" altLang="en-US" b="1" dirty="0">
                <a:latin typeface="Arial" panose="020B0604020202020204" pitchFamily="34" charset="0"/>
              </a:rPr>
              <a:t>your patient eligible</a:t>
            </a:r>
            <a:r>
              <a:rPr lang="en-GB" altLang="en-US" b="1" dirty="0" smtClean="0">
                <a:latin typeface="Arial" panose="020B0604020202020204" pitchFamily="34" charset="0"/>
              </a:rPr>
              <a:t>?  -----------------</a:t>
            </a:r>
            <a:endParaRPr lang="en-GB" altLang="en-US" b="1" dirty="0">
              <a:latin typeface="Arial" panose="020B0604020202020204" pitchFamily="34" charset="0"/>
            </a:endParaRPr>
          </a:p>
        </p:txBody>
      </p:sp>
      <p:sp>
        <p:nvSpPr>
          <p:cNvPr id="8" name="TextBox 7"/>
          <p:cNvSpPr txBox="1"/>
          <p:nvPr/>
        </p:nvSpPr>
        <p:spPr>
          <a:xfrm>
            <a:off x="1207047" y="70175"/>
            <a:ext cx="10169643" cy="707886"/>
          </a:xfrm>
          <a:prstGeom prst="rect">
            <a:avLst/>
          </a:prstGeom>
          <a:noFill/>
        </p:spPr>
        <p:txBody>
          <a:bodyPr wrap="none" rtlCol="0">
            <a:spAutoFit/>
          </a:bodyPr>
          <a:lstStyle/>
          <a:p>
            <a:r>
              <a:rPr lang="en-US" sz="4000" b="1" dirty="0" smtClean="0"/>
              <a:t>What Does a ‘BRAF Positive’ Melanoma mean?</a:t>
            </a:r>
            <a:endParaRPr lang="en-CA" sz="4000" b="1" dirty="0"/>
          </a:p>
        </p:txBody>
      </p:sp>
      <p:sp>
        <p:nvSpPr>
          <p:cNvPr id="2" name="Right Arrow 1"/>
          <p:cNvSpPr/>
          <p:nvPr/>
        </p:nvSpPr>
        <p:spPr>
          <a:xfrm>
            <a:off x="3890357" y="5294683"/>
            <a:ext cx="1853738" cy="38238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0586513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5664"/>
            <a:ext cx="12299842" cy="523220"/>
          </a:xfrm>
          <a:prstGeom prst="rect">
            <a:avLst/>
          </a:prstGeom>
          <a:noFill/>
        </p:spPr>
        <p:txBody>
          <a:bodyPr wrap="none" rtlCol="0">
            <a:spAutoFit/>
          </a:bodyPr>
          <a:lstStyle/>
          <a:p>
            <a:r>
              <a:rPr lang="en-US" sz="2800" b="1" dirty="0" smtClean="0"/>
              <a:t>Distribution of BRCA1 Variants in 194 Patient’s with Triple Negative Breast Cancer</a:t>
            </a:r>
            <a:endParaRPr lang="en-CA" sz="2800" b="1" dirty="0"/>
          </a:p>
        </p:txBody>
      </p:sp>
      <p:pic>
        <p:nvPicPr>
          <p:cNvPr id="5" name="Picture 4"/>
          <p:cNvPicPr>
            <a:picLocks noChangeAspect="1"/>
          </p:cNvPicPr>
          <p:nvPr/>
        </p:nvPicPr>
        <p:blipFill rotWithShape="1">
          <a:blip r:embed="rId2"/>
          <a:srcRect l="16859" t="45321" r="17353" b="21232"/>
          <a:stretch/>
        </p:blipFill>
        <p:spPr>
          <a:xfrm>
            <a:off x="415042" y="3096890"/>
            <a:ext cx="11227072" cy="3121429"/>
          </a:xfrm>
          <a:prstGeom prst="rect">
            <a:avLst/>
          </a:prstGeom>
          <a:ln w="38100">
            <a:solidFill>
              <a:schemeClr val="tx1"/>
            </a:solidFill>
          </a:ln>
        </p:spPr>
      </p:pic>
      <p:sp>
        <p:nvSpPr>
          <p:cNvPr id="6" name="Rectangle 5"/>
          <p:cNvSpPr/>
          <p:nvPr/>
        </p:nvSpPr>
        <p:spPr>
          <a:xfrm>
            <a:off x="124096" y="6419796"/>
            <a:ext cx="1752403" cy="369332"/>
          </a:xfrm>
          <a:prstGeom prst="rect">
            <a:avLst/>
          </a:prstGeom>
        </p:spPr>
        <p:txBody>
          <a:bodyPr wrap="none">
            <a:spAutoFit/>
          </a:bodyPr>
          <a:lstStyle/>
          <a:p>
            <a:r>
              <a:rPr lang="en-CA" dirty="0"/>
              <a:t>PMID: 28123851</a:t>
            </a:r>
          </a:p>
        </p:txBody>
      </p:sp>
      <p:sp>
        <p:nvSpPr>
          <p:cNvPr id="4" name="TextBox 3"/>
          <p:cNvSpPr txBox="1"/>
          <p:nvPr/>
        </p:nvSpPr>
        <p:spPr>
          <a:xfrm>
            <a:off x="1230284" y="1057160"/>
            <a:ext cx="10296024" cy="1938992"/>
          </a:xfrm>
          <a:prstGeom prst="rect">
            <a:avLst/>
          </a:prstGeom>
          <a:noFill/>
        </p:spPr>
        <p:txBody>
          <a:bodyPr wrap="none" rtlCol="0">
            <a:spAutoFit/>
          </a:bodyPr>
          <a:lstStyle/>
          <a:p>
            <a:r>
              <a:rPr lang="en-US" sz="2400" b="1" dirty="0" smtClean="0"/>
              <a:t>Different kinds of mutations found </a:t>
            </a:r>
            <a:r>
              <a:rPr lang="en-US" sz="2400" b="1" dirty="0"/>
              <a:t>in </a:t>
            </a:r>
            <a:r>
              <a:rPr lang="en-US" sz="2400" b="1" dirty="0" smtClean="0"/>
              <a:t>BRCA1 from triple </a:t>
            </a:r>
            <a:r>
              <a:rPr lang="en-US" sz="2400" b="1" dirty="0"/>
              <a:t>negative breast tumors</a:t>
            </a:r>
          </a:p>
          <a:p>
            <a:endParaRPr lang="en-US" sz="2400" dirty="0" smtClean="0"/>
          </a:p>
          <a:p>
            <a:pPr marL="285750" indent="-285750">
              <a:buFontTx/>
              <a:buChar char="-"/>
            </a:pPr>
            <a:r>
              <a:rPr lang="en-US" sz="2400" dirty="0" smtClean="0"/>
              <a:t>Loss of function variants (premature stop codons) </a:t>
            </a:r>
          </a:p>
          <a:p>
            <a:pPr marL="285750" indent="-285750">
              <a:buFontTx/>
              <a:buChar char="-"/>
            </a:pPr>
            <a:r>
              <a:rPr lang="en-US" sz="2400" dirty="0" smtClean="0"/>
              <a:t>Missense changes usually in functional domains</a:t>
            </a:r>
          </a:p>
          <a:p>
            <a:pPr marL="285750" indent="-285750">
              <a:buFontTx/>
              <a:buChar char="-"/>
            </a:pPr>
            <a:r>
              <a:rPr lang="en-US" sz="2400" dirty="0" smtClean="0"/>
              <a:t>Occur across entire coding sequence of gene </a:t>
            </a:r>
            <a:endParaRPr lang="en-CA" sz="2400" dirty="0"/>
          </a:p>
        </p:txBody>
      </p:sp>
    </p:spTree>
    <p:extLst>
      <p:ext uri="{BB962C8B-B14F-4D97-AF65-F5344CB8AC3E}">
        <p14:creationId xmlns:p14="http://schemas.microsoft.com/office/powerpoint/2010/main" val="4594477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6859" t="45320" r="17353" b="20542"/>
          <a:stretch/>
        </p:blipFill>
        <p:spPr>
          <a:xfrm>
            <a:off x="479992" y="2664728"/>
            <a:ext cx="11227072" cy="3185894"/>
          </a:xfrm>
          <a:prstGeom prst="rect">
            <a:avLst/>
          </a:prstGeom>
          <a:ln w="38100">
            <a:solidFill>
              <a:schemeClr val="tx1"/>
            </a:solidFill>
          </a:ln>
        </p:spPr>
      </p:pic>
      <p:sp>
        <p:nvSpPr>
          <p:cNvPr id="6" name="Rectangle 5"/>
          <p:cNvSpPr/>
          <p:nvPr/>
        </p:nvSpPr>
        <p:spPr>
          <a:xfrm>
            <a:off x="124096" y="6419796"/>
            <a:ext cx="1752403" cy="369332"/>
          </a:xfrm>
          <a:prstGeom prst="rect">
            <a:avLst/>
          </a:prstGeom>
        </p:spPr>
        <p:txBody>
          <a:bodyPr wrap="none">
            <a:spAutoFit/>
          </a:bodyPr>
          <a:lstStyle/>
          <a:p>
            <a:r>
              <a:rPr lang="en-CA" dirty="0"/>
              <a:t>PMID: 28123851</a:t>
            </a:r>
          </a:p>
        </p:txBody>
      </p:sp>
      <p:sp>
        <p:nvSpPr>
          <p:cNvPr id="7" name="TextBox 6"/>
          <p:cNvSpPr txBox="1"/>
          <p:nvPr/>
        </p:nvSpPr>
        <p:spPr>
          <a:xfrm>
            <a:off x="259295" y="126654"/>
            <a:ext cx="11668465" cy="1815882"/>
          </a:xfrm>
          <a:prstGeom prst="rect">
            <a:avLst/>
          </a:prstGeom>
          <a:noFill/>
          <a:ln w="28575">
            <a:solidFill>
              <a:schemeClr val="tx1"/>
            </a:solidFill>
          </a:ln>
        </p:spPr>
        <p:txBody>
          <a:bodyPr wrap="square" rtlCol="0">
            <a:spAutoFit/>
          </a:bodyPr>
          <a:lstStyle/>
          <a:p>
            <a:r>
              <a:rPr lang="en-CA" sz="2800" b="1" dirty="0"/>
              <a:t>By NGS sequencing of tumor tissue, you find a BRCA1 p.R1751X variant (p.Arg1751*). Your trial is evaluating a novel treatment for patients with known germline BRCA1 variants. </a:t>
            </a:r>
          </a:p>
          <a:p>
            <a:pPr algn="ctr"/>
            <a:r>
              <a:rPr lang="en-GB" altLang="en-US" sz="2800" b="1" dirty="0">
                <a:latin typeface="Arial" panose="020B0604020202020204" pitchFamily="34" charset="0"/>
              </a:rPr>
              <a:t>----------------  Is your patient eligible?  -----------------</a:t>
            </a:r>
          </a:p>
        </p:txBody>
      </p:sp>
      <p:sp>
        <p:nvSpPr>
          <p:cNvPr id="8" name="Right Arrow 7"/>
          <p:cNvSpPr/>
          <p:nvPr/>
        </p:nvSpPr>
        <p:spPr>
          <a:xfrm rot="5400000">
            <a:off x="10436810" y="2294131"/>
            <a:ext cx="947289" cy="38238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73053" y="5988909"/>
            <a:ext cx="12185131" cy="430887"/>
          </a:xfrm>
          <a:prstGeom prst="rect">
            <a:avLst/>
          </a:prstGeom>
          <a:noFill/>
        </p:spPr>
        <p:txBody>
          <a:bodyPr wrap="none" rtlCol="0">
            <a:spAutoFit/>
          </a:bodyPr>
          <a:lstStyle/>
          <a:p>
            <a:r>
              <a:rPr lang="en-US" sz="2200" b="1" dirty="0" smtClean="0">
                <a:solidFill>
                  <a:srgbClr val="FF0000"/>
                </a:solidFill>
              </a:rPr>
              <a:t>Tumor only testing does not differentiate germline variant. Need normal/unaffected tissue (e.g. blood)</a:t>
            </a:r>
            <a:endParaRPr lang="en-CA" sz="2200" b="1" dirty="0">
              <a:solidFill>
                <a:srgbClr val="FF0000"/>
              </a:solidFill>
            </a:endParaRPr>
          </a:p>
        </p:txBody>
      </p:sp>
    </p:spTree>
    <p:extLst>
      <p:ext uri="{BB962C8B-B14F-4D97-AF65-F5344CB8AC3E}">
        <p14:creationId xmlns:p14="http://schemas.microsoft.com/office/powerpoint/2010/main" val="24466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671" y="2356204"/>
            <a:ext cx="10515600" cy="1325563"/>
          </a:xfrm>
        </p:spPr>
        <p:txBody>
          <a:bodyPr>
            <a:normAutofit/>
          </a:bodyPr>
          <a:lstStyle/>
          <a:p>
            <a:pPr lvl="1"/>
            <a:r>
              <a:rPr lang="en-US" sz="2800">
                <a:cs typeface="Calibri"/>
              </a:rPr>
              <a:t>Regulatory Clearance and Clinical Practice Guidelines</a:t>
            </a:r>
            <a:br>
              <a:rPr lang="en-US" sz="2800">
                <a:cs typeface="Calibri"/>
              </a:rPr>
            </a:br>
            <a:r>
              <a:rPr lang="en-US" sz="2800">
                <a:cs typeface="Calibri"/>
              </a:rPr>
              <a:t/>
            </a:r>
            <a:br>
              <a:rPr lang="en-US" sz="2800">
                <a:cs typeface="Calibri"/>
              </a:rPr>
            </a:br>
            <a:endParaRPr lang="en-US"/>
          </a:p>
        </p:txBody>
      </p:sp>
    </p:spTree>
    <p:extLst>
      <p:ext uri="{BB962C8B-B14F-4D97-AF65-F5344CB8AC3E}">
        <p14:creationId xmlns:p14="http://schemas.microsoft.com/office/powerpoint/2010/main" val="37618721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9A4-BA42-4BDC-B49E-1AE4CF62D2A0}"/>
              </a:ext>
            </a:extLst>
          </p:cNvPr>
          <p:cNvSpPr>
            <a:spLocks noGrp="1"/>
          </p:cNvSpPr>
          <p:nvPr>
            <p:ph type="title"/>
          </p:nvPr>
        </p:nvSpPr>
        <p:spPr>
          <a:xfrm>
            <a:off x="261639" y="-17340"/>
            <a:ext cx="10515600" cy="1325563"/>
          </a:xfrm>
        </p:spPr>
        <p:txBody>
          <a:bodyPr/>
          <a:lstStyle/>
          <a:p>
            <a:r>
              <a:rPr lang="en-US" b="1" dirty="0"/>
              <a:t>Regulatory Clearance </a:t>
            </a:r>
            <a:r>
              <a:rPr lang="en-US" b="1" dirty="0" smtClean="0"/>
              <a:t>Process – </a:t>
            </a:r>
            <a:br>
              <a:rPr lang="en-US" b="1" dirty="0" smtClean="0"/>
            </a:br>
            <a:r>
              <a:rPr lang="en-US" b="1" dirty="0" smtClean="0"/>
              <a:t>Where is this Variant (or this type of variant)? </a:t>
            </a:r>
            <a:endParaRPr lang="en-US" b="1" dirty="0"/>
          </a:p>
        </p:txBody>
      </p:sp>
      <p:sp>
        <p:nvSpPr>
          <p:cNvPr id="5" name="TextBox 4"/>
          <p:cNvSpPr txBox="1"/>
          <p:nvPr/>
        </p:nvSpPr>
        <p:spPr>
          <a:xfrm>
            <a:off x="4212385" y="1384476"/>
            <a:ext cx="1582100" cy="830997"/>
          </a:xfrm>
          <a:prstGeom prst="rect">
            <a:avLst/>
          </a:prstGeom>
          <a:noFill/>
          <a:ln>
            <a:solidFill>
              <a:schemeClr val="tx1"/>
            </a:solidFill>
          </a:ln>
        </p:spPr>
        <p:txBody>
          <a:bodyPr wrap="none" rtlCol="0">
            <a:spAutoFit/>
          </a:bodyPr>
          <a:lstStyle/>
          <a:p>
            <a:r>
              <a:rPr lang="en-US" sz="2400" b="1"/>
              <a:t>Biomarker </a:t>
            </a:r>
          </a:p>
          <a:p>
            <a:r>
              <a:rPr lang="en-US" sz="2400" b="1"/>
              <a:t>Discovery</a:t>
            </a:r>
          </a:p>
        </p:txBody>
      </p:sp>
      <p:sp>
        <p:nvSpPr>
          <p:cNvPr id="6" name="TextBox 5"/>
          <p:cNvSpPr txBox="1"/>
          <p:nvPr/>
        </p:nvSpPr>
        <p:spPr>
          <a:xfrm>
            <a:off x="6799761" y="1384476"/>
            <a:ext cx="2954078" cy="830997"/>
          </a:xfrm>
          <a:prstGeom prst="rect">
            <a:avLst/>
          </a:prstGeom>
          <a:noFill/>
          <a:ln>
            <a:solidFill>
              <a:schemeClr val="tx1"/>
            </a:solidFill>
          </a:ln>
        </p:spPr>
        <p:txBody>
          <a:bodyPr wrap="none" rtlCol="0">
            <a:spAutoFit/>
          </a:bodyPr>
          <a:lstStyle/>
          <a:p>
            <a:r>
              <a:rPr lang="en-US" sz="2400" b="1"/>
              <a:t>Therapeutic Targeting</a:t>
            </a:r>
          </a:p>
          <a:p>
            <a:r>
              <a:rPr lang="en-US" sz="2400" b="1"/>
              <a:t>Drug Development</a:t>
            </a:r>
          </a:p>
        </p:txBody>
      </p:sp>
      <p:sp>
        <p:nvSpPr>
          <p:cNvPr id="7" name="TextBox 6"/>
          <p:cNvSpPr txBox="1"/>
          <p:nvPr/>
        </p:nvSpPr>
        <p:spPr>
          <a:xfrm>
            <a:off x="5958418" y="2853702"/>
            <a:ext cx="1869423" cy="1200329"/>
          </a:xfrm>
          <a:prstGeom prst="rect">
            <a:avLst/>
          </a:prstGeom>
          <a:noFill/>
          <a:ln>
            <a:solidFill>
              <a:schemeClr val="tx1"/>
            </a:solidFill>
          </a:ln>
        </p:spPr>
        <p:txBody>
          <a:bodyPr wrap="none" rtlCol="0">
            <a:spAutoFit/>
          </a:bodyPr>
          <a:lstStyle/>
          <a:p>
            <a:r>
              <a:rPr lang="en-US" sz="2400" b="1"/>
              <a:t>Clinical Trials</a:t>
            </a:r>
          </a:p>
          <a:p>
            <a:endParaRPr lang="en-US" sz="2400" b="1"/>
          </a:p>
          <a:p>
            <a:r>
              <a:rPr lang="en-US" sz="2400" b="1"/>
              <a:t>Phase I, 2, 3</a:t>
            </a:r>
          </a:p>
        </p:txBody>
      </p:sp>
      <p:sp>
        <p:nvSpPr>
          <p:cNvPr id="8" name="TextBox 7"/>
          <p:cNvSpPr txBox="1"/>
          <p:nvPr/>
        </p:nvSpPr>
        <p:spPr>
          <a:xfrm>
            <a:off x="3794745" y="4563720"/>
            <a:ext cx="2975623" cy="1938992"/>
          </a:xfrm>
          <a:prstGeom prst="rect">
            <a:avLst/>
          </a:prstGeom>
          <a:noFill/>
          <a:ln>
            <a:solidFill>
              <a:schemeClr val="tx1"/>
            </a:solidFill>
          </a:ln>
        </p:spPr>
        <p:txBody>
          <a:bodyPr wrap="none" rtlCol="0">
            <a:spAutoFit/>
          </a:bodyPr>
          <a:lstStyle/>
          <a:p>
            <a:r>
              <a:rPr lang="en-US" sz="2400" b="1"/>
              <a:t>New Drug Submission</a:t>
            </a:r>
          </a:p>
          <a:p>
            <a:endParaRPr lang="en-US" sz="2400" b="1"/>
          </a:p>
          <a:p>
            <a:r>
              <a:rPr lang="en-US" sz="2400"/>
              <a:t>Health Canada</a:t>
            </a:r>
          </a:p>
          <a:p>
            <a:r>
              <a:rPr lang="en-US" sz="2400"/>
              <a:t>FDA</a:t>
            </a:r>
          </a:p>
          <a:p>
            <a:r>
              <a:rPr lang="en-US" sz="2400"/>
              <a:t>EMA</a:t>
            </a:r>
          </a:p>
        </p:txBody>
      </p:sp>
      <p:sp>
        <p:nvSpPr>
          <p:cNvPr id="9" name="TextBox 8"/>
          <p:cNvSpPr txBox="1"/>
          <p:nvPr/>
        </p:nvSpPr>
        <p:spPr>
          <a:xfrm>
            <a:off x="7881481" y="4933052"/>
            <a:ext cx="3459730" cy="1569660"/>
          </a:xfrm>
          <a:prstGeom prst="rect">
            <a:avLst/>
          </a:prstGeom>
          <a:noFill/>
          <a:ln>
            <a:solidFill>
              <a:schemeClr val="tx1"/>
            </a:solidFill>
          </a:ln>
        </p:spPr>
        <p:txBody>
          <a:bodyPr wrap="none" lIns="91440" tIns="45720" rIns="91440" bIns="45720" rtlCol="0" anchor="t">
            <a:spAutoFit/>
          </a:bodyPr>
          <a:lstStyle/>
          <a:p>
            <a:r>
              <a:rPr lang="en-US" sz="2400" b="1"/>
              <a:t>Market Clearance</a:t>
            </a:r>
          </a:p>
          <a:p>
            <a:endParaRPr lang="en-US" sz="2400" b="1"/>
          </a:p>
          <a:p>
            <a:r>
              <a:rPr lang="en-US" sz="2400"/>
              <a:t>Restrictions on indications</a:t>
            </a:r>
          </a:p>
          <a:p>
            <a:r>
              <a:rPr lang="en-US" sz="2400">
                <a:cs typeface="Calibri" panose="020F0502020204030204"/>
              </a:rPr>
              <a:t>e.g. tumor histology</a:t>
            </a:r>
          </a:p>
        </p:txBody>
      </p:sp>
      <p:sp>
        <p:nvSpPr>
          <p:cNvPr id="10" name="TextBox 9"/>
          <p:cNvSpPr txBox="1"/>
          <p:nvPr/>
        </p:nvSpPr>
        <p:spPr>
          <a:xfrm>
            <a:off x="270344" y="1615307"/>
            <a:ext cx="3010952" cy="553998"/>
          </a:xfrm>
          <a:prstGeom prst="rect">
            <a:avLst/>
          </a:prstGeom>
          <a:noFill/>
        </p:spPr>
        <p:txBody>
          <a:bodyPr wrap="none" rtlCol="0">
            <a:spAutoFit/>
          </a:bodyPr>
          <a:lstStyle/>
          <a:p>
            <a:r>
              <a:rPr lang="en-US" sz="3000" b="1" i="1"/>
              <a:t>Pre-Clinical Phase</a:t>
            </a:r>
          </a:p>
        </p:txBody>
      </p:sp>
      <p:sp>
        <p:nvSpPr>
          <p:cNvPr id="11" name="TextBox 10"/>
          <p:cNvSpPr txBox="1"/>
          <p:nvPr/>
        </p:nvSpPr>
        <p:spPr>
          <a:xfrm>
            <a:off x="270344" y="3176868"/>
            <a:ext cx="3352393" cy="553998"/>
          </a:xfrm>
          <a:prstGeom prst="rect">
            <a:avLst/>
          </a:prstGeom>
          <a:noFill/>
        </p:spPr>
        <p:txBody>
          <a:bodyPr wrap="none" rtlCol="0">
            <a:spAutoFit/>
          </a:bodyPr>
          <a:lstStyle/>
          <a:p>
            <a:r>
              <a:rPr lang="en-US" sz="3000" b="1" i="1"/>
              <a:t>Clinical Study Phase</a:t>
            </a:r>
          </a:p>
        </p:txBody>
      </p:sp>
      <p:sp>
        <p:nvSpPr>
          <p:cNvPr id="12" name="TextBox 11"/>
          <p:cNvSpPr txBox="1"/>
          <p:nvPr/>
        </p:nvSpPr>
        <p:spPr>
          <a:xfrm>
            <a:off x="343231" y="5364802"/>
            <a:ext cx="3259290" cy="1015663"/>
          </a:xfrm>
          <a:prstGeom prst="rect">
            <a:avLst/>
          </a:prstGeom>
          <a:noFill/>
        </p:spPr>
        <p:txBody>
          <a:bodyPr wrap="none" rtlCol="0">
            <a:spAutoFit/>
          </a:bodyPr>
          <a:lstStyle/>
          <a:p>
            <a:r>
              <a:rPr lang="en-US" sz="3000" b="1" i="1"/>
              <a:t>Regulatory Review </a:t>
            </a:r>
          </a:p>
          <a:p>
            <a:r>
              <a:rPr lang="en-US" sz="3000" b="1" i="1"/>
              <a:t>Phase</a:t>
            </a:r>
          </a:p>
        </p:txBody>
      </p:sp>
      <p:cxnSp>
        <p:nvCxnSpPr>
          <p:cNvPr id="14" name="Straight Connector 13"/>
          <p:cNvCxnSpPr/>
          <p:nvPr/>
        </p:nvCxnSpPr>
        <p:spPr>
          <a:xfrm>
            <a:off x="362144" y="2623930"/>
            <a:ext cx="110656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61639" y="4318883"/>
            <a:ext cx="1106569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03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WHO Classification of Tumors</a:t>
            </a:r>
          </a:p>
        </p:txBody>
      </p:sp>
      <p:pic>
        <p:nvPicPr>
          <p:cNvPr id="2050" name="Picture 2" descr="Image result for who classificatio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9989" y="2067339"/>
            <a:ext cx="2589220" cy="3274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44188">
            <a:off x="3662058" y="1793906"/>
            <a:ext cx="2539279" cy="32142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9582">
            <a:off x="6080477" y="2622555"/>
            <a:ext cx="2744258" cy="35639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718667">
            <a:off x="2886693" y="3542531"/>
            <a:ext cx="2408572" cy="301876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2879">
            <a:off x="8455661" y="716212"/>
            <a:ext cx="2345400" cy="290992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637736">
            <a:off x="9086433" y="3421823"/>
            <a:ext cx="2342244" cy="2966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384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9A4-BA42-4BDC-B49E-1AE4CF62D2A0}"/>
              </a:ext>
            </a:extLst>
          </p:cNvPr>
          <p:cNvSpPr>
            <a:spLocks noGrp="1"/>
          </p:cNvSpPr>
          <p:nvPr>
            <p:ph type="title"/>
          </p:nvPr>
        </p:nvSpPr>
        <p:spPr>
          <a:xfrm>
            <a:off x="202758" y="0"/>
            <a:ext cx="10515600" cy="1325563"/>
          </a:xfrm>
        </p:spPr>
        <p:txBody>
          <a:bodyPr/>
          <a:lstStyle/>
          <a:p>
            <a:r>
              <a:rPr lang="en-US" b="1"/>
              <a:t>Clinical Practice Guidelines</a:t>
            </a:r>
          </a:p>
        </p:txBody>
      </p:sp>
      <p:sp>
        <p:nvSpPr>
          <p:cNvPr id="3" name="Content Placeholder 2">
            <a:extLst>
              <a:ext uri="{FF2B5EF4-FFF2-40B4-BE49-F238E27FC236}">
                <a16:creationId xmlns:a16="http://schemas.microsoft.com/office/drawing/2014/main" id="{ABC3E4EE-11BE-472E-8E31-544041C3A3BE}"/>
              </a:ext>
            </a:extLst>
          </p:cNvPr>
          <p:cNvSpPr>
            <a:spLocks noGrp="1"/>
          </p:cNvSpPr>
          <p:nvPr>
            <p:ph idx="1"/>
          </p:nvPr>
        </p:nvSpPr>
        <p:spPr>
          <a:xfrm>
            <a:off x="1132398" y="1086154"/>
            <a:ext cx="10515600" cy="4351338"/>
          </a:xfrm>
        </p:spPr>
        <p:txBody>
          <a:bodyPr/>
          <a:lstStyle/>
          <a:p>
            <a:r>
              <a:rPr lang="en-US"/>
              <a:t>National Comprehensive Cancer Network (NCCN)</a:t>
            </a:r>
          </a:p>
          <a:p>
            <a:r>
              <a:rPr lang="en-US"/>
              <a:t>European Society for Medical Oncology (EMSO)</a:t>
            </a:r>
          </a:p>
          <a:p>
            <a:pPr lvl="1"/>
            <a:r>
              <a:rPr lang="en-US"/>
              <a:t>Provide evidence based clinical practice guidelines </a:t>
            </a:r>
          </a:p>
        </p:txBody>
      </p:sp>
      <p:pic>
        <p:nvPicPr>
          <p:cNvPr id="5" name="Picture 4"/>
          <p:cNvPicPr>
            <a:picLocks noChangeAspect="1"/>
          </p:cNvPicPr>
          <p:nvPr/>
        </p:nvPicPr>
        <p:blipFill rotWithShape="1">
          <a:blip r:embed="rId2"/>
          <a:srcRect l="8187" t="12801" r="9036" b="5011"/>
          <a:stretch/>
        </p:blipFill>
        <p:spPr>
          <a:xfrm>
            <a:off x="3872285" y="2478658"/>
            <a:ext cx="7714090" cy="4148754"/>
          </a:xfrm>
          <a:prstGeom prst="rect">
            <a:avLst/>
          </a:prstGeom>
          <a:ln w="38100">
            <a:solidFill>
              <a:schemeClr val="tx1"/>
            </a:solidFill>
          </a:ln>
        </p:spPr>
      </p:pic>
      <p:sp>
        <p:nvSpPr>
          <p:cNvPr id="6" name="TextBox 5"/>
          <p:cNvSpPr txBox="1"/>
          <p:nvPr/>
        </p:nvSpPr>
        <p:spPr>
          <a:xfrm>
            <a:off x="59633" y="3498570"/>
            <a:ext cx="3912866" cy="1200329"/>
          </a:xfrm>
          <a:prstGeom prst="rect">
            <a:avLst/>
          </a:prstGeom>
          <a:noFill/>
        </p:spPr>
        <p:txBody>
          <a:bodyPr wrap="none" rtlCol="0">
            <a:spAutoFit/>
          </a:bodyPr>
          <a:lstStyle/>
          <a:p>
            <a:r>
              <a:rPr lang="en-US" sz="2400"/>
              <a:t>Guidance on EGFR sensitizing </a:t>
            </a:r>
          </a:p>
          <a:p>
            <a:r>
              <a:rPr lang="en-US" sz="2400"/>
              <a:t>mutations and first line </a:t>
            </a:r>
          </a:p>
          <a:p>
            <a:r>
              <a:rPr lang="en-US" sz="2400"/>
              <a:t>treatment of NSCLC</a:t>
            </a:r>
          </a:p>
        </p:txBody>
      </p:sp>
    </p:spTree>
    <p:extLst>
      <p:ext uri="{BB962C8B-B14F-4D97-AF65-F5344CB8AC3E}">
        <p14:creationId xmlns:p14="http://schemas.microsoft.com/office/powerpoint/2010/main" val="3548226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267"/>
            <a:ext cx="12242800" cy="1032588"/>
          </a:xfrm>
        </p:spPr>
        <p:txBody>
          <a:bodyPr>
            <a:normAutofit/>
          </a:bodyPr>
          <a:lstStyle/>
          <a:p>
            <a:r>
              <a:rPr lang="en-US" sz="3000" b="1" u="sng" dirty="0" smtClean="0">
                <a:latin typeface="+mn-lt"/>
              </a:rPr>
              <a:t>First Line Therapy Indications for Anti-TKI with Activating Exon 19 Variants</a:t>
            </a:r>
            <a:endParaRPr lang="en-US" sz="3000" b="1" u="sng" dirty="0">
              <a:latin typeface="+mn-lt"/>
            </a:endParaRPr>
          </a:p>
        </p:txBody>
      </p:sp>
      <p:sp>
        <p:nvSpPr>
          <p:cNvPr id="3" name="Content Placeholder 2"/>
          <p:cNvSpPr>
            <a:spLocks noGrp="1"/>
          </p:cNvSpPr>
          <p:nvPr>
            <p:ph idx="1"/>
          </p:nvPr>
        </p:nvSpPr>
        <p:spPr>
          <a:xfrm>
            <a:off x="863600" y="705097"/>
            <a:ext cx="10515600" cy="1173579"/>
          </a:xfrm>
        </p:spPr>
        <p:txBody>
          <a:bodyPr>
            <a:normAutofit/>
          </a:bodyPr>
          <a:lstStyle/>
          <a:p>
            <a:pPr marL="0" indent="0">
              <a:buNone/>
            </a:pPr>
            <a:r>
              <a:rPr lang="en-US" sz="3200" b="1" dirty="0" smtClean="0"/>
              <a:t>Genomic Variant Identified:</a:t>
            </a:r>
            <a:endParaRPr lang="en-US" sz="3200" b="1" dirty="0"/>
          </a:p>
          <a:p>
            <a:r>
              <a:rPr lang="en-US" sz="3200" dirty="0"/>
              <a:t>EGFR: c.2236_2250del (</a:t>
            </a:r>
            <a:r>
              <a:rPr lang="en-US" sz="3200" dirty="0" smtClean="0"/>
              <a:t>p.Glu746_Ala750del) VAF: 34%</a:t>
            </a:r>
            <a:endParaRPr lang="en-US" sz="3200" dirty="0"/>
          </a:p>
        </p:txBody>
      </p:sp>
      <p:pic>
        <p:nvPicPr>
          <p:cNvPr id="5" name="Picture 4"/>
          <p:cNvPicPr>
            <a:picLocks noChangeAspect="1"/>
          </p:cNvPicPr>
          <p:nvPr/>
        </p:nvPicPr>
        <p:blipFill rotWithShape="1">
          <a:blip r:embed="rId2"/>
          <a:srcRect l="8187" t="12801" r="9036" b="5011"/>
          <a:stretch/>
        </p:blipFill>
        <p:spPr>
          <a:xfrm>
            <a:off x="2533936" y="2492086"/>
            <a:ext cx="7714090" cy="4148754"/>
          </a:xfrm>
          <a:prstGeom prst="rect">
            <a:avLst/>
          </a:prstGeom>
          <a:ln w="38100">
            <a:solidFill>
              <a:schemeClr val="tx1"/>
            </a:solidFill>
          </a:ln>
        </p:spPr>
      </p:pic>
      <p:sp>
        <p:nvSpPr>
          <p:cNvPr id="4" name="Rectangle 3"/>
          <p:cNvSpPr/>
          <p:nvPr/>
        </p:nvSpPr>
        <p:spPr>
          <a:xfrm>
            <a:off x="1263800" y="1923981"/>
            <a:ext cx="10427213" cy="400110"/>
          </a:xfrm>
          <a:prstGeom prst="rect">
            <a:avLst/>
          </a:prstGeom>
        </p:spPr>
        <p:txBody>
          <a:bodyPr wrap="none">
            <a:spAutoFit/>
          </a:bodyPr>
          <a:lstStyle/>
          <a:p>
            <a:r>
              <a:rPr lang="en-US" sz="2000" b="1" dirty="0" smtClean="0">
                <a:solidFill>
                  <a:srgbClr val="FF0000"/>
                </a:solidFill>
              </a:rPr>
              <a:t>Indication for First-line TKI therapy in lung, no indication for response to invasive breast cancer. </a:t>
            </a:r>
            <a:endParaRPr lang="en-CA" sz="2000" b="1" dirty="0">
              <a:solidFill>
                <a:srgbClr val="FF0000"/>
              </a:solidFill>
            </a:endParaRPr>
          </a:p>
        </p:txBody>
      </p:sp>
    </p:spTree>
    <p:extLst>
      <p:ext uri="{BB962C8B-B14F-4D97-AF65-F5344CB8AC3E}">
        <p14:creationId xmlns:p14="http://schemas.microsoft.com/office/powerpoint/2010/main" val="25282097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291" y="2481618"/>
            <a:ext cx="10515600" cy="1325563"/>
          </a:xfrm>
        </p:spPr>
        <p:txBody>
          <a:bodyPr>
            <a:normAutofit/>
          </a:bodyPr>
          <a:lstStyle/>
          <a:p>
            <a:pPr lvl="1"/>
            <a:r>
              <a:rPr lang="en-US" sz="2800">
                <a:cs typeface="Calibri"/>
              </a:rPr>
              <a:t>Cancer Databases and Hereditary Databases</a:t>
            </a:r>
            <a:br>
              <a:rPr lang="en-US" sz="2800">
                <a:cs typeface="Calibri"/>
              </a:rPr>
            </a:br>
            <a:r>
              <a:rPr lang="en-US" sz="2800">
                <a:cs typeface="Calibri"/>
              </a:rPr>
              <a:t/>
            </a:r>
            <a:br>
              <a:rPr lang="en-US" sz="2800">
                <a:cs typeface="Calibri"/>
              </a:rPr>
            </a:br>
            <a:endParaRPr lang="en-US"/>
          </a:p>
        </p:txBody>
      </p:sp>
    </p:spTree>
    <p:extLst>
      <p:ext uri="{BB962C8B-B14F-4D97-AF65-F5344CB8AC3E}">
        <p14:creationId xmlns:p14="http://schemas.microsoft.com/office/powerpoint/2010/main" val="9782113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184" y="83633"/>
            <a:ext cx="9318781" cy="730747"/>
          </a:xfrm>
        </p:spPr>
        <p:txBody>
          <a:bodyPr>
            <a:noAutofit/>
          </a:bodyPr>
          <a:lstStyle/>
          <a:p>
            <a:r>
              <a:rPr lang="en-US" sz="4000" b="1" u="sng" dirty="0" smtClean="0">
                <a:latin typeface="+mn-lt"/>
              </a:rPr>
              <a:t>Somatic Annotation Sources/Databases</a:t>
            </a:r>
            <a:endParaRPr lang="en-US" sz="4000" b="1" u="sng" dirty="0">
              <a:latin typeface="+mn-lt"/>
            </a:endParaRPr>
          </a:p>
        </p:txBody>
      </p:sp>
      <p:sp>
        <p:nvSpPr>
          <p:cNvPr id="6" name="Content Placeholder 2"/>
          <p:cNvSpPr>
            <a:spLocks noGrp="1"/>
          </p:cNvSpPr>
          <p:nvPr>
            <p:ph idx="1"/>
          </p:nvPr>
        </p:nvSpPr>
        <p:spPr>
          <a:xfrm>
            <a:off x="1135080" y="2953243"/>
            <a:ext cx="8735547" cy="2638661"/>
          </a:xfrm>
        </p:spPr>
        <p:txBody>
          <a:bodyPr>
            <a:noAutofit/>
          </a:bodyPr>
          <a:lstStyle/>
          <a:p>
            <a:pPr marL="0" indent="0">
              <a:buNone/>
            </a:pPr>
            <a:r>
              <a:rPr lang="en-US" sz="3600" b="1" u="sng" dirty="0" smtClean="0"/>
              <a:t>Knowledgebase</a:t>
            </a:r>
            <a:endParaRPr lang="en-US" sz="3600" b="1" u="sng" dirty="0"/>
          </a:p>
          <a:p>
            <a:r>
              <a:rPr lang="en-US" sz="2200" b="1" dirty="0" err="1" smtClean="0"/>
              <a:t>MyCancerGenome</a:t>
            </a:r>
            <a:endParaRPr lang="en-US" sz="2200" b="1" dirty="0"/>
          </a:p>
          <a:p>
            <a:pPr lvl="1"/>
            <a:r>
              <a:rPr lang="en-US" sz="2200" dirty="0"/>
              <a:t>Well-established variants in a particular tumor type</a:t>
            </a:r>
          </a:p>
          <a:p>
            <a:r>
              <a:rPr lang="en-US" sz="2200" b="1" dirty="0" err="1"/>
              <a:t>OncoKB</a:t>
            </a:r>
            <a:r>
              <a:rPr lang="en-US" sz="2200" b="1" dirty="0"/>
              <a:t>, </a:t>
            </a:r>
            <a:r>
              <a:rPr lang="en-US" sz="2200" b="1" dirty="0" err="1"/>
              <a:t>CIViC</a:t>
            </a:r>
            <a:r>
              <a:rPr lang="en-US" sz="2200" b="1" dirty="0"/>
              <a:t>, PMKB, </a:t>
            </a:r>
            <a:r>
              <a:rPr lang="en-US" sz="2200" b="1" dirty="0" err="1"/>
              <a:t>DoCM</a:t>
            </a:r>
            <a:r>
              <a:rPr lang="en-US" sz="2200" b="1" dirty="0"/>
              <a:t>, </a:t>
            </a:r>
            <a:r>
              <a:rPr lang="en-US" sz="2200" b="1" dirty="0" err="1"/>
              <a:t>JaxLab</a:t>
            </a:r>
            <a:r>
              <a:rPr lang="en-US" sz="2200" b="1" dirty="0"/>
              <a:t> KB; literature (PubMed, OMIM, </a:t>
            </a:r>
            <a:r>
              <a:rPr lang="en-US" sz="2200" b="1" dirty="0" err="1"/>
              <a:t>MasterMind</a:t>
            </a:r>
            <a:r>
              <a:rPr lang="en-US" sz="2200" b="1" dirty="0"/>
              <a:t>, Google Scholar)</a:t>
            </a:r>
          </a:p>
          <a:p>
            <a:pPr lvl="1"/>
            <a:r>
              <a:rPr lang="en-US" sz="2200" dirty="0"/>
              <a:t>Published clinical trials for emerging therapies, prognostic/diagnostic evidence</a:t>
            </a:r>
          </a:p>
          <a:p>
            <a:pPr lvl="1"/>
            <a:r>
              <a:rPr lang="en-US" sz="2200" i="1" dirty="0"/>
              <a:t>In vitro </a:t>
            </a:r>
            <a:r>
              <a:rPr lang="en-US" sz="2200" dirty="0"/>
              <a:t>and </a:t>
            </a:r>
            <a:r>
              <a:rPr lang="en-US" sz="2200" i="1" dirty="0"/>
              <a:t>in vivo</a:t>
            </a:r>
            <a:r>
              <a:rPr lang="en-US" sz="2200" dirty="0"/>
              <a:t> preclinical evidence of </a:t>
            </a:r>
            <a:r>
              <a:rPr lang="en-US" sz="2200" dirty="0" err="1"/>
              <a:t>actionability</a:t>
            </a:r>
            <a:r>
              <a:rPr lang="en-US" sz="2200" dirty="0"/>
              <a:t>, functionality (damaging or activating)</a:t>
            </a:r>
          </a:p>
          <a:p>
            <a:pPr lvl="1"/>
            <a:r>
              <a:rPr lang="en-US" sz="2200" dirty="0"/>
              <a:t>Knowledge of other variants at that codon/domain</a:t>
            </a:r>
          </a:p>
          <a:p>
            <a:pPr lvl="1"/>
            <a:endParaRPr lang="en-US" sz="2200" dirty="0"/>
          </a:p>
        </p:txBody>
      </p:sp>
      <p:sp>
        <p:nvSpPr>
          <p:cNvPr id="4" name="Rectangle 3"/>
          <p:cNvSpPr/>
          <p:nvPr/>
        </p:nvSpPr>
        <p:spPr>
          <a:xfrm>
            <a:off x="779585" y="914400"/>
            <a:ext cx="9249507" cy="18874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chemeClr val="tx1"/>
                </a:solidFill>
              </a:ln>
            </a:endParaRPr>
          </a:p>
        </p:txBody>
      </p:sp>
      <p:sp>
        <p:nvSpPr>
          <p:cNvPr id="7" name="Rectangle 6"/>
          <p:cNvSpPr/>
          <p:nvPr/>
        </p:nvSpPr>
        <p:spPr>
          <a:xfrm>
            <a:off x="779585" y="2901835"/>
            <a:ext cx="9249507" cy="390341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chemeClr val="tx1"/>
                </a:solidFill>
              </a:ln>
            </a:endParaRPr>
          </a:p>
        </p:txBody>
      </p:sp>
      <p:sp>
        <p:nvSpPr>
          <p:cNvPr id="8" name="Rectangle 7"/>
          <p:cNvSpPr/>
          <p:nvPr/>
        </p:nvSpPr>
        <p:spPr>
          <a:xfrm>
            <a:off x="1135080" y="1014420"/>
            <a:ext cx="7792043" cy="1661993"/>
          </a:xfrm>
          <a:prstGeom prst="rect">
            <a:avLst/>
          </a:prstGeom>
        </p:spPr>
        <p:txBody>
          <a:bodyPr wrap="square">
            <a:spAutoFit/>
          </a:bodyPr>
          <a:lstStyle/>
          <a:p>
            <a:r>
              <a:rPr lang="en-US" sz="3600" b="1" u="sng" dirty="0"/>
              <a:t>Cancer Databases</a:t>
            </a:r>
          </a:p>
          <a:p>
            <a:r>
              <a:rPr lang="en-US" sz="2200" b="1" dirty="0"/>
              <a:t>COSMIC, TCGA (for rarer tumor types) </a:t>
            </a:r>
          </a:p>
          <a:p>
            <a:pPr lvl="1"/>
            <a:r>
              <a:rPr lang="en-US" sz="2200" dirty="0"/>
              <a:t>Frequency in cancer. </a:t>
            </a:r>
            <a:endParaRPr lang="en-US" sz="2200" dirty="0" smtClean="0"/>
          </a:p>
          <a:p>
            <a:pPr lvl="1"/>
            <a:r>
              <a:rPr lang="en-US" sz="2200" dirty="0" smtClean="0"/>
              <a:t>Number </a:t>
            </a:r>
            <a:r>
              <a:rPr lang="en-US" sz="2200" dirty="0"/>
              <a:t>of reported </a:t>
            </a:r>
            <a:r>
              <a:rPr lang="en-US" sz="2200" dirty="0" smtClean="0"/>
              <a:t>cases found/submitted</a:t>
            </a:r>
            <a:endParaRPr lang="en-US" sz="2200" dirty="0"/>
          </a:p>
        </p:txBody>
      </p:sp>
    </p:spTree>
    <p:extLst>
      <p:ext uri="{BB962C8B-B14F-4D97-AF65-F5344CB8AC3E}">
        <p14:creationId xmlns:p14="http://schemas.microsoft.com/office/powerpoint/2010/main" val="943310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Learning Objectives</a:t>
            </a:r>
            <a:endParaRPr lang="en-CA" dirty="0"/>
          </a:p>
        </p:txBody>
      </p:sp>
      <p:sp>
        <p:nvSpPr>
          <p:cNvPr id="3" name="Content Placeholder 2"/>
          <p:cNvSpPr>
            <a:spLocks noGrp="1"/>
          </p:cNvSpPr>
          <p:nvPr>
            <p:ph idx="1"/>
          </p:nvPr>
        </p:nvSpPr>
        <p:spPr>
          <a:xfrm>
            <a:off x="606136" y="1690688"/>
            <a:ext cx="10979727" cy="4351338"/>
          </a:xfrm>
        </p:spPr>
        <p:txBody>
          <a:bodyPr>
            <a:normAutofit lnSpcReduction="10000"/>
          </a:bodyPr>
          <a:lstStyle/>
          <a:p>
            <a:pPr lvl="0"/>
            <a:r>
              <a:rPr lang="en-CA" smtClean="0"/>
              <a:t>Assess </a:t>
            </a:r>
            <a:r>
              <a:rPr lang="en-CA" dirty="0"/>
              <a:t>how molecular testing methods translate into clinical </a:t>
            </a:r>
            <a:r>
              <a:rPr lang="en-CA" dirty="0" smtClean="0"/>
              <a:t>reports</a:t>
            </a:r>
          </a:p>
          <a:p>
            <a:pPr lvl="0"/>
            <a:endParaRPr lang="en-CA" dirty="0"/>
          </a:p>
          <a:p>
            <a:pPr lvl="0"/>
            <a:r>
              <a:rPr lang="en-CA" dirty="0"/>
              <a:t>Differentiate the clinical relevance of genomic variants using evidence </a:t>
            </a:r>
            <a:r>
              <a:rPr lang="en-CA" dirty="0" smtClean="0"/>
              <a:t>criteria</a:t>
            </a:r>
          </a:p>
          <a:p>
            <a:pPr lvl="0"/>
            <a:endParaRPr lang="en-CA" dirty="0"/>
          </a:p>
          <a:p>
            <a:pPr lvl="0"/>
            <a:r>
              <a:rPr lang="en-CA" dirty="0"/>
              <a:t>Apply standardized classification recommendations to interpret the clinical relevance of genomic variants </a:t>
            </a:r>
            <a:endParaRPr lang="en-CA" dirty="0" smtClean="0"/>
          </a:p>
          <a:p>
            <a:pPr lvl="0"/>
            <a:endParaRPr lang="en-CA" dirty="0"/>
          </a:p>
          <a:p>
            <a:pPr lvl="0"/>
            <a:r>
              <a:rPr lang="en-CA" dirty="0"/>
              <a:t>Become proficient at reading and interpreting the clinical reports from high complexity genomic tests</a:t>
            </a:r>
          </a:p>
          <a:p>
            <a:endParaRPr lang="en-CA" dirty="0"/>
          </a:p>
        </p:txBody>
      </p:sp>
    </p:spTree>
    <p:extLst>
      <p:ext uri="{BB962C8B-B14F-4D97-AF65-F5344CB8AC3E}">
        <p14:creationId xmlns:p14="http://schemas.microsoft.com/office/powerpoint/2010/main" val="305201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6638" t="31594" r="39483" b="18163"/>
          <a:stretch/>
        </p:blipFill>
        <p:spPr>
          <a:xfrm>
            <a:off x="2151121" y="1753986"/>
            <a:ext cx="7832296" cy="4904509"/>
          </a:xfrm>
          <a:prstGeom prst="rect">
            <a:avLst/>
          </a:prstGeom>
          <a:ln w="38100">
            <a:solidFill>
              <a:schemeClr val="tx1"/>
            </a:solidFill>
          </a:ln>
        </p:spPr>
      </p:pic>
      <p:sp>
        <p:nvSpPr>
          <p:cNvPr id="5" name="Rectangle 4"/>
          <p:cNvSpPr/>
          <p:nvPr/>
        </p:nvSpPr>
        <p:spPr>
          <a:xfrm>
            <a:off x="1742902" y="615213"/>
            <a:ext cx="10027920" cy="1138773"/>
          </a:xfrm>
          <a:prstGeom prst="rect">
            <a:avLst/>
          </a:prstGeom>
        </p:spPr>
        <p:txBody>
          <a:bodyPr wrap="square">
            <a:spAutoFit/>
          </a:bodyPr>
          <a:lstStyle/>
          <a:p>
            <a:r>
              <a:rPr lang="en-US" sz="3400" b="1" dirty="0"/>
              <a:t>Genomic Variant Identified:</a:t>
            </a:r>
          </a:p>
          <a:p>
            <a:r>
              <a:rPr lang="en-US" sz="3400" dirty="0"/>
              <a:t>EGFR: c.2236_2250del (</a:t>
            </a:r>
            <a:r>
              <a:rPr lang="en-US" sz="3400" dirty="0" smtClean="0"/>
              <a:t>p.Glu746_Ala750del</a:t>
            </a:r>
            <a:r>
              <a:rPr lang="en-US" sz="3400" dirty="0"/>
              <a:t>) VAF: 34%</a:t>
            </a:r>
          </a:p>
        </p:txBody>
      </p:sp>
      <p:sp>
        <p:nvSpPr>
          <p:cNvPr id="6" name="Title 1"/>
          <p:cNvSpPr>
            <a:spLocks noGrp="1"/>
          </p:cNvSpPr>
          <p:nvPr>
            <p:ph type="title"/>
          </p:nvPr>
        </p:nvSpPr>
        <p:spPr>
          <a:xfrm>
            <a:off x="0" y="-186267"/>
            <a:ext cx="12242800" cy="1032588"/>
          </a:xfrm>
        </p:spPr>
        <p:txBody>
          <a:bodyPr>
            <a:normAutofit/>
          </a:bodyPr>
          <a:lstStyle/>
          <a:p>
            <a:r>
              <a:rPr lang="en-US" sz="3600" b="1" u="sng" dirty="0" smtClean="0">
                <a:latin typeface="+mn-lt"/>
              </a:rPr>
              <a:t>EGFR Variant is very Rare in Breast, but does occur</a:t>
            </a:r>
            <a:endParaRPr lang="en-US" sz="3600" b="1" u="sng" dirty="0">
              <a:latin typeface="+mn-lt"/>
            </a:endParaRPr>
          </a:p>
        </p:txBody>
      </p:sp>
    </p:spTree>
    <p:extLst>
      <p:ext uri="{BB962C8B-B14F-4D97-AF65-F5344CB8AC3E}">
        <p14:creationId xmlns:p14="http://schemas.microsoft.com/office/powerpoint/2010/main" val="2787625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9A4-BA42-4BDC-B49E-1AE4CF62D2A0}"/>
              </a:ext>
            </a:extLst>
          </p:cNvPr>
          <p:cNvSpPr>
            <a:spLocks noGrp="1"/>
          </p:cNvSpPr>
          <p:nvPr>
            <p:ph type="title"/>
          </p:nvPr>
        </p:nvSpPr>
        <p:spPr>
          <a:xfrm>
            <a:off x="838200" y="73432"/>
            <a:ext cx="10515600" cy="1325563"/>
          </a:xfrm>
        </p:spPr>
        <p:txBody>
          <a:bodyPr/>
          <a:lstStyle/>
          <a:p>
            <a:r>
              <a:rPr lang="en-US" b="1" u="sng"/>
              <a:t>Germline Databases</a:t>
            </a:r>
          </a:p>
        </p:txBody>
      </p:sp>
      <p:sp>
        <p:nvSpPr>
          <p:cNvPr id="3" name="Content Placeholder 2">
            <a:extLst>
              <a:ext uri="{FF2B5EF4-FFF2-40B4-BE49-F238E27FC236}">
                <a16:creationId xmlns:a16="http://schemas.microsoft.com/office/drawing/2014/main" id="{ABC3E4EE-11BE-472E-8E31-544041C3A3BE}"/>
              </a:ext>
            </a:extLst>
          </p:cNvPr>
          <p:cNvSpPr>
            <a:spLocks noGrp="1"/>
          </p:cNvSpPr>
          <p:nvPr>
            <p:ph idx="1"/>
          </p:nvPr>
        </p:nvSpPr>
        <p:spPr/>
        <p:txBody>
          <a:bodyPr/>
          <a:lstStyle/>
          <a:p>
            <a:r>
              <a:rPr lang="en-US" b="1" dirty="0" err="1" smtClean="0"/>
              <a:t>ClinVar</a:t>
            </a:r>
            <a:r>
              <a:rPr lang="en-US" b="1" dirty="0" smtClean="0"/>
              <a:t> – Repository for Clinical Labs to Add Variant Information </a:t>
            </a:r>
            <a:endParaRPr lang="en-US" b="1" dirty="0"/>
          </a:p>
          <a:p>
            <a:endParaRPr lang="en-US" dirty="0"/>
          </a:p>
          <a:p>
            <a:endParaRPr lang="en-US" dirty="0"/>
          </a:p>
          <a:p>
            <a:pPr lvl="1"/>
            <a:r>
              <a:rPr lang="en-US" dirty="0"/>
              <a:t>Use primary research sources, </a:t>
            </a:r>
            <a:r>
              <a:rPr lang="en-US" dirty="0" err="1"/>
              <a:t>ClinVar</a:t>
            </a:r>
            <a:r>
              <a:rPr lang="en-US" dirty="0"/>
              <a:t> submissions NOT sufficient source of </a:t>
            </a:r>
            <a:r>
              <a:rPr lang="en-US" dirty="0" smtClean="0"/>
              <a:t>evidence</a:t>
            </a:r>
          </a:p>
          <a:p>
            <a:pPr lvl="1"/>
            <a:r>
              <a:rPr lang="en-US" dirty="0" smtClean="0">
                <a:cs typeface="Calibri"/>
              </a:rPr>
              <a:t>Always source primary functional </a:t>
            </a:r>
            <a:r>
              <a:rPr lang="en-US" dirty="0">
                <a:cs typeface="Calibri"/>
              </a:rPr>
              <a:t>studies, case control, clinical trials</a:t>
            </a:r>
            <a:endParaRPr lang="en-US" dirty="0"/>
          </a:p>
          <a:p>
            <a:pPr lvl="1"/>
            <a:r>
              <a:rPr lang="en-US" dirty="0"/>
              <a:t>Can help correlate findings</a:t>
            </a:r>
          </a:p>
          <a:p>
            <a:endParaRPr lang="en-US" dirty="0"/>
          </a:p>
          <a:p>
            <a:r>
              <a:rPr lang="en-US" b="1" dirty="0"/>
              <a:t>Human Gene Mutation Database</a:t>
            </a:r>
          </a:p>
        </p:txBody>
      </p:sp>
      <p:pic>
        <p:nvPicPr>
          <p:cNvPr id="5" name="Picture 4"/>
          <p:cNvPicPr>
            <a:picLocks noChangeAspect="1"/>
          </p:cNvPicPr>
          <p:nvPr/>
        </p:nvPicPr>
        <p:blipFill rotWithShape="1">
          <a:blip r:embed="rId2"/>
          <a:srcRect l="1697" t="52477" r="15667" b="35351"/>
          <a:stretch/>
        </p:blipFill>
        <p:spPr>
          <a:xfrm>
            <a:off x="1590261" y="2297928"/>
            <a:ext cx="9268042" cy="739472"/>
          </a:xfrm>
          <a:prstGeom prst="rect">
            <a:avLst/>
          </a:prstGeom>
          <a:ln w="38100">
            <a:solidFill>
              <a:schemeClr val="tx1"/>
            </a:solidFill>
          </a:ln>
        </p:spPr>
      </p:pic>
    </p:spTree>
    <p:extLst>
      <p:ext uri="{BB962C8B-B14F-4D97-AF65-F5344CB8AC3E}">
        <p14:creationId xmlns:p14="http://schemas.microsoft.com/office/powerpoint/2010/main" val="22011844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1215" y="1222042"/>
            <a:ext cx="10027920" cy="1138773"/>
          </a:xfrm>
          <a:prstGeom prst="rect">
            <a:avLst/>
          </a:prstGeom>
        </p:spPr>
        <p:txBody>
          <a:bodyPr wrap="square">
            <a:spAutoFit/>
          </a:bodyPr>
          <a:lstStyle/>
          <a:p>
            <a:r>
              <a:rPr lang="en-US" sz="3400" b="1" dirty="0"/>
              <a:t>Genomic Variant Identified:</a:t>
            </a:r>
          </a:p>
          <a:p>
            <a:r>
              <a:rPr lang="en-US" sz="3400" dirty="0"/>
              <a:t>EGFR: c.2236_2250del (</a:t>
            </a:r>
            <a:r>
              <a:rPr lang="en-US" sz="3400" dirty="0" smtClean="0"/>
              <a:t>p.Glu746_Ala750del</a:t>
            </a:r>
            <a:r>
              <a:rPr lang="en-US" sz="3400" dirty="0"/>
              <a:t>) VAF: 34%</a:t>
            </a:r>
          </a:p>
        </p:txBody>
      </p:sp>
      <p:sp>
        <p:nvSpPr>
          <p:cNvPr id="6" name="Title 1"/>
          <p:cNvSpPr>
            <a:spLocks noGrp="1"/>
          </p:cNvSpPr>
          <p:nvPr>
            <p:ph type="title"/>
          </p:nvPr>
        </p:nvSpPr>
        <p:spPr>
          <a:xfrm>
            <a:off x="141316" y="117815"/>
            <a:ext cx="12242800" cy="1032588"/>
          </a:xfrm>
        </p:spPr>
        <p:txBody>
          <a:bodyPr>
            <a:normAutofit/>
          </a:bodyPr>
          <a:lstStyle/>
          <a:p>
            <a:r>
              <a:rPr lang="en-US" sz="3600" b="1" u="sng" dirty="0" smtClean="0">
                <a:latin typeface="+mn-lt"/>
              </a:rPr>
              <a:t>EGFR Exon 19 deletions are not reported in Germline</a:t>
            </a:r>
            <a:endParaRPr lang="en-US" sz="3600" b="1" u="sng" dirty="0">
              <a:latin typeface="+mn-lt"/>
            </a:endParaRPr>
          </a:p>
        </p:txBody>
      </p:sp>
      <p:sp>
        <p:nvSpPr>
          <p:cNvPr id="2" name="Content Placeholder 1"/>
          <p:cNvSpPr>
            <a:spLocks noGrp="1"/>
          </p:cNvSpPr>
          <p:nvPr>
            <p:ph idx="1"/>
          </p:nvPr>
        </p:nvSpPr>
        <p:spPr>
          <a:xfrm>
            <a:off x="846513" y="2432454"/>
            <a:ext cx="10515600" cy="1906790"/>
          </a:xfrm>
        </p:spPr>
        <p:txBody>
          <a:bodyPr/>
          <a:lstStyle/>
          <a:p>
            <a:r>
              <a:rPr lang="en-US" dirty="0" smtClean="0"/>
              <a:t>No germline submissions in </a:t>
            </a:r>
            <a:r>
              <a:rPr lang="en-US" dirty="0" err="1" smtClean="0"/>
              <a:t>ClinVar</a:t>
            </a:r>
            <a:endParaRPr lang="en-US" dirty="0" smtClean="0"/>
          </a:p>
          <a:p>
            <a:r>
              <a:rPr lang="en-US" dirty="0" smtClean="0"/>
              <a:t>None in reference population (</a:t>
            </a:r>
            <a:r>
              <a:rPr lang="en-US" dirty="0" err="1" smtClean="0"/>
              <a:t>Gnomad</a:t>
            </a:r>
            <a:r>
              <a:rPr lang="en-US" dirty="0" smtClean="0"/>
              <a:t>)</a:t>
            </a:r>
          </a:p>
          <a:p>
            <a:r>
              <a:rPr lang="en-US" dirty="0" smtClean="0"/>
              <a:t>No literature reports. </a:t>
            </a:r>
            <a:endParaRPr lang="en-CA" dirty="0"/>
          </a:p>
        </p:txBody>
      </p:sp>
    </p:spTree>
    <p:extLst>
      <p:ext uri="{BB962C8B-B14F-4D97-AF65-F5344CB8AC3E}">
        <p14:creationId xmlns:p14="http://schemas.microsoft.com/office/powerpoint/2010/main" val="649286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4941" y="3161273"/>
            <a:ext cx="9862059" cy="646331"/>
          </a:xfrm>
          <a:prstGeom prst="rect">
            <a:avLst/>
          </a:prstGeom>
          <a:noFill/>
          <a:ln>
            <a:solidFill>
              <a:schemeClr val="tx1"/>
            </a:solidFill>
            <a:prstDash val="dashDot"/>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sz="3600" b="1" dirty="0"/>
              <a:t>Creating </a:t>
            </a:r>
            <a:r>
              <a:rPr lang="en-US" sz="3600" b="1" dirty="0" smtClean="0"/>
              <a:t>Some Meaning </a:t>
            </a:r>
            <a:r>
              <a:rPr lang="en-US" sz="3600" b="1" dirty="0"/>
              <a:t>From All Evidence Sources</a:t>
            </a:r>
            <a:endParaRPr lang="en-US" sz="2800" i="1" dirty="0"/>
          </a:p>
        </p:txBody>
      </p:sp>
      <p:sp>
        <p:nvSpPr>
          <p:cNvPr id="5" name="TextBox 4"/>
          <p:cNvSpPr txBox="1"/>
          <p:nvPr/>
        </p:nvSpPr>
        <p:spPr>
          <a:xfrm>
            <a:off x="803080" y="893872"/>
            <a:ext cx="3432030" cy="1200329"/>
          </a:xfrm>
          <a:prstGeom prst="rect">
            <a:avLst/>
          </a:prstGeom>
          <a:noFill/>
          <a:ln w="38100">
            <a:solidFill>
              <a:srgbClr val="FF0000"/>
            </a:solidFill>
          </a:ln>
        </p:spPr>
        <p:txBody>
          <a:bodyPr wrap="none" rtlCol="0">
            <a:spAutoFit/>
          </a:bodyPr>
          <a:lstStyle/>
          <a:p>
            <a:r>
              <a:rPr lang="en-US" sz="2400" b="1"/>
              <a:t>Frequency in Cancer</a:t>
            </a:r>
          </a:p>
          <a:p>
            <a:pPr marL="285750" indent="-285750">
              <a:buFontTx/>
              <a:buChar char="-"/>
            </a:pPr>
            <a:r>
              <a:rPr lang="en-US" sz="2400"/>
              <a:t>Common in lung</a:t>
            </a:r>
          </a:p>
          <a:p>
            <a:pPr marL="285750" indent="-285750">
              <a:buFontTx/>
              <a:buChar char="-"/>
            </a:pPr>
            <a:r>
              <a:rPr lang="en-US" sz="2400"/>
              <a:t>Rare, but seen in breast</a:t>
            </a:r>
          </a:p>
        </p:txBody>
      </p:sp>
      <p:sp>
        <p:nvSpPr>
          <p:cNvPr id="6" name="TextBox 5"/>
          <p:cNvSpPr txBox="1"/>
          <p:nvPr/>
        </p:nvSpPr>
        <p:spPr>
          <a:xfrm>
            <a:off x="6295971" y="709206"/>
            <a:ext cx="5555047" cy="1569660"/>
          </a:xfrm>
          <a:prstGeom prst="rect">
            <a:avLst/>
          </a:prstGeom>
          <a:noFill/>
          <a:ln w="38100">
            <a:solidFill>
              <a:srgbClr val="FF0000"/>
            </a:solidFill>
          </a:ln>
        </p:spPr>
        <p:txBody>
          <a:bodyPr wrap="none" rtlCol="0">
            <a:spAutoFit/>
          </a:bodyPr>
          <a:lstStyle/>
          <a:p>
            <a:r>
              <a:rPr lang="en-US" sz="2400" b="1"/>
              <a:t>Therapeutic Target</a:t>
            </a:r>
          </a:p>
          <a:p>
            <a:pPr marL="285750" indent="-285750">
              <a:buFontTx/>
              <a:buChar char="-"/>
            </a:pPr>
            <a:r>
              <a:rPr lang="en-US" sz="2400"/>
              <a:t>In frame deletions of exon 19</a:t>
            </a:r>
          </a:p>
          <a:p>
            <a:r>
              <a:rPr lang="en-US" sz="2400"/>
              <a:t>targets for </a:t>
            </a:r>
            <a:r>
              <a:rPr lang="en-US" sz="2400" err="1"/>
              <a:t>erlotinib</a:t>
            </a:r>
            <a:r>
              <a:rPr lang="en-US" sz="2400"/>
              <a:t> (EGFR inhibitor) in lung</a:t>
            </a:r>
          </a:p>
          <a:p>
            <a:r>
              <a:rPr lang="en-US" sz="2400"/>
              <a:t>- Not available for breast</a:t>
            </a:r>
          </a:p>
        </p:txBody>
      </p:sp>
      <p:sp>
        <p:nvSpPr>
          <p:cNvPr id="7" name="TextBox 6"/>
          <p:cNvSpPr txBox="1"/>
          <p:nvPr/>
        </p:nvSpPr>
        <p:spPr>
          <a:xfrm>
            <a:off x="420573" y="5151982"/>
            <a:ext cx="3975704" cy="1569660"/>
          </a:xfrm>
          <a:prstGeom prst="rect">
            <a:avLst/>
          </a:prstGeom>
          <a:noFill/>
          <a:ln w="38100">
            <a:solidFill>
              <a:srgbClr val="FF0000"/>
            </a:solidFill>
          </a:ln>
        </p:spPr>
        <p:txBody>
          <a:bodyPr wrap="none" rtlCol="0">
            <a:spAutoFit/>
          </a:bodyPr>
          <a:lstStyle/>
          <a:p>
            <a:r>
              <a:rPr lang="en-US" sz="2400" b="1"/>
              <a:t>Type of variant</a:t>
            </a:r>
          </a:p>
          <a:p>
            <a:pPr marL="285750" indent="-285750">
              <a:buFontTx/>
              <a:buChar char="-"/>
            </a:pPr>
            <a:r>
              <a:rPr lang="en-US" sz="2400"/>
              <a:t>In frame deletion in exon 19</a:t>
            </a:r>
          </a:p>
          <a:p>
            <a:r>
              <a:rPr lang="en-US" sz="2400"/>
              <a:t>of EGFR</a:t>
            </a:r>
          </a:p>
          <a:p>
            <a:r>
              <a:rPr lang="en-US" sz="2400"/>
              <a:t>- Known to be activating</a:t>
            </a:r>
          </a:p>
        </p:txBody>
      </p:sp>
      <p:sp>
        <p:nvSpPr>
          <p:cNvPr id="10" name="TextBox 9"/>
          <p:cNvSpPr txBox="1"/>
          <p:nvPr/>
        </p:nvSpPr>
        <p:spPr>
          <a:xfrm>
            <a:off x="7307869" y="5177618"/>
            <a:ext cx="4411785" cy="830997"/>
          </a:xfrm>
          <a:prstGeom prst="rect">
            <a:avLst/>
          </a:prstGeom>
          <a:noFill/>
          <a:ln w="38100">
            <a:solidFill>
              <a:srgbClr val="FF0000"/>
            </a:solidFill>
          </a:ln>
        </p:spPr>
        <p:txBody>
          <a:bodyPr wrap="none" rtlCol="0">
            <a:spAutoFit/>
          </a:bodyPr>
          <a:lstStyle/>
          <a:p>
            <a:r>
              <a:rPr lang="en-US" sz="2400" b="1"/>
              <a:t>Frequency in ‘control’ population</a:t>
            </a:r>
          </a:p>
          <a:p>
            <a:pPr marL="285750" indent="-285750">
              <a:buFontTx/>
              <a:buChar char="-"/>
            </a:pPr>
            <a:r>
              <a:rPr lang="en-US" sz="2400"/>
              <a:t>Not found</a:t>
            </a:r>
          </a:p>
        </p:txBody>
      </p:sp>
      <p:sp>
        <p:nvSpPr>
          <p:cNvPr id="2" name="TextBox 1"/>
          <p:cNvSpPr txBox="1"/>
          <p:nvPr/>
        </p:nvSpPr>
        <p:spPr>
          <a:xfrm>
            <a:off x="1739009" y="386843"/>
            <a:ext cx="1560171" cy="369332"/>
          </a:xfrm>
          <a:prstGeom prst="rect">
            <a:avLst/>
          </a:prstGeom>
          <a:noFill/>
          <a:ln>
            <a:solidFill>
              <a:schemeClr val="tx1"/>
            </a:solidFill>
          </a:ln>
        </p:spPr>
        <p:txBody>
          <a:bodyPr wrap="none" rtlCol="0">
            <a:spAutoFit/>
          </a:bodyPr>
          <a:lstStyle/>
          <a:p>
            <a:r>
              <a:rPr lang="en-US"/>
              <a:t>COSMIC, TCAG</a:t>
            </a:r>
          </a:p>
        </p:txBody>
      </p:sp>
      <p:sp>
        <p:nvSpPr>
          <p:cNvPr id="8" name="TextBox 7"/>
          <p:cNvSpPr txBox="1"/>
          <p:nvPr/>
        </p:nvSpPr>
        <p:spPr>
          <a:xfrm>
            <a:off x="7648153" y="216355"/>
            <a:ext cx="3361946" cy="369332"/>
          </a:xfrm>
          <a:prstGeom prst="rect">
            <a:avLst/>
          </a:prstGeom>
          <a:noFill/>
          <a:ln>
            <a:solidFill>
              <a:schemeClr val="tx1"/>
            </a:solidFill>
          </a:ln>
        </p:spPr>
        <p:txBody>
          <a:bodyPr wrap="none" rtlCol="0">
            <a:spAutoFit/>
          </a:bodyPr>
          <a:lstStyle/>
          <a:p>
            <a:r>
              <a:rPr lang="en-US"/>
              <a:t>NCCN, FDA, mycancergenome.org</a:t>
            </a:r>
          </a:p>
        </p:txBody>
      </p:sp>
      <p:sp>
        <p:nvSpPr>
          <p:cNvPr id="9" name="TextBox 8"/>
          <p:cNvSpPr txBox="1"/>
          <p:nvPr/>
        </p:nvSpPr>
        <p:spPr>
          <a:xfrm>
            <a:off x="9184079" y="4710481"/>
            <a:ext cx="954107" cy="369332"/>
          </a:xfrm>
          <a:prstGeom prst="rect">
            <a:avLst/>
          </a:prstGeom>
          <a:noFill/>
          <a:ln>
            <a:solidFill>
              <a:schemeClr val="tx1"/>
            </a:solidFill>
          </a:ln>
        </p:spPr>
        <p:txBody>
          <a:bodyPr wrap="none" rtlCol="0">
            <a:spAutoFit/>
          </a:bodyPr>
          <a:lstStyle/>
          <a:p>
            <a:r>
              <a:rPr lang="en-US" err="1"/>
              <a:t>gnomad</a:t>
            </a:r>
            <a:endParaRPr lang="en-US"/>
          </a:p>
        </p:txBody>
      </p:sp>
      <p:sp>
        <p:nvSpPr>
          <p:cNvPr id="11" name="TextBox 10"/>
          <p:cNvSpPr txBox="1"/>
          <p:nvPr/>
        </p:nvSpPr>
        <p:spPr>
          <a:xfrm>
            <a:off x="492388" y="4697569"/>
            <a:ext cx="3903889" cy="369332"/>
          </a:xfrm>
          <a:prstGeom prst="rect">
            <a:avLst/>
          </a:prstGeom>
          <a:noFill/>
          <a:ln>
            <a:solidFill>
              <a:schemeClr val="tx1"/>
            </a:solidFill>
          </a:ln>
        </p:spPr>
        <p:txBody>
          <a:bodyPr wrap="none" rtlCol="0">
            <a:spAutoFit/>
          </a:bodyPr>
          <a:lstStyle/>
          <a:p>
            <a:r>
              <a:rPr lang="en-US"/>
              <a:t>Alamut, </a:t>
            </a:r>
            <a:r>
              <a:rPr lang="en-US" err="1"/>
              <a:t>pubmed</a:t>
            </a:r>
            <a:r>
              <a:rPr lang="en-US"/>
              <a:t>, mycancergenome.org</a:t>
            </a:r>
          </a:p>
        </p:txBody>
      </p:sp>
      <p:sp>
        <p:nvSpPr>
          <p:cNvPr id="3" name="Right Arrow 2"/>
          <p:cNvSpPr/>
          <p:nvPr/>
        </p:nvSpPr>
        <p:spPr>
          <a:xfrm rot="2126461">
            <a:off x="3916803" y="2481880"/>
            <a:ext cx="837030" cy="428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ight Arrow 11"/>
          <p:cNvSpPr/>
          <p:nvPr/>
        </p:nvSpPr>
        <p:spPr>
          <a:xfrm rot="19473539" flipH="1">
            <a:off x="6489851" y="2486241"/>
            <a:ext cx="837030" cy="428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ight Arrow 12"/>
          <p:cNvSpPr/>
          <p:nvPr/>
        </p:nvSpPr>
        <p:spPr>
          <a:xfrm rot="19473539" flipV="1">
            <a:off x="3916803" y="4050100"/>
            <a:ext cx="837030" cy="428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ight Arrow 13"/>
          <p:cNvSpPr/>
          <p:nvPr/>
        </p:nvSpPr>
        <p:spPr>
          <a:xfrm rot="2126461" flipH="1" flipV="1">
            <a:off x="6489851" y="4054461"/>
            <a:ext cx="837030" cy="428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128696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030" y="10808"/>
            <a:ext cx="10515600" cy="1096148"/>
          </a:xfrm>
        </p:spPr>
        <p:txBody>
          <a:bodyPr>
            <a:normAutofit/>
          </a:bodyPr>
          <a:lstStyle/>
          <a:p>
            <a:r>
              <a:rPr lang="en-US" b="1" dirty="0" smtClean="0">
                <a:latin typeface="+mn-lt"/>
              </a:rPr>
              <a:t>Creating Meaning From All Evidence Sources</a:t>
            </a:r>
            <a:endParaRPr lang="en-US" b="1" dirty="0">
              <a:latin typeface="+mn-lt"/>
            </a:endParaRPr>
          </a:p>
        </p:txBody>
      </p:sp>
      <p:pic>
        <p:nvPicPr>
          <p:cNvPr id="3" name="Picture 2">
            <a:extLst>
              <a:ext uri="{FF2B5EF4-FFF2-40B4-BE49-F238E27FC236}">
                <a16:creationId xmlns:a16="http://schemas.microsoft.com/office/drawing/2014/main" id="{2632AB21-FADA-FF8B-22F0-4C49AC5E91C9}"/>
              </a:ext>
            </a:extLst>
          </p:cNvPr>
          <p:cNvPicPr>
            <a:picLocks noChangeAspect="1"/>
          </p:cNvPicPr>
          <p:nvPr/>
        </p:nvPicPr>
        <p:blipFill>
          <a:blip r:embed="rId2"/>
          <a:stretch>
            <a:fillRect/>
          </a:stretch>
        </p:blipFill>
        <p:spPr>
          <a:xfrm>
            <a:off x="2684003" y="1014292"/>
            <a:ext cx="6061995" cy="3759200"/>
          </a:xfrm>
          <a:prstGeom prst="rect">
            <a:avLst/>
          </a:prstGeom>
        </p:spPr>
      </p:pic>
      <p:sp>
        <p:nvSpPr>
          <p:cNvPr id="4" name="Rectangle 3"/>
          <p:cNvSpPr/>
          <p:nvPr/>
        </p:nvSpPr>
        <p:spPr bwMode="auto">
          <a:xfrm>
            <a:off x="1165914" y="5836042"/>
            <a:ext cx="1676400" cy="876302"/>
          </a:xfrm>
          <a:prstGeom prst="rect">
            <a:avLst/>
          </a:prstGeom>
          <a:solidFill>
            <a:srgbClr val="F8F8F8"/>
          </a:solidFill>
          <a:ln w="12700" cap="flat" cmpd="sng" algn="ctr">
            <a:solidFill>
              <a:srgbClr val="2A6EBB"/>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200" b="1" dirty="0">
                <a:solidFill>
                  <a:srgbClr val="FF0000"/>
                </a:solidFill>
                <a:latin typeface="Calibri" panose="020F0502020204030204" pitchFamily="34" charset="0"/>
              </a:rPr>
              <a:t>Pathogenic</a:t>
            </a:r>
          </a:p>
        </p:txBody>
      </p:sp>
      <p:sp>
        <p:nvSpPr>
          <p:cNvPr id="5" name="Rectangle 4"/>
          <p:cNvSpPr/>
          <p:nvPr/>
        </p:nvSpPr>
        <p:spPr bwMode="auto">
          <a:xfrm>
            <a:off x="2889939" y="5845568"/>
            <a:ext cx="1676400" cy="866776"/>
          </a:xfrm>
          <a:prstGeom prst="rect">
            <a:avLst/>
          </a:prstGeom>
          <a:solidFill>
            <a:srgbClr val="F8F8F8"/>
          </a:solidFill>
          <a:ln w="12700" cap="flat" cmpd="sng" algn="ctr">
            <a:solidFill>
              <a:srgbClr val="2A6EBB"/>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000" b="1" dirty="0">
                <a:solidFill>
                  <a:srgbClr val="FC6204"/>
                </a:solidFill>
                <a:latin typeface="Calibri" panose="020F0502020204030204" pitchFamily="34" charset="0"/>
              </a:rPr>
              <a:t>Likely Pathogenic</a:t>
            </a:r>
          </a:p>
        </p:txBody>
      </p:sp>
      <p:sp>
        <p:nvSpPr>
          <p:cNvPr id="6" name="Rectangle 5"/>
          <p:cNvSpPr/>
          <p:nvPr/>
        </p:nvSpPr>
        <p:spPr bwMode="auto">
          <a:xfrm>
            <a:off x="4642539" y="5845568"/>
            <a:ext cx="1676400" cy="866777"/>
          </a:xfrm>
          <a:prstGeom prst="rect">
            <a:avLst/>
          </a:prstGeom>
          <a:solidFill>
            <a:srgbClr val="F8F8F8"/>
          </a:solidFill>
          <a:ln w="12700" cap="flat" cmpd="sng" algn="ctr">
            <a:solidFill>
              <a:srgbClr val="2A6EBB"/>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000" b="1" dirty="0">
                <a:solidFill>
                  <a:srgbClr val="0070C0"/>
                </a:solidFill>
                <a:latin typeface="Calibri" panose="020F0502020204030204" pitchFamily="34" charset="0"/>
              </a:rPr>
              <a:t>Uncertain Significance </a:t>
            </a:r>
            <a:r>
              <a:rPr lang="en-US" sz="1400" b="1" dirty="0">
                <a:solidFill>
                  <a:srgbClr val="0070C0"/>
                </a:solidFill>
                <a:latin typeface="Calibri" panose="020F0502020204030204" pitchFamily="34" charset="0"/>
              </a:rPr>
              <a:t>(VUS)</a:t>
            </a:r>
          </a:p>
        </p:txBody>
      </p:sp>
      <p:sp>
        <p:nvSpPr>
          <p:cNvPr id="7" name="Rectangle 6"/>
          <p:cNvSpPr/>
          <p:nvPr/>
        </p:nvSpPr>
        <p:spPr bwMode="auto">
          <a:xfrm>
            <a:off x="6395139" y="5836042"/>
            <a:ext cx="1676400" cy="876302"/>
          </a:xfrm>
          <a:prstGeom prst="rect">
            <a:avLst/>
          </a:prstGeom>
          <a:solidFill>
            <a:srgbClr val="F8F8F8"/>
          </a:solidFill>
          <a:ln w="12700" cap="flat" cmpd="sng" algn="ctr">
            <a:solidFill>
              <a:srgbClr val="2A6EBB"/>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200" b="1" dirty="0">
                <a:solidFill>
                  <a:srgbClr val="F010D0"/>
                </a:solidFill>
                <a:latin typeface="Calibri" panose="020F0502020204030204" pitchFamily="34" charset="0"/>
              </a:rPr>
              <a:t>Likely Benign</a:t>
            </a:r>
          </a:p>
        </p:txBody>
      </p:sp>
      <p:sp>
        <p:nvSpPr>
          <p:cNvPr id="8" name="Rectangle 7"/>
          <p:cNvSpPr/>
          <p:nvPr/>
        </p:nvSpPr>
        <p:spPr bwMode="auto">
          <a:xfrm>
            <a:off x="8147739" y="5836042"/>
            <a:ext cx="1714500" cy="876303"/>
          </a:xfrm>
          <a:prstGeom prst="rect">
            <a:avLst/>
          </a:prstGeom>
          <a:solidFill>
            <a:srgbClr val="F8F8F8"/>
          </a:solidFill>
          <a:ln w="12700" cap="flat" cmpd="sng" algn="ctr">
            <a:solidFill>
              <a:srgbClr val="2A6EBB"/>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200" b="1" dirty="0">
                <a:solidFill>
                  <a:srgbClr val="00B050"/>
                </a:solidFill>
                <a:latin typeface="Calibri" panose="020F0502020204030204" pitchFamily="34" charset="0"/>
              </a:rPr>
              <a:t>Benign</a:t>
            </a:r>
          </a:p>
        </p:txBody>
      </p:sp>
      <p:cxnSp>
        <p:nvCxnSpPr>
          <p:cNvPr id="9" name="Straight Arrow Connector 8"/>
          <p:cNvCxnSpPr/>
          <p:nvPr/>
        </p:nvCxnSpPr>
        <p:spPr bwMode="auto">
          <a:xfrm>
            <a:off x="1380804" y="5321565"/>
            <a:ext cx="2590800" cy="0"/>
          </a:xfrm>
          <a:prstGeom prst="straightConnector1">
            <a:avLst/>
          </a:prstGeom>
          <a:solidFill>
            <a:schemeClr val="accent1"/>
          </a:solidFill>
          <a:ln w="38100" cap="flat" cmpd="sng" algn="ctr">
            <a:solidFill>
              <a:schemeClr val="bg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4352604" y="5321565"/>
            <a:ext cx="5257800" cy="0"/>
          </a:xfrm>
          <a:prstGeom prst="straightConnector1">
            <a:avLst/>
          </a:prstGeom>
          <a:solidFill>
            <a:schemeClr val="accent1"/>
          </a:solidFill>
          <a:ln w="38100" cap="flat" cmpd="sng" algn="ctr">
            <a:solidFill>
              <a:schemeClr val="bg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10">
            <a:extLst>
              <a:ext uri="{FF2B5EF4-FFF2-40B4-BE49-F238E27FC236}">
                <a16:creationId xmlns:a16="http://schemas.microsoft.com/office/drawing/2014/main" id="{BBBECD34-6F3C-0509-0683-AA34AA5E8A39}"/>
              </a:ext>
            </a:extLst>
          </p:cNvPr>
          <p:cNvSpPr/>
          <p:nvPr/>
        </p:nvSpPr>
        <p:spPr bwMode="auto">
          <a:xfrm>
            <a:off x="1165914" y="4900673"/>
            <a:ext cx="1676400" cy="876302"/>
          </a:xfrm>
          <a:prstGeom prst="rect">
            <a:avLst/>
          </a:prstGeom>
          <a:solidFill>
            <a:srgbClr val="F8F8F8"/>
          </a:solidFill>
          <a:ln w="12700" cap="flat" cmpd="sng" algn="ctr">
            <a:solidFill>
              <a:srgbClr val="2A6EBB"/>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200" b="1" dirty="0">
                <a:solidFill>
                  <a:srgbClr val="FF0000"/>
                </a:solidFill>
                <a:latin typeface="Calibri" panose="020F0502020204030204" pitchFamily="34" charset="0"/>
              </a:rPr>
              <a:t>Oncogenic</a:t>
            </a:r>
          </a:p>
        </p:txBody>
      </p:sp>
      <p:sp>
        <p:nvSpPr>
          <p:cNvPr id="12" name="Rectangle 11">
            <a:extLst>
              <a:ext uri="{FF2B5EF4-FFF2-40B4-BE49-F238E27FC236}">
                <a16:creationId xmlns:a16="http://schemas.microsoft.com/office/drawing/2014/main" id="{DBB2C314-9CB8-5B97-3EA0-88CCC271D013}"/>
              </a:ext>
            </a:extLst>
          </p:cNvPr>
          <p:cNvSpPr/>
          <p:nvPr/>
        </p:nvSpPr>
        <p:spPr bwMode="auto">
          <a:xfrm>
            <a:off x="2889939" y="4910199"/>
            <a:ext cx="1676400" cy="866776"/>
          </a:xfrm>
          <a:prstGeom prst="rect">
            <a:avLst/>
          </a:prstGeom>
          <a:solidFill>
            <a:srgbClr val="F8F8F8"/>
          </a:solidFill>
          <a:ln w="12700" cap="flat" cmpd="sng" algn="ctr">
            <a:solidFill>
              <a:srgbClr val="2A6EBB"/>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000" b="1" dirty="0">
                <a:solidFill>
                  <a:srgbClr val="FC6204"/>
                </a:solidFill>
                <a:latin typeface="Calibri" panose="020F0502020204030204" pitchFamily="34" charset="0"/>
              </a:rPr>
              <a:t>Likely Oncogenic</a:t>
            </a:r>
          </a:p>
        </p:txBody>
      </p:sp>
      <p:sp>
        <p:nvSpPr>
          <p:cNvPr id="13" name="Rectangle 12">
            <a:extLst>
              <a:ext uri="{FF2B5EF4-FFF2-40B4-BE49-F238E27FC236}">
                <a16:creationId xmlns:a16="http://schemas.microsoft.com/office/drawing/2014/main" id="{42137E9A-1556-9183-5E65-1069C91D87B7}"/>
              </a:ext>
            </a:extLst>
          </p:cNvPr>
          <p:cNvSpPr/>
          <p:nvPr/>
        </p:nvSpPr>
        <p:spPr bwMode="auto">
          <a:xfrm>
            <a:off x="4642539" y="4910199"/>
            <a:ext cx="1676400" cy="866777"/>
          </a:xfrm>
          <a:prstGeom prst="rect">
            <a:avLst/>
          </a:prstGeom>
          <a:solidFill>
            <a:srgbClr val="F8F8F8"/>
          </a:solidFill>
          <a:ln w="12700" cap="flat" cmpd="sng" algn="ctr">
            <a:solidFill>
              <a:srgbClr val="2A6EBB"/>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000" b="1" dirty="0">
                <a:solidFill>
                  <a:srgbClr val="0070C0"/>
                </a:solidFill>
                <a:latin typeface="Calibri" panose="020F0502020204030204" pitchFamily="34" charset="0"/>
              </a:rPr>
              <a:t>Uncertain Significance </a:t>
            </a:r>
            <a:r>
              <a:rPr lang="en-US" sz="1400" b="1" dirty="0">
                <a:solidFill>
                  <a:srgbClr val="0070C0"/>
                </a:solidFill>
                <a:latin typeface="Calibri" panose="020F0502020204030204" pitchFamily="34" charset="0"/>
              </a:rPr>
              <a:t>(VUS)</a:t>
            </a:r>
          </a:p>
        </p:txBody>
      </p:sp>
      <p:sp>
        <p:nvSpPr>
          <p:cNvPr id="14" name="Rectangle 13">
            <a:extLst>
              <a:ext uri="{FF2B5EF4-FFF2-40B4-BE49-F238E27FC236}">
                <a16:creationId xmlns:a16="http://schemas.microsoft.com/office/drawing/2014/main" id="{BCAFE161-D184-6B52-7E06-1970A67B671E}"/>
              </a:ext>
            </a:extLst>
          </p:cNvPr>
          <p:cNvSpPr/>
          <p:nvPr/>
        </p:nvSpPr>
        <p:spPr bwMode="auto">
          <a:xfrm>
            <a:off x="6395139" y="4900673"/>
            <a:ext cx="1676400" cy="876302"/>
          </a:xfrm>
          <a:prstGeom prst="rect">
            <a:avLst/>
          </a:prstGeom>
          <a:solidFill>
            <a:srgbClr val="F8F8F8"/>
          </a:solidFill>
          <a:ln w="12700" cap="flat" cmpd="sng" algn="ctr">
            <a:solidFill>
              <a:srgbClr val="2A6EBB"/>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200" b="1" dirty="0">
                <a:solidFill>
                  <a:srgbClr val="F010D0"/>
                </a:solidFill>
                <a:latin typeface="Calibri" panose="020F0502020204030204" pitchFamily="34" charset="0"/>
              </a:rPr>
              <a:t>Likely Benign</a:t>
            </a:r>
          </a:p>
        </p:txBody>
      </p:sp>
      <p:sp>
        <p:nvSpPr>
          <p:cNvPr id="15" name="Rectangle 14">
            <a:extLst>
              <a:ext uri="{FF2B5EF4-FFF2-40B4-BE49-F238E27FC236}">
                <a16:creationId xmlns:a16="http://schemas.microsoft.com/office/drawing/2014/main" id="{C265FB8B-7BE9-B643-FC83-02F60B439A14}"/>
              </a:ext>
            </a:extLst>
          </p:cNvPr>
          <p:cNvSpPr/>
          <p:nvPr/>
        </p:nvSpPr>
        <p:spPr bwMode="auto">
          <a:xfrm>
            <a:off x="8147739" y="4900673"/>
            <a:ext cx="1714500" cy="876303"/>
          </a:xfrm>
          <a:prstGeom prst="rect">
            <a:avLst/>
          </a:prstGeom>
          <a:solidFill>
            <a:srgbClr val="F8F8F8"/>
          </a:solidFill>
          <a:ln w="12700" cap="flat" cmpd="sng" algn="ctr">
            <a:solidFill>
              <a:srgbClr val="2A6EBB"/>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200" b="1" dirty="0">
                <a:solidFill>
                  <a:srgbClr val="00B050"/>
                </a:solidFill>
                <a:latin typeface="Calibri" panose="020F0502020204030204" pitchFamily="34" charset="0"/>
              </a:rPr>
              <a:t>Benign</a:t>
            </a:r>
          </a:p>
        </p:txBody>
      </p:sp>
      <p:sp>
        <p:nvSpPr>
          <p:cNvPr id="16" name="TextBox 15">
            <a:extLst>
              <a:ext uri="{FF2B5EF4-FFF2-40B4-BE49-F238E27FC236}">
                <a16:creationId xmlns:a16="http://schemas.microsoft.com/office/drawing/2014/main" id="{E722E77B-2BA5-28C9-AFFA-E34A5A357050}"/>
              </a:ext>
            </a:extLst>
          </p:cNvPr>
          <p:cNvSpPr txBox="1"/>
          <p:nvPr/>
        </p:nvSpPr>
        <p:spPr>
          <a:xfrm>
            <a:off x="60411" y="6089527"/>
            <a:ext cx="1067921" cy="369332"/>
          </a:xfrm>
          <a:prstGeom prst="rect">
            <a:avLst/>
          </a:prstGeom>
          <a:noFill/>
        </p:spPr>
        <p:txBody>
          <a:bodyPr wrap="none" rtlCol="0">
            <a:spAutoFit/>
          </a:bodyPr>
          <a:lstStyle/>
          <a:p>
            <a:r>
              <a:rPr lang="en-US" b="1" dirty="0"/>
              <a:t>Germline</a:t>
            </a:r>
          </a:p>
        </p:txBody>
      </p:sp>
      <p:sp>
        <p:nvSpPr>
          <p:cNvPr id="17" name="TextBox 16">
            <a:extLst>
              <a:ext uri="{FF2B5EF4-FFF2-40B4-BE49-F238E27FC236}">
                <a16:creationId xmlns:a16="http://schemas.microsoft.com/office/drawing/2014/main" id="{BB6E9AA2-2FF5-C3E3-73D2-C12A7A28CC78}"/>
              </a:ext>
            </a:extLst>
          </p:cNvPr>
          <p:cNvSpPr txBox="1"/>
          <p:nvPr/>
        </p:nvSpPr>
        <p:spPr>
          <a:xfrm>
            <a:off x="98347" y="5136899"/>
            <a:ext cx="948786" cy="369332"/>
          </a:xfrm>
          <a:prstGeom prst="rect">
            <a:avLst/>
          </a:prstGeom>
          <a:noFill/>
        </p:spPr>
        <p:txBody>
          <a:bodyPr wrap="none" rtlCol="0">
            <a:spAutoFit/>
          </a:bodyPr>
          <a:lstStyle/>
          <a:p>
            <a:r>
              <a:rPr lang="en-US" b="1" dirty="0"/>
              <a:t>Somatic</a:t>
            </a:r>
          </a:p>
        </p:txBody>
      </p:sp>
      <p:sp>
        <p:nvSpPr>
          <p:cNvPr id="18" name="TextBox 17">
            <a:extLst>
              <a:ext uri="{FF2B5EF4-FFF2-40B4-BE49-F238E27FC236}">
                <a16:creationId xmlns:a16="http://schemas.microsoft.com/office/drawing/2014/main" id="{E722E77B-2BA5-28C9-AFFA-E34A5A357050}"/>
              </a:ext>
            </a:extLst>
          </p:cNvPr>
          <p:cNvSpPr txBox="1"/>
          <p:nvPr/>
        </p:nvSpPr>
        <p:spPr>
          <a:xfrm>
            <a:off x="9955389" y="5943892"/>
            <a:ext cx="2004075" cy="646331"/>
          </a:xfrm>
          <a:prstGeom prst="rect">
            <a:avLst/>
          </a:prstGeom>
          <a:noFill/>
        </p:spPr>
        <p:txBody>
          <a:bodyPr wrap="none" rtlCol="0">
            <a:spAutoFit/>
          </a:bodyPr>
          <a:lstStyle/>
          <a:p>
            <a:r>
              <a:rPr lang="en-US" b="1" dirty="0" smtClean="0"/>
              <a:t>Disease Causing?</a:t>
            </a:r>
          </a:p>
          <a:p>
            <a:r>
              <a:rPr lang="en-US" b="1" dirty="0" smtClean="0"/>
              <a:t>Functional impact?</a:t>
            </a:r>
            <a:endParaRPr lang="en-US" b="1" dirty="0"/>
          </a:p>
        </p:txBody>
      </p:sp>
      <p:sp>
        <p:nvSpPr>
          <p:cNvPr id="19" name="TextBox 18">
            <a:extLst>
              <a:ext uri="{FF2B5EF4-FFF2-40B4-BE49-F238E27FC236}">
                <a16:creationId xmlns:a16="http://schemas.microsoft.com/office/drawing/2014/main" id="{BB6E9AA2-2FF5-C3E3-73D2-C12A7A28CC78}"/>
              </a:ext>
            </a:extLst>
          </p:cNvPr>
          <p:cNvSpPr txBox="1"/>
          <p:nvPr/>
        </p:nvSpPr>
        <p:spPr>
          <a:xfrm>
            <a:off x="9844288" y="5061365"/>
            <a:ext cx="2215928" cy="369332"/>
          </a:xfrm>
          <a:prstGeom prst="rect">
            <a:avLst/>
          </a:prstGeom>
          <a:noFill/>
        </p:spPr>
        <p:txBody>
          <a:bodyPr wrap="none" rtlCol="0">
            <a:spAutoFit/>
          </a:bodyPr>
          <a:lstStyle/>
          <a:p>
            <a:r>
              <a:rPr lang="en-US" b="1" dirty="0" smtClean="0"/>
              <a:t>Clinically Actionable?</a:t>
            </a:r>
            <a:endParaRPr lang="en-US" b="1" dirty="0"/>
          </a:p>
        </p:txBody>
      </p:sp>
    </p:spTree>
    <p:extLst>
      <p:ext uri="{BB962C8B-B14F-4D97-AF65-F5344CB8AC3E}">
        <p14:creationId xmlns:p14="http://schemas.microsoft.com/office/powerpoint/2010/main" val="15311634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2" y="-98366"/>
            <a:ext cx="12566137" cy="1143000"/>
          </a:xfrm>
        </p:spPr>
        <p:txBody>
          <a:bodyPr>
            <a:normAutofit/>
          </a:bodyPr>
          <a:lstStyle/>
          <a:p>
            <a:pPr algn="ctr"/>
            <a:r>
              <a:rPr lang="en-US" sz="3600" b="1" u="sng"/>
              <a:t>Clinical Interpretation of Variants Required to Assess </a:t>
            </a:r>
            <a:r>
              <a:rPr lang="en-US" sz="3600" b="1" u="sng" err="1"/>
              <a:t>Actionability</a:t>
            </a:r>
            <a:endParaRPr lang="en-US" sz="3600" b="1" u="sng"/>
          </a:p>
        </p:txBody>
      </p:sp>
      <p:pic>
        <p:nvPicPr>
          <p:cNvPr id="5" name="Content Placeholder 5"/>
          <p:cNvPicPr>
            <a:picLocks noGrp="1" noChangeAspect="1"/>
          </p:cNvPicPr>
          <p:nvPr>
            <p:ph idx="1"/>
          </p:nvPr>
        </p:nvPicPr>
        <p:blipFill rotWithShape="1">
          <a:blip r:embed="rId3"/>
          <a:srcRect l="25163" t="49171" r="-1471" b="22235"/>
          <a:stretch/>
        </p:blipFill>
        <p:spPr>
          <a:xfrm>
            <a:off x="660469" y="1000928"/>
            <a:ext cx="11194743" cy="3308083"/>
          </a:xfrm>
          <a:ln w="38100">
            <a:solidFill>
              <a:schemeClr val="tx1"/>
            </a:solidFill>
          </a:ln>
        </p:spPr>
      </p:pic>
      <p:sp>
        <p:nvSpPr>
          <p:cNvPr id="6" name="TextBox 5"/>
          <p:cNvSpPr txBox="1"/>
          <p:nvPr/>
        </p:nvSpPr>
        <p:spPr>
          <a:xfrm>
            <a:off x="9825068" y="4309011"/>
            <a:ext cx="2089584" cy="461665"/>
          </a:xfrm>
          <a:prstGeom prst="rect">
            <a:avLst/>
          </a:prstGeom>
          <a:noFill/>
        </p:spPr>
        <p:txBody>
          <a:bodyPr wrap="none" rtlCol="0">
            <a:spAutoFit/>
          </a:bodyPr>
          <a:lstStyle/>
          <a:p>
            <a:pPr defTabSz="913179"/>
            <a:r>
              <a:rPr lang="en-US" sz="1200" i="1">
                <a:solidFill>
                  <a:srgbClr val="FFFFFF">
                    <a:lumMod val="50000"/>
                  </a:srgbClr>
                </a:solidFill>
                <a:latin typeface="Calibri"/>
                <a:cs typeface="Calibri"/>
              </a:rPr>
              <a:t>511 tumor exomes, 121 genes</a:t>
            </a:r>
          </a:p>
          <a:p>
            <a:pPr defTabSz="913179"/>
            <a:r>
              <a:rPr lang="en-US" sz="1200" i="1">
                <a:solidFill>
                  <a:srgbClr val="FFFFFF">
                    <a:lumMod val="50000"/>
                  </a:srgbClr>
                </a:solidFill>
                <a:latin typeface="Calibri"/>
                <a:cs typeface="Calibri"/>
              </a:rPr>
              <a:t>Van Allen et al Nat Med 2014</a:t>
            </a:r>
          </a:p>
        </p:txBody>
      </p:sp>
      <p:sp>
        <p:nvSpPr>
          <p:cNvPr id="7" name="Content Placeholder 2"/>
          <p:cNvSpPr txBox="1">
            <a:spLocks/>
          </p:cNvSpPr>
          <p:nvPr/>
        </p:nvSpPr>
        <p:spPr bwMode="auto">
          <a:xfrm>
            <a:off x="1599269" y="4888833"/>
            <a:ext cx="10249592"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C6B46A"/>
              </a:buClr>
              <a:buChar char="•"/>
              <a:defRPr sz="3200">
                <a:solidFill>
                  <a:srgbClr val="2A6EBB"/>
                </a:solidFill>
                <a:latin typeface="Calibri" panose="020F050202020403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rgbClr val="C6B46A"/>
              </a:buClr>
              <a:buChar char="–"/>
              <a:defRPr sz="2800">
                <a:solidFill>
                  <a:srgbClr val="2A6EBB"/>
                </a:solidFill>
                <a:latin typeface="Calibri" panose="020F0502020204030204" pitchFamily="34" charset="0"/>
                <a:ea typeface="MS PGothic" pitchFamily="34" charset="-128"/>
                <a:cs typeface="MS PGothic" charset="0"/>
              </a:defRPr>
            </a:lvl2pPr>
            <a:lvl3pPr marL="1143000" indent="-228600" algn="l" rtl="0" eaLnBrk="0" fontAlgn="base" hangingPunct="0">
              <a:spcBef>
                <a:spcPct val="20000"/>
              </a:spcBef>
              <a:spcAft>
                <a:spcPct val="0"/>
              </a:spcAft>
              <a:buClr>
                <a:srgbClr val="C6B46A"/>
              </a:buClr>
              <a:buChar char="•"/>
              <a:defRPr sz="2400">
                <a:solidFill>
                  <a:srgbClr val="2A6EBB"/>
                </a:solidFill>
                <a:latin typeface="Calibri" panose="020F0502020204030204" pitchFamily="34" charset="0"/>
                <a:ea typeface="MS PGothic" pitchFamily="34" charset="-128"/>
                <a:cs typeface="MS PGothic" charset="0"/>
              </a:defRPr>
            </a:lvl3pPr>
            <a:lvl4pPr marL="1600200" indent="-228600" algn="l" rtl="0" eaLnBrk="0" fontAlgn="base" hangingPunct="0">
              <a:spcBef>
                <a:spcPct val="20000"/>
              </a:spcBef>
              <a:spcAft>
                <a:spcPct val="0"/>
              </a:spcAft>
              <a:buClr>
                <a:srgbClr val="C6B46A"/>
              </a:buClr>
              <a:buChar char="–"/>
              <a:defRPr sz="2000">
                <a:solidFill>
                  <a:srgbClr val="2A6EBB"/>
                </a:solidFill>
                <a:latin typeface="Calibri" panose="020F0502020204030204" pitchFamily="34" charset="0"/>
                <a:ea typeface="MS PGothic" pitchFamily="34" charset="-128"/>
                <a:cs typeface="MS PGothic" charset="0"/>
              </a:defRPr>
            </a:lvl4pPr>
            <a:lvl5pPr marL="2057400" indent="-228600" algn="l" rtl="0" eaLnBrk="0" fontAlgn="base" hangingPunct="0">
              <a:spcBef>
                <a:spcPct val="20000"/>
              </a:spcBef>
              <a:spcAft>
                <a:spcPct val="0"/>
              </a:spcAft>
              <a:buClr>
                <a:srgbClr val="C6B46A"/>
              </a:buClr>
              <a:buChar char="»"/>
              <a:defRPr sz="2000">
                <a:solidFill>
                  <a:srgbClr val="2A6EBB"/>
                </a:solidFill>
                <a:latin typeface="Calibri" panose="020F0502020204030204" pitchFamily="34" charset="0"/>
                <a:ea typeface="MS PGothic" pitchFamily="34" charset="-128"/>
                <a:cs typeface="MS PGothic" charset="0"/>
              </a:defRPr>
            </a:lvl5pPr>
            <a:lvl6pPr marL="2514600" indent="-228600" algn="l" rtl="0" eaLnBrk="0" fontAlgn="base" hangingPunct="0">
              <a:spcBef>
                <a:spcPct val="20000"/>
              </a:spcBef>
              <a:spcAft>
                <a:spcPct val="0"/>
              </a:spcAft>
              <a:buClr>
                <a:srgbClr val="C6B46A"/>
              </a:buClr>
              <a:buChar char="»"/>
              <a:defRPr sz="2000">
                <a:solidFill>
                  <a:srgbClr val="2A6EBB"/>
                </a:solidFill>
                <a:latin typeface="+mn-lt"/>
              </a:defRPr>
            </a:lvl6pPr>
            <a:lvl7pPr marL="2971800" indent="-228600" algn="l" rtl="0" eaLnBrk="0" fontAlgn="base" hangingPunct="0">
              <a:spcBef>
                <a:spcPct val="20000"/>
              </a:spcBef>
              <a:spcAft>
                <a:spcPct val="0"/>
              </a:spcAft>
              <a:buClr>
                <a:srgbClr val="C6B46A"/>
              </a:buClr>
              <a:buChar char="»"/>
              <a:defRPr sz="2000">
                <a:solidFill>
                  <a:srgbClr val="2A6EBB"/>
                </a:solidFill>
                <a:latin typeface="+mn-lt"/>
              </a:defRPr>
            </a:lvl7pPr>
            <a:lvl8pPr marL="3429000" indent="-228600" algn="l" rtl="0" eaLnBrk="0" fontAlgn="base" hangingPunct="0">
              <a:spcBef>
                <a:spcPct val="20000"/>
              </a:spcBef>
              <a:spcAft>
                <a:spcPct val="0"/>
              </a:spcAft>
              <a:buClr>
                <a:srgbClr val="C6B46A"/>
              </a:buClr>
              <a:buChar char="»"/>
              <a:defRPr sz="2000">
                <a:solidFill>
                  <a:srgbClr val="2A6EBB"/>
                </a:solidFill>
                <a:latin typeface="+mn-lt"/>
              </a:defRPr>
            </a:lvl8pPr>
            <a:lvl9pPr marL="3886200" indent="-228600" algn="l" rtl="0" eaLnBrk="0" fontAlgn="base" hangingPunct="0">
              <a:spcBef>
                <a:spcPct val="20000"/>
              </a:spcBef>
              <a:spcAft>
                <a:spcPct val="0"/>
              </a:spcAft>
              <a:buClr>
                <a:srgbClr val="C6B46A"/>
              </a:buClr>
              <a:buChar char="»"/>
              <a:defRPr sz="2000">
                <a:solidFill>
                  <a:srgbClr val="2A6EBB"/>
                </a:solidFill>
                <a:latin typeface="+mn-lt"/>
              </a:defRPr>
            </a:lvl9pPr>
          </a:lstStyle>
          <a:p>
            <a:pPr defTabSz="913179"/>
            <a:r>
              <a:rPr lang="en-US" sz="4000"/>
              <a:t>Few recurrent variants, many rare variants</a:t>
            </a:r>
          </a:p>
          <a:p>
            <a:pPr defTabSz="913179"/>
            <a:r>
              <a:rPr lang="en-US" sz="4000"/>
              <a:t>Driver versus passenger mutations</a:t>
            </a:r>
          </a:p>
        </p:txBody>
      </p:sp>
      <p:sp>
        <p:nvSpPr>
          <p:cNvPr id="8" name="Rectangle 7"/>
          <p:cNvSpPr/>
          <p:nvPr/>
        </p:nvSpPr>
        <p:spPr bwMode="auto">
          <a:xfrm>
            <a:off x="1599269" y="1320566"/>
            <a:ext cx="329739" cy="381000"/>
          </a:xfrm>
          <a:prstGeom prst="rect">
            <a:avLst/>
          </a:prstGeom>
          <a:solidFill>
            <a:srgbClr val="FFFFFF"/>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848A3"/>
              </a:solidFill>
              <a:latin typeface="Times New Roman" pitchFamily="18" charset="0"/>
            </a:endParaRPr>
          </a:p>
        </p:txBody>
      </p:sp>
      <p:sp>
        <p:nvSpPr>
          <p:cNvPr id="9" name="Rectangle 8"/>
          <p:cNvSpPr/>
          <p:nvPr/>
        </p:nvSpPr>
        <p:spPr bwMode="auto">
          <a:xfrm>
            <a:off x="3964445" y="4089956"/>
            <a:ext cx="457200" cy="210742"/>
          </a:xfrm>
          <a:prstGeom prst="rect">
            <a:avLst/>
          </a:prstGeom>
          <a:solidFill>
            <a:srgbClr val="FFFFFF"/>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848A3"/>
              </a:solidFill>
              <a:latin typeface="Times New Roman" pitchFamily="18" charset="0"/>
            </a:endParaRPr>
          </a:p>
        </p:txBody>
      </p:sp>
      <p:cxnSp>
        <p:nvCxnSpPr>
          <p:cNvPr id="3" name="Straight Arrow Connector 2"/>
          <p:cNvCxnSpPr/>
          <p:nvPr/>
        </p:nvCxnSpPr>
        <p:spPr>
          <a:xfrm flipH="1">
            <a:off x="2003368" y="1805019"/>
            <a:ext cx="723207" cy="9834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64138" y="1337357"/>
            <a:ext cx="3930435" cy="461665"/>
          </a:xfrm>
          <a:prstGeom prst="rect">
            <a:avLst/>
          </a:prstGeom>
          <a:noFill/>
        </p:spPr>
        <p:txBody>
          <a:bodyPr wrap="none" rtlCol="0">
            <a:spAutoFit/>
          </a:bodyPr>
          <a:lstStyle/>
          <a:p>
            <a:r>
              <a:rPr lang="en-US" sz="2400"/>
              <a:t>Recurrent, actionable variants</a:t>
            </a:r>
          </a:p>
        </p:txBody>
      </p:sp>
      <p:sp>
        <p:nvSpPr>
          <p:cNvPr id="11" name="Left Brace 10"/>
          <p:cNvSpPr/>
          <p:nvPr/>
        </p:nvSpPr>
        <p:spPr>
          <a:xfrm rot="5621505">
            <a:off x="6925624" y="-1426580"/>
            <a:ext cx="455796" cy="8842898"/>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extBox 11"/>
          <p:cNvSpPr txBox="1"/>
          <p:nvPr/>
        </p:nvSpPr>
        <p:spPr>
          <a:xfrm rot="297870">
            <a:off x="5708682" y="2250644"/>
            <a:ext cx="3127972" cy="461665"/>
          </a:xfrm>
          <a:prstGeom prst="rect">
            <a:avLst/>
          </a:prstGeom>
          <a:noFill/>
        </p:spPr>
        <p:txBody>
          <a:bodyPr wrap="none" rtlCol="0">
            <a:spAutoFit/>
          </a:bodyPr>
          <a:lstStyle/>
          <a:p>
            <a:r>
              <a:rPr lang="en-US" sz="2400"/>
              <a:t>Rare, unknown variants</a:t>
            </a:r>
          </a:p>
        </p:txBody>
      </p:sp>
    </p:spTree>
    <p:extLst>
      <p:ext uri="{BB962C8B-B14F-4D97-AF65-F5344CB8AC3E}">
        <p14:creationId xmlns:p14="http://schemas.microsoft.com/office/powerpoint/2010/main" val="15392396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76" y="-87652"/>
            <a:ext cx="13159047" cy="1325563"/>
          </a:xfrm>
        </p:spPr>
        <p:txBody>
          <a:bodyPr>
            <a:normAutofit/>
          </a:bodyPr>
          <a:lstStyle/>
          <a:p>
            <a:r>
              <a:rPr lang="en-US" sz="4000" b="1" dirty="0" smtClean="0"/>
              <a:t>Most Labs Classify Somatic Variants </a:t>
            </a:r>
            <a:r>
              <a:rPr lang="en-US" sz="4000" b="1" dirty="0"/>
              <a:t>as per </a:t>
            </a:r>
            <a:r>
              <a:rPr lang="en-US" sz="4000" b="1" dirty="0" smtClean="0"/>
              <a:t>AMP/ASCO/CAP</a:t>
            </a:r>
            <a:endParaRPr lang="en-CA" sz="4000" b="1" dirty="0"/>
          </a:p>
        </p:txBody>
      </p:sp>
      <p:pic>
        <p:nvPicPr>
          <p:cNvPr id="3" name="Picture 3" descr="Diagram, text&#10;&#10;Description automatically generated">
            <a:extLst>
              <a:ext uri="{FF2B5EF4-FFF2-40B4-BE49-F238E27FC236}">
                <a16:creationId xmlns:a16="http://schemas.microsoft.com/office/drawing/2014/main" id="{196CFE3E-3F3D-C567-C66C-877F5665D6A3}"/>
              </a:ext>
            </a:extLst>
          </p:cNvPr>
          <p:cNvPicPr>
            <a:picLocks noChangeAspect="1"/>
          </p:cNvPicPr>
          <p:nvPr/>
        </p:nvPicPr>
        <p:blipFill>
          <a:blip r:embed="rId2"/>
          <a:stretch>
            <a:fillRect/>
          </a:stretch>
        </p:blipFill>
        <p:spPr>
          <a:xfrm>
            <a:off x="1041903" y="1855606"/>
            <a:ext cx="8898719" cy="4916213"/>
          </a:xfrm>
          <a:prstGeom prst="rect">
            <a:avLst/>
          </a:prstGeom>
        </p:spPr>
      </p:pic>
      <p:sp>
        <p:nvSpPr>
          <p:cNvPr id="4" name="TextBox 3">
            <a:extLst>
              <a:ext uri="{FF2B5EF4-FFF2-40B4-BE49-F238E27FC236}">
                <a16:creationId xmlns:a16="http://schemas.microsoft.com/office/drawing/2014/main" id="{242F3B7C-186D-ECA0-70F5-7CD3E001644A}"/>
              </a:ext>
            </a:extLst>
          </p:cNvPr>
          <p:cNvSpPr txBox="1"/>
          <p:nvPr/>
        </p:nvSpPr>
        <p:spPr>
          <a:xfrm>
            <a:off x="10289262" y="6488668"/>
            <a:ext cx="20566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212121"/>
                </a:solidFill>
                <a:latin typeface="BlinkMacSystemFont"/>
              </a:rPr>
              <a:t>PMID: 27993330</a:t>
            </a:r>
            <a:endParaRPr lang="en-US" dirty="0"/>
          </a:p>
        </p:txBody>
      </p:sp>
      <p:sp>
        <p:nvSpPr>
          <p:cNvPr id="6" name="TextBox 5"/>
          <p:cNvSpPr txBox="1"/>
          <p:nvPr/>
        </p:nvSpPr>
        <p:spPr>
          <a:xfrm>
            <a:off x="5630333" y="1187290"/>
            <a:ext cx="2209644" cy="646331"/>
          </a:xfrm>
          <a:prstGeom prst="rect">
            <a:avLst/>
          </a:prstGeom>
          <a:noFill/>
        </p:spPr>
        <p:txBody>
          <a:bodyPr wrap="none" rtlCol="0">
            <a:spAutoFit/>
          </a:bodyPr>
          <a:lstStyle/>
          <a:p>
            <a:r>
              <a:rPr lang="en-US" b="1" dirty="0" smtClean="0"/>
              <a:t>Probably Should Not </a:t>
            </a:r>
          </a:p>
          <a:p>
            <a:r>
              <a:rPr lang="en-US" b="1" dirty="0" smtClean="0"/>
              <a:t>Change Treatment</a:t>
            </a:r>
            <a:endParaRPr lang="en-CA" b="1" dirty="0"/>
          </a:p>
        </p:txBody>
      </p:sp>
      <p:sp>
        <p:nvSpPr>
          <p:cNvPr id="7" name="TextBox 6"/>
          <p:cNvSpPr txBox="1"/>
          <p:nvPr/>
        </p:nvSpPr>
        <p:spPr>
          <a:xfrm>
            <a:off x="2489200" y="1190479"/>
            <a:ext cx="1934825" cy="369332"/>
          </a:xfrm>
          <a:prstGeom prst="rect">
            <a:avLst/>
          </a:prstGeom>
          <a:noFill/>
        </p:spPr>
        <p:txBody>
          <a:bodyPr wrap="none" rtlCol="0">
            <a:spAutoFit/>
          </a:bodyPr>
          <a:lstStyle/>
          <a:p>
            <a:r>
              <a:rPr lang="en-US" b="1" dirty="0" smtClean="0"/>
              <a:t>Change Treatment</a:t>
            </a:r>
            <a:endParaRPr lang="en-CA" b="1" dirty="0"/>
          </a:p>
        </p:txBody>
      </p:sp>
      <p:sp>
        <p:nvSpPr>
          <p:cNvPr id="8" name="TextBox 7"/>
          <p:cNvSpPr txBox="1"/>
          <p:nvPr/>
        </p:nvSpPr>
        <p:spPr>
          <a:xfrm>
            <a:off x="8079957" y="1328549"/>
            <a:ext cx="1432828" cy="369332"/>
          </a:xfrm>
          <a:prstGeom prst="rect">
            <a:avLst/>
          </a:prstGeom>
          <a:noFill/>
        </p:spPr>
        <p:txBody>
          <a:bodyPr wrap="none" rtlCol="0">
            <a:spAutoFit/>
          </a:bodyPr>
          <a:lstStyle/>
          <a:p>
            <a:r>
              <a:rPr lang="en-US" b="1" dirty="0" smtClean="0"/>
              <a:t>Not reported</a:t>
            </a:r>
            <a:endParaRPr lang="en-CA" b="1" dirty="0"/>
          </a:p>
        </p:txBody>
      </p:sp>
      <p:cxnSp>
        <p:nvCxnSpPr>
          <p:cNvPr id="10" name="Straight Arrow Connector 9"/>
          <p:cNvCxnSpPr/>
          <p:nvPr/>
        </p:nvCxnSpPr>
        <p:spPr>
          <a:xfrm flipH="1">
            <a:off x="2150533" y="1510455"/>
            <a:ext cx="338667" cy="22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378449" y="1534424"/>
            <a:ext cx="304985" cy="198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2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047" y="2591095"/>
            <a:ext cx="9854593" cy="4149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56049" y="6352634"/>
            <a:ext cx="5546841"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err="1">
                <a:latin typeface="Arial" panose="020B0604020202020204" pitchFamily="34" charset="0"/>
              </a:rPr>
              <a:t>Dhirendra</a:t>
            </a:r>
            <a:r>
              <a:rPr lang="en-GB" altLang="en-US" sz="1089" b="1">
                <a:latin typeface="Arial" panose="020B0604020202020204" pitchFamily="34" charset="0"/>
              </a:rPr>
              <a:t> </a:t>
            </a:r>
            <a:r>
              <a:rPr lang="en-GB" altLang="en-US" sz="1089" b="1" err="1">
                <a:latin typeface="Arial" panose="020B0604020202020204" pitchFamily="34" charset="0"/>
              </a:rPr>
              <a:t>Govender</a:t>
            </a:r>
            <a:r>
              <a:rPr lang="en-GB" altLang="en-US" sz="1089" b="1">
                <a:latin typeface="Arial" panose="020B0604020202020204" pitchFamily="34" charset="0"/>
              </a:rPr>
              <a:t>, and Runjan Chetty J </a:t>
            </a:r>
            <a:r>
              <a:rPr lang="en-GB" altLang="en-US" sz="1089" b="1" err="1">
                <a:latin typeface="Arial" panose="020B0604020202020204" pitchFamily="34" charset="0"/>
              </a:rPr>
              <a:t>Clin</a:t>
            </a:r>
            <a:r>
              <a:rPr lang="en-GB" altLang="en-US" sz="1089" b="1">
                <a:latin typeface="Arial" panose="020B0604020202020204" pitchFamily="34" charset="0"/>
              </a:rPr>
              <a:t> </a:t>
            </a:r>
            <a:r>
              <a:rPr lang="en-GB" altLang="en-US" sz="1089" b="1" err="1">
                <a:latin typeface="Arial" panose="020B0604020202020204" pitchFamily="34" charset="0"/>
              </a:rPr>
              <a:t>Pathol</a:t>
            </a:r>
            <a:r>
              <a:rPr lang="en-GB" altLang="en-US" sz="1089" b="1">
                <a:latin typeface="Arial" panose="020B0604020202020204" pitchFamily="34" charset="0"/>
              </a:rPr>
              <a:t> 2012;65:986-988</a:t>
            </a:r>
          </a:p>
        </p:txBody>
      </p:sp>
      <p:sp>
        <p:nvSpPr>
          <p:cNvPr id="9" name="Text Box 1"/>
          <p:cNvSpPr txBox="1">
            <a:spLocks noChangeArrowheads="1"/>
          </p:cNvSpPr>
          <p:nvPr/>
        </p:nvSpPr>
        <p:spPr bwMode="auto">
          <a:xfrm>
            <a:off x="512391" y="842856"/>
            <a:ext cx="11079782" cy="1566235"/>
          </a:xfrm>
          <a:prstGeom prst="rect">
            <a:avLst/>
          </a:prstGeom>
          <a:noFill/>
          <a:ln w="381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b="1" dirty="0" smtClean="0">
                <a:latin typeface="Arial" panose="020B0604020202020204" pitchFamily="34" charset="0"/>
              </a:rPr>
              <a:t>Your Clinical Trial Enrols Patients With Tier 1 and Tier 2 BRAF Positive Metastatic Melanoma. Your BRAF </a:t>
            </a:r>
            <a:r>
              <a:rPr lang="en-GB" altLang="en-US" b="1" dirty="0">
                <a:latin typeface="Arial" panose="020B0604020202020204" pitchFamily="34" charset="0"/>
              </a:rPr>
              <a:t>R462I (p.Arg462Ile) variant </a:t>
            </a:r>
            <a:r>
              <a:rPr lang="en-GB" altLang="en-US" b="1" dirty="0" smtClean="0">
                <a:latin typeface="Arial" panose="020B0604020202020204" pitchFamily="34" charset="0"/>
              </a:rPr>
              <a:t>is reported as Tier 3 (Variant of Uncertain Significance)</a:t>
            </a:r>
          </a:p>
          <a:p>
            <a:pPr algn="ctr"/>
            <a:r>
              <a:rPr lang="en-GB" altLang="en-US" b="1" dirty="0" smtClean="0">
                <a:latin typeface="Arial" panose="020B0604020202020204" pitchFamily="34" charset="0"/>
              </a:rPr>
              <a:t>--------    Is your patient eligible?   --------</a:t>
            </a:r>
            <a:endParaRPr lang="en-GB" altLang="en-US" b="1" dirty="0">
              <a:latin typeface="Arial" panose="020B0604020202020204" pitchFamily="34" charset="0"/>
            </a:endParaRPr>
          </a:p>
        </p:txBody>
      </p:sp>
      <p:sp>
        <p:nvSpPr>
          <p:cNvPr id="8" name="TextBox 7"/>
          <p:cNvSpPr txBox="1"/>
          <p:nvPr/>
        </p:nvSpPr>
        <p:spPr>
          <a:xfrm>
            <a:off x="1207047" y="70175"/>
            <a:ext cx="10169643" cy="707886"/>
          </a:xfrm>
          <a:prstGeom prst="rect">
            <a:avLst/>
          </a:prstGeom>
          <a:noFill/>
        </p:spPr>
        <p:txBody>
          <a:bodyPr wrap="none" rtlCol="0">
            <a:spAutoFit/>
          </a:bodyPr>
          <a:lstStyle/>
          <a:p>
            <a:r>
              <a:rPr lang="en-US" sz="4000" b="1" dirty="0" smtClean="0"/>
              <a:t>What Does a ‘BRAF Positive’ Melanoma mean?</a:t>
            </a:r>
            <a:endParaRPr lang="en-CA" sz="4000" b="1" dirty="0"/>
          </a:p>
        </p:txBody>
      </p:sp>
      <p:sp>
        <p:nvSpPr>
          <p:cNvPr id="3" name="Right Arrow 2"/>
          <p:cNvSpPr/>
          <p:nvPr/>
        </p:nvSpPr>
        <p:spPr>
          <a:xfrm>
            <a:off x="4866395" y="5314024"/>
            <a:ext cx="973666" cy="355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38130852"/>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267"/>
            <a:ext cx="12242800" cy="1032588"/>
          </a:xfrm>
        </p:spPr>
        <p:txBody>
          <a:bodyPr>
            <a:normAutofit/>
          </a:bodyPr>
          <a:lstStyle/>
          <a:p>
            <a:r>
              <a:rPr lang="en-US" sz="3000" b="1" u="sng" dirty="0">
                <a:latin typeface="+mn-lt"/>
              </a:rPr>
              <a:t>Interpret this </a:t>
            </a:r>
            <a:r>
              <a:rPr lang="en-US" sz="3000" b="1" u="sng" dirty="0" smtClean="0">
                <a:latin typeface="+mn-lt"/>
              </a:rPr>
              <a:t>Variant so the Oncologists Can Consider What They Should Do</a:t>
            </a:r>
            <a:endParaRPr lang="en-US" sz="3000" b="1" u="sng" dirty="0">
              <a:latin typeface="+mn-lt"/>
            </a:endParaRPr>
          </a:p>
        </p:txBody>
      </p:sp>
      <p:sp>
        <p:nvSpPr>
          <p:cNvPr id="3" name="Content Placeholder 2"/>
          <p:cNvSpPr>
            <a:spLocks noGrp="1"/>
          </p:cNvSpPr>
          <p:nvPr>
            <p:ph idx="1"/>
          </p:nvPr>
        </p:nvSpPr>
        <p:spPr>
          <a:xfrm>
            <a:off x="863600" y="705097"/>
            <a:ext cx="10515600" cy="3378142"/>
          </a:xfrm>
        </p:spPr>
        <p:txBody>
          <a:bodyPr>
            <a:normAutofit/>
          </a:bodyPr>
          <a:lstStyle/>
          <a:p>
            <a:r>
              <a:rPr lang="en-US" sz="3200" dirty="0"/>
              <a:t>As part of genomic tumor profiling </a:t>
            </a:r>
            <a:r>
              <a:rPr lang="en-US" sz="3200" dirty="0" smtClean="0"/>
              <a:t>study, you </a:t>
            </a:r>
            <a:r>
              <a:rPr lang="en-US" sz="3200" dirty="0"/>
              <a:t>find the following mutation in a triple-negative breast carcinoma </a:t>
            </a:r>
            <a:r>
              <a:rPr lang="en-US" sz="3200" dirty="0" smtClean="0"/>
              <a:t>sample. The trial is evaluating the efficacy of a novel EGFR inhibitor to treat these patients.</a:t>
            </a:r>
            <a:endParaRPr lang="en-US" sz="3200" dirty="0"/>
          </a:p>
          <a:p>
            <a:pPr marL="0" indent="0">
              <a:buNone/>
            </a:pPr>
            <a:r>
              <a:rPr lang="en-US" sz="3200" b="1" dirty="0" smtClean="0"/>
              <a:t>Genomic Variant Identified:</a:t>
            </a:r>
            <a:endParaRPr lang="en-US" sz="3200" b="1" dirty="0"/>
          </a:p>
          <a:p>
            <a:r>
              <a:rPr lang="en-US" sz="3200" dirty="0"/>
              <a:t>EGFR: c.2236_2250del </a:t>
            </a:r>
            <a:r>
              <a:rPr lang="en-US" sz="3200"/>
              <a:t>(</a:t>
            </a:r>
            <a:r>
              <a:rPr lang="en-US" sz="3200" smtClean="0"/>
              <a:t>p.Glu746_Ala750del</a:t>
            </a:r>
            <a:r>
              <a:rPr lang="en-US" sz="3200" dirty="0" smtClean="0"/>
              <a:t>) VAF: 34%</a:t>
            </a:r>
            <a:endParaRPr lang="en-US" sz="3200" dirty="0"/>
          </a:p>
        </p:txBody>
      </p:sp>
      <p:pic>
        <p:nvPicPr>
          <p:cNvPr id="4" name="Picture 3"/>
          <p:cNvPicPr>
            <a:picLocks noChangeAspect="1"/>
          </p:cNvPicPr>
          <p:nvPr/>
        </p:nvPicPr>
        <p:blipFill rotWithShape="1">
          <a:blip r:embed="rId2"/>
          <a:srcRect l="26719" t="25759" r="13853" b="13770"/>
          <a:stretch/>
        </p:blipFill>
        <p:spPr>
          <a:xfrm>
            <a:off x="1912080" y="3674694"/>
            <a:ext cx="5621867" cy="3098636"/>
          </a:xfrm>
          <a:prstGeom prst="rect">
            <a:avLst/>
          </a:prstGeom>
          <a:ln w="28575">
            <a:solidFill>
              <a:schemeClr val="tx1"/>
            </a:solidFill>
          </a:ln>
        </p:spPr>
      </p:pic>
      <p:sp>
        <p:nvSpPr>
          <p:cNvPr id="5" name="Rectangle 4"/>
          <p:cNvSpPr/>
          <p:nvPr/>
        </p:nvSpPr>
        <p:spPr>
          <a:xfrm>
            <a:off x="7752071" y="4765327"/>
            <a:ext cx="3379130" cy="646331"/>
          </a:xfrm>
          <a:prstGeom prst="rect">
            <a:avLst/>
          </a:prstGeom>
          <a:ln w="28575">
            <a:solidFill>
              <a:schemeClr val="tx1"/>
            </a:solidFill>
          </a:ln>
        </p:spPr>
        <p:txBody>
          <a:bodyPr wrap="none">
            <a:spAutoFit/>
          </a:bodyPr>
          <a:lstStyle/>
          <a:p>
            <a:r>
              <a:rPr lang="en-US" dirty="0" smtClean="0"/>
              <a:t>Results from 523 gene</a:t>
            </a:r>
          </a:p>
          <a:p>
            <a:r>
              <a:rPr lang="en-US" dirty="0"/>
              <a:t>n</a:t>
            </a:r>
            <a:r>
              <a:rPr lang="en-US" dirty="0" smtClean="0"/>
              <a:t>ext-generation sequencing panel</a:t>
            </a:r>
            <a:endParaRPr lang="en-CA" dirty="0"/>
          </a:p>
        </p:txBody>
      </p:sp>
    </p:spTree>
    <p:extLst>
      <p:ext uri="{BB962C8B-B14F-4D97-AF65-F5344CB8AC3E}">
        <p14:creationId xmlns:p14="http://schemas.microsoft.com/office/powerpoint/2010/main" val="11374211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6400" y="2006601"/>
            <a:ext cx="3793413" cy="974431"/>
          </a:xfrm>
        </p:spPr>
        <p:txBody>
          <a:bodyPr/>
          <a:lstStyle/>
          <a:p>
            <a:r>
              <a:rPr lang="en-CA" dirty="0"/>
              <a:t>Poll 2</a:t>
            </a:r>
          </a:p>
        </p:txBody>
      </p:sp>
      <p:sp>
        <p:nvSpPr>
          <p:cNvPr id="3" name="TextBox 2">
            <a:extLst>
              <a:ext uri="{FF2B5EF4-FFF2-40B4-BE49-F238E27FC236}">
                <a16:creationId xmlns:a16="http://schemas.microsoft.com/office/drawing/2014/main" id="{E59BE83F-6F6F-7F42-C619-3C07ED252393}"/>
              </a:ext>
            </a:extLst>
          </p:cNvPr>
          <p:cNvSpPr txBox="1"/>
          <p:nvPr/>
        </p:nvSpPr>
        <p:spPr>
          <a:xfrm>
            <a:off x="1699609" y="5257801"/>
            <a:ext cx="1075359" cy="461665"/>
          </a:xfrm>
          <a:prstGeom prst="rect">
            <a:avLst/>
          </a:prstGeom>
          <a:noFill/>
        </p:spPr>
        <p:txBody>
          <a:bodyPr wrap="none" rtlCol="0">
            <a:spAutoFit/>
          </a:bodyPr>
          <a:lstStyle/>
          <a:p>
            <a:r>
              <a:rPr lang="en-US" sz="2400" dirty="0">
                <a:hlinkClick r:id="rId2"/>
              </a:rPr>
              <a:t>Results</a:t>
            </a:r>
            <a:endParaRPr lang="en-US" sz="2400" dirty="0"/>
          </a:p>
        </p:txBody>
      </p:sp>
      <p:pic>
        <p:nvPicPr>
          <p:cNvPr id="8" name="Picture 7" descr="A qr code with a few black squares&#10;&#10;Description automatically generated">
            <a:extLst>
              <a:ext uri="{FF2B5EF4-FFF2-40B4-BE49-F238E27FC236}">
                <a16:creationId xmlns:a16="http://schemas.microsoft.com/office/drawing/2014/main" id="{80185C2F-8278-4B52-B8B9-F6FE718A0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0" y="489085"/>
            <a:ext cx="5904957" cy="5879831"/>
          </a:xfrm>
          <a:prstGeom prst="rect">
            <a:avLst/>
          </a:prstGeom>
        </p:spPr>
      </p:pic>
      <p:sp>
        <p:nvSpPr>
          <p:cNvPr id="4" name="TextBox 3">
            <a:extLst>
              <a:ext uri="{FF2B5EF4-FFF2-40B4-BE49-F238E27FC236}">
                <a16:creationId xmlns:a16="http://schemas.microsoft.com/office/drawing/2014/main" id="{9CFFA056-E671-AEE3-72CE-2A8D94F289F1}"/>
              </a:ext>
            </a:extLst>
          </p:cNvPr>
          <p:cNvSpPr txBox="1"/>
          <p:nvPr/>
        </p:nvSpPr>
        <p:spPr>
          <a:xfrm>
            <a:off x="406400" y="2813447"/>
            <a:ext cx="4064000" cy="1200329"/>
          </a:xfrm>
          <a:prstGeom prst="rect">
            <a:avLst/>
          </a:prstGeom>
          <a:noFill/>
        </p:spPr>
        <p:txBody>
          <a:bodyPr wrap="square" rtlCol="0">
            <a:spAutoFit/>
          </a:bodyPr>
          <a:lstStyle/>
          <a:p>
            <a:r>
              <a:rPr lang="en-US" sz="2400" dirty="0"/>
              <a:t>Please scan the QR code with your camera app and click the link to access the Poll.</a:t>
            </a:r>
          </a:p>
        </p:txBody>
      </p:sp>
    </p:spTree>
    <p:extLst>
      <p:ext uri="{BB962C8B-B14F-4D97-AF65-F5344CB8AC3E}">
        <p14:creationId xmlns:p14="http://schemas.microsoft.com/office/powerpoint/2010/main" val="3608652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267"/>
            <a:ext cx="12242800" cy="1032588"/>
          </a:xfrm>
        </p:spPr>
        <p:txBody>
          <a:bodyPr>
            <a:normAutofit/>
          </a:bodyPr>
          <a:lstStyle/>
          <a:p>
            <a:r>
              <a:rPr lang="en-US" sz="3000" b="1" u="sng" dirty="0">
                <a:latin typeface="+mn-lt"/>
              </a:rPr>
              <a:t>Interpret this </a:t>
            </a:r>
            <a:r>
              <a:rPr lang="en-US" sz="3000" b="1" u="sng" dirty="0" smtClean="0">
                <a:latin typeface="+mn-lt"/>
              </a:rPr>
              <a:t>Variant so the Oncologists Can Consider What They Should Do</a:t>
            </a:r>
            <a:endParaRPr lang="en-US" sz="3000" b="1" u="sng" dirty="0">
              <a:latin typeface="+mn-lt"/>
            </a:endParaRPr>
          </a:p>
        </p:txBody>
      </p:sp>
      <p:sp>
        <p:nvSpPr>
          <p:cNvPr id="3" name="Content Placeholder 2"/>
          <p:cNvSpPr>
            <a:spLocks noGrp="1"/>
          </p:cNvSpPr>
          <p:nvPr>
            <p:ph idx="1"/>
          </p:nvPr>
        </p:nvSpPr>
        <p:spPr>
          <a:xfrm>
            <a:off x="863600" y="705097"/>
            <a:ext cx="10515600" cy="3378142"/>
          </a:xfrm>
        </p:spPr>
        <p:txBody>
          <a:bodyPr>
            <a:normAutofit/>
          </a:bodyPr>
          <a:lstStyle/>
          <a:p>
            <a:r>
              <a:rPr lang="en-US" sz="3200" dirty="0"/>
              <a:t>As part of genomic tumor profiling </a:t>
            </a:r>
            <a:r>
              <a:rPr lang="en-US" sz="3200" dirty="0" smtClean="0"/>
              <a:t>study, you </a:t>
            </a:r>
            <a:r>
              <a:rPr lang="en-US" sz="3200" dirty="0"/>
              <a:t>find the following mutation in a triple-negative breast carcinoma </a:t>
            </a:r>
            <a:r>
              <a:rPr lang="en-US" sz="3200" dirty="0" smtClean="0"/>
              <a:t>sample. The trial is evaluating the efficacy of a novel EGFR inhibitor to treat these patients.</a:t>
            </a:r>
            <a:endParaRPr lang="en-US" sz="3200" dirty="0"/>
          </a:p>
          <a:p>
            <a:pPr marL="0" indent="0">
              <a:buNone/>
            </a:pPr>
            <a:r>
              <a:rPr lang="en-US" sz="3200" b="1" dirty="0" smtClean="0"/>
              <a:t>Genomic Variant Identified:</a:t>
            </a:r>
            <a:endParaRPr lang="en-US" sz="3200" b="1" dirty="0"/>
          </a:p>
          <a:p>
            <a:r>
              <a:rPr lang="en-US" sz="3200" dirty="0"/>
              <a:t>EGFR: c.2236_2250del (</a:t>
            </a:r>
            <a:r>
              <a:rPr lang="en-US" sz="3200" dirty="0" smtClean="0"/>
              <a:t>p.Glu746_Ala750del) VAF: 34%</a:t>
            </a:r>
            <a:endParaRPr lang="en-US" sz="3200" dirty="0"/>
          </a:p>
        </p:txBody>
      </p:sp>
      <p:pic>
        <p:nvPicPr>
          <p:cNvPr id="4" name="Picture 3"/>
          <p:cNvPicPr>
            <a:picLocks noChangeAspect="1"/>
          </p:cNvPicPr>
          <p:nvPr/>
        </p:nvPicPr>
        <p:blipFill rotWithShape="1">
          <a:blip r:embed="rId2"/>
          <a:srcRect l="26719" t="25759" r="13853" b="13770"/>
          <a:stretch/>
        </p:blipFill>
        <p:spPr>
          <a:xfrm>
            <a:off x="1912080" y="3674694"/>
            <a:ext cx="5621867" cy="3098636"/>
          </a:xfrm>
          <a:prstGeom prst="rect">
            <a:avLst/>
          </a:prstGeom>
          <a:ln w="28575">
            <a:solidFill>
              <a:schemeClr val="tx1"/>
            </a:solidFill>
          </a:ln>
        </p:spPr>
      </p:pic>
      <p:sp>
        <p:nvSpPr>
          <p:cNvPr id="5" name="Rectangle 4"/>
          <p:cNvSpPr/>
          <p:nvPr/>
        </p:nvSpPr>
        <p:spPr>
          <a:xfrm>
            <a:off x="7752071" y="4765327"/>
            <a:ext cx="3379130" cy="646331"/>
          </a:xfrm>
          <a:prstGeom prst="rect">
            <a:avLst/>
          </a:prstGeom>
          <a:ln w="28575">
            <a:solidFill>
              <a:schemeClr val="tx1"/>
            </a:solidFill>
          </a:ln>
        </p:spPr>
        <p:txBody>
          <a:bodyPr wrap="none">
            <a:spAutoFit/>
          </a:bodyPr>
          <a:lstStyle/>
          <a:p>
            <a:r>
              <a:rPr lang="en-US" dirty="0" smtClean="0"/>
              <a:t>Results from 523 gene</a:t>
            </a:r>
          </a:p>
          <a:p>
            <a:r>
              <a:rPr lang="en-US" dirty="0"/>
              <a:t>n</a:t>
            </a:r>
            <a:r>
              <a:rPr lang="en-US" dirty="0" smtClean="0"/>
              <a:t>ext-generation sequencing panel</a:t>
            </a:r>
            <a:endParaRPr lang="en-CA" dirty="0"/>
          </a:p>
        </p:txBody>
      </p:sp>
    </p:spTree>
    <p:extLst>
      <p:ext uri="{BB962C8B-B14F-4D97-AF65-F5344CB8AC3E}">
        <p14:creationId xmlns:p14="http://schemas.microsoft.com/office/powerpoint/2010/main" val="13078397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	</a:t>
            </a:r>
            <a:endParaRPr lang="en-CA" b="1" dirty="0"/>
          </a:p>
        </p:txBody>
      </p:sp>
      <p:sp>
        <p:nvSpPr>
          <p:cNvPr id="3" name="Content Placeholder 2"/>
          <p:cNvSpPr>
            <a:spLocks noGrp="1"/>
          </p:cNvSpPr>
          <p:nvPr>
            <p:ph idx="1"/>
          </p:nvPr>
        </p:nvSpPr>
        <p:spPr/>
        <p:txBody>
          <a:bodyPr>
            <a:normAutofit/>
          </a:bodyPr>
          <a:lstStyle/>
          <a:p>
            <a:r>
              <a:rPr lang="en-US" dirty="0" smtClean="0"/>
              <a:t>Differentiating Tumor vs Germline Variant </a:t>
            </a:r>
            <a:r>
              <a:rPr lang="en-US" smtClean="0"/>
              <a:t>requires ‘normal’ specimen  </a:t>
            </a:r>
            <a:endParaRPr lang="en-US" dirty="0" smtClean="0"/>
          </a:p>
          <a:p>
            <a:endParaRPr lang="en-US" dirty="0"/>
          </a:p>
          <a:p>
            <a:r>
              <a:rPr lang="en-US" dirty="0" smtClean="0"/>
              <a:t>Ensure clinical report identifies variants of uncertain significance (if reported) and genomic regions evaluated</a:t>
            </a:r>
          </a:p>
          <a:p>
            <a:endParaRPr lang="en-US" dirty="0"/>
          </a:p>
          <a:p>
            <a:r>
              <a:rPr lang="en-US" dirty="0" smtClean="0"/>
              <a:t>Always critically evaluate what you receive using scientific evidence sources</a:t>
            </a:r>
          </a:p>
          <a:p>
            <a:endParaRPr lang="en-US" dirty="0"/>
          </a:p>
          <a:p>
            <a:r>
              <a:rPr lang="en-US" dirty="0" smtClean="0"/>
              <a:t>Clarify the eligibility criteria for enrolment into clinical trial </a:t>
            </a:r>
            <a:endParaRPr lang="en-CA" dirty="0"/>
          </a:p>
        </p:txBody>
      </p:sp>
    </p:spTree>
    <p:extLst>
      <p:ext uri="{BB962C8B-B14F-4D97-AF65-F5344CB8AC3E}">
        <p14:creationId xmlns:p14="http://schemas.microsoft.com/office/powerpoint/2010/main" val="40412696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51443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1162" y="1119376"/>
            <a:ext cx="9143850" cy="3539430"/>
          </a:xfrm>
          <a:prstGeom prst="rect">
            <a:avLst/>
          </a:prstGeom>
          <a:noFill/>
        </p:spPr>
        <p:txBody>
          <a:bodyPr wrap="none" rtlCol="0">
            <a:spAutoFit/>
          </a:bodyPr>
          <a:lstStyle/>
          <a:p>
            <a:r>
              <a:rPr lang="en-US" sz="3200" dirty="0" smtClean="0"/>
              <a:t>How do you report this variant back to the oncologist </a:t>
            </a:r>
          </a:p>
          <a:p>
            <a:pPr algn="ctr"/>
            <a:r>
              <a:rPr lang="en-US" sz="3200" dirty="0" smtClean="0"/>
              <a:t>so they will know what to consider?</a:t>
            </a:r>
          </a:p>
          <a:p>
            <a:pPr marL="514350" indent="-514350" algn="ctr">
              <a:buAutoNum type="alphaUcPeriod"/>
            </a:pPr>
            <a:r>
              <a:rPr lang="en-CA" sz="3200" dirty="0" smtClean="0"/>
              <a:t>Strong </a:t>
            </a:r>
            <a:r>
              <a:rPr lang="en-CA" sz="3200" dirty="0"/>
              <a:t>Clinical </a:t>
            </a:r>
            <a:r>
              <a:rPr lang="en-CA" sz="3200" dirty="0" smtClean="0"/>
              <a:t>Significance</a:t>
            </a:r>
          </a:p>
          <a:p>
            <a:pPr marL="514350" indent="-514350" algn="ctr">
              <a:buAutoNum type="alphaUcPeriod"/>
            </a:pPr>
            <a:r>
              <a:rPr lang="en-US" sz="3200" dirty="0" smtClean="0"/>
              <a:t>Potential Clinical Significance</a:t>
            </a:r>
          </a:p>
          <a:p>
            <a:pPr marL="514350" indent="-514350" algn="ctr">
              <a:buAutoNum type="alphaUcPeriod"/>
            </a:pPr>
            <a:r>
              <a:rPr lang="en-US" sz="3200" dirty="0" smtClean="0"/>
              <a:t>Unknown Significance</a:t>
            </a:r>
          </a:p>
          <a:p>
            <a:pPr marL="514350" indent="-514350" algn="ctr">
              <a:buAutoNum type="alphaUcPeriod"/>
            </a:pPr>
            <a:r>
              <a:rPr lang="en-US" sz="3200" dirty="0" smtClean="0"/>
              <a:t>Benign/Likely Benign</a:t>
            </a:r>
          </a:p>
          <a:p>
            <a:pPr marL="514350" indent="-514350" algn="ctr">
              <a:buAutoNum type="alphaUcPeriod"/>
            </a:pPr>
            <a:r>
              <a:rPr lang="en-US" sz="3200" dirty="0" smtClean="0"/>
              <a:t>I have no idea</a:t>
            </a:r>
            <a:endParaRPr lang="en-CA" sz="3200" dirty="0"/>
          </a:p>
        </p:txBody>
      </p:sp>
    </p:spTree>
    <p:extLst>
      <p:ext uri="{BB962C8B-B14F-4D97-AF65-F5344CB8AC3E}">
        <p14:creationId xmlns:p14="http://schemas.microsoft.com/office/powerpoint/2010/main" val="24736384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8844" y="714895"/>
            <a:ext cx="10144893" cy="2031325"/>
          </a:xfrm>
          <a:prstGeom prst="rect">
            <a:avLst/>
          </a:prstGeom>
          <a:noFill/>
        </p:spPr>
        <p:txBody>
          <a:bodyPr wrap="none" rtlCol="0">
            <a:spAutoFit/>
          </a:bodyPr>
          <a:lstStyle/>
          <a:p>
            <a:r>
              <a:rPr lang="en-US" dirty="0" smtClean="0"/>
              <a:t>Could this EGFR variant cause a familial predisposition to cancer in this patient and their family members?</a:t>
            </a:r>
          </a:p>
          <a:p>
            <a:endParaRPr lang="en-US" dirty="0" smtClean="0"/>
          </a:p>
          <a:p>
            <a:endParaRPr lang="en-US" dirty="0" smtClean="0"/>
          </a:p>
          <a:p>
            <a:r>
              <a:rPr lang="en-US" dirty="0" smtClean="0"/>
              <a:t>A. Yes</a:t>
            </a:r>
          </a:p>
          <a:p>
            <a:r>
              <a:rPr lang="en-US" dirty="0" smtClean="0"/>
              <a:t>B. No </a:t>
            </a:r>
          </a:p>
          <a:p>
            <a:r>
              <a:rPr lang="en-US" dirty="0" smtClean="0"/>
              <a:t>C. Uncertain</a:t>
            </a:r>
          </a:p>
          <a:p>
            <a:r>
              <a:rPr lang="en-US" dirty="0" smtClean="0"/>
              <a:t>D. I have no idea</a:t>
            </a:r>
            <a:endParaRPr lang="en-CA" dirty="0"/>
          </a:p>
        </p:txBody>
      </p:sp>
    </p:spTree>
    <p:extLst>
      <p:ext uri="{BB962C8B-B14F-4D97-AF65-F5344CB8AC3E}">
        <p14:creationId xmlns:p14="http://schemas.microsoft.com/office/powerpoint/2010/main" val="33731799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90395" y="100683"/>
            <a:ext cx="7716984" cy="584775"/>
          </a:xfrm>
          <a:prstGeom prst="rect">
            <a:avLst/>
          </a:prstGeom>
          <a:noFill/>
        </p:spPr>
        <p:txBody>
          <a:bodyPr wrap="none" rtlCol="0">
            <a:spAutoFit/>
          </a:bodyPr>
          <a:lstStyle/>
          <a:p>
            <a:r>
              <a:rPr lang="en-US" sz="3200" b="1" dirty="0" smtClean="0"/>
              <a:t>Clinical Report for our EGFR Positive Patient </a:t>
            </a:r>
            <a:endParaRPr lang="en-CA" sz="3200" b="1" dirty="0"/>
          </a:p>
        </p:txBody>
      </p:sp>
      <p:sp>
        <p:nvSpPr>
          <p:cNvPr id="5" name="Rounded Rectangle 4"/>
          <p:cNvSpPr/>
          <p:nvPr/>
        </p:nvSpPr>
        <p:spPr>
          <a:xfrm>
            <a:off x="980184" y="756518"/>
            <a:ext cx="9903858" cy="601115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dirty="0"/>
          </a:p>
        </p:txBody>
      </p:sp>
      <p:sp>
        <p:nvSpPr>
          <p:cNvPr id="6" name="TextBox 5"/>
          <p:cNvSpPr txBox="1"/>
          <p:nvPr/>
        </p:nvSpPr>
        <p:spPr>
          <a:xfrm>
            <a:off x="1271539" y="1072518"/>
            <a:ext cx="7301294" cy="400110"/>
          </a:xfrm>
          <a:prstGeom prst="rect">
            <a:avLst/>
          </a:prstGeom>
          <a:noFill/>
        </p:spPr>
        <p:txBody>
          <a:bodyPr wrap="none" rtlCol="0">
            <a:spAutoFit/>
          </a:bodyPr>
          <a:lstStyle/>
          <a:p>
            <a:r>
              <a:rPr lang="en-US" sz="2000" b="1" dirty="0" smtClean="0"/>
              <a:t>Specimen</a:t>
            </a:r>
            <a:r>
              <a:rPr lang="en-US" sz="2000" dirty="0" smtClean="0"/>
              <a:t>: FFPE,</a:t>
            </a:r>
            <a:r>
              <a:rPr lang="en-CA" sz="2000" dirty="0"/>
              <a:t> Left breast lumpectomy, skin anterior, stitch </a:t>
            </a:r>
            <a:r>
              <a:rPr lang="en-CA" sz="2000" dirty="0" smtClean="0"/>
              <a:t>lateral</a:t>
            </a:r>
            <a:r>
              <a:rPr lang="en-US" sz="2000" dirty="0" smtClean="0"/>
              <a:t> </a:t>
            </a:r>
            <a:endParaRPr lang="en-CA" sz="2000" dirty="0"/>
          </a:p>
        </p:txBody>
      </p:sp>
      <p:sp>
        <p:nvSpPr>
          <p:cNvPr id="7" name="TextBox 6"/>
          <p:cNvSpPr txBox="1"/>
          <p:nvPr/>
        </p:nvSpPr>
        <p:spPr>
          <a:xfrm>
            <a:off x="2258507" y="1644244"/>
            <a:ext cx="7638566" cy="461665"/>
          </a:xfrm>
          <a:prstGeom prst="rect">
            <a:avLst/>
          </a:prstGeom>
          <a:noFill/>
          <a:ln w="38100">
            <a:solidFill>
              <a:srgbClr val="FF0000"/>
            </a:solidFill>
          </a:ln>
        </p:spPr>
        <p:txBody>
          <a:bodyPr wrap="none" rtlCol="0">
            <a:spAutoFit/>
          </a:bodyPr>
          <a:lstStyle/>
          <a:p>
            <a:r>
              <a:rPr lang="en-US" sz="2400" b="1" dirty="0" smtClean="0"/>
              <a:t>Results</a:t>
            </a:r>
            <a:r>
              <a:rPr lang="en-US" sz="2400" dirty="0" smtClean="0"/>
              <a:t>: </a:t>
            </a:r>
            <a:r>
              <a:rPr lang="en-US" sz="2400" dirty="0"/>
              <a:t>EGFR: c.2236_2250del (p.E746_A750del) VAF: 34</a:t>
            </a:r>
            <a:r>
              <a:rPr lang="en-US" sz="2400" dirty="0" smtClean="0"/>
              <a:t>% </a:t>
            </a:r>
            <a:endParaRPr lang="en-CA" sz="2400" dirty="0"/>
          </a:p>
        </p:txBody>
      </p:sp>
      <p:sp>
        <p:nvSpPr>
          <p:cNvPr id="8" name="TextBox 7"/>
          <p:cNvSpPr txBox="1"/>
          <p:nvPr/>
        </p:nvSpPr>
        <p:spPr>
          <a:xfrm>
            <a:off x="1931687" y="2506019"/>
            <a:ext cx="8292206" cy="1077218"/>
          </a:xfrm>
          <a:prstGeom prst="rect">
            <a:avLst/>
          </a:prstGeom>
          <a:noFill/>
          <a:ln w="38100">
            <a:solidFill>
              <a:srgbClr val="FF0000"/>
            </a:solidFill>
          </a:ln>
        </p:spPr>
        <p:txBody>
          <a:bodyPr wrap="none" rtlCol="0">
            <a:spAutoFit/>
          </a:bodyPr>
          <a:lstStyle/>
          <a:p>
            <a:r>
              <a:rPr lang="en-US" sz="2400" b="1" dirty="0" smtClean="0"/>
              <a:t>Interpretation</a:t>
            </a:r>
            <a:r>
              <a:rPr lang="en-US" sz="2400" dirty="0" smtClean="0"/>
              <a:t>: Potential Clinical Significance (Tier 2A)</a:t>
            </a:r>
          </a:p>
          <a:p>
            <a:r>
              <a:rPr lang="en-US" sz="2000" dirty="0" smtClean="0"/>
              <a:t>- Activating EGFR variant </a:t>
            </a:r>
          </a:p>
          <a:p>
            <a:r>
              <a:rPr lang="en-US" sz="2000" dirty="0" smtClean="0"/>
              <a:t>- Patients with lung cancer respond to targeted therapies, unknown in breast. </a:t>
            </a:r>
          </a:p>
        </p:txBody>
      </p:sp>
      <p:sp>
        <p:nvSpPr>
          <p:cNvPr id="9" name="TextBox 8"/>
          <p:cNvSpPr txBox="1"/>
          <p:nvPr/>
        </p:nvSpPr>
        <p:spPr>
          <a:xfrm>
            <a:off x="1271539" y="5113750"/>
            <a:ext cx="9612503" cy="1015663"/>
          </a:xfrm>
          <a:prstGeom prst="rect">
            <a:avLst/>
          </a:prstGeom>
          <a:noFill/>
        </p:spPr>
        <p:txBody>
          <a:bodyPr wrap="none" rtlCol="0">
            <a:spAutoFit/>
          </a:bodyPr>
          <a:lstStyle/>
          <a:p>
            <a:r>
              <a:rPr lang="en-US" sz="2000" b="1" dirty="0" smtClean="0"/>
              <a:t>Methods/Limitations:</a:t>
            </a:r>
          </a:p>
          <a:p>
            <a:r>
              <a:rPr lang="en-US" sz="2000" dirty="0" smtClean="0"/>
              <a:t>Next-generation sequencing performed from genomic DNA and RNA using a custom panel.</a:t>
            </a:r>
          </a:p>
          <a:p>
            <a:r>
              <a:rPr lang="en-US" sz="2000" dirty="0" smtClean="0"/>
              <a:t>100% Specificity, 99% Sensitivity, 5% limit of detection</a:t>
            </a:r>
            <a:endParaRPr lang="en-CA" sz="2000" dirty="0"/>
          </a:p>
        </p:txBody>
      </p:sp>
      <p:sp>
        <p:nvSpPr>
          <p:cNvPr id="10" name="TextBox 9"/>
          <p:cNvSpPr txBox="1"/>
          <p:nvPr/>
        </p:nvSpPr>
        <p:spPr>
          <a:xfrm>
            <a:off x="1288472" y="4005754"/>
            <a:ext cx="6633675" cy="707886"/>
          </a:xfrm>
          <a:prstGeom prst="rect">
            <a:avLst/>
          </a:prstGeom>
          <a:noFill/>
        </p:spPr>
        <p:txBody>
          <a:bodyPr wrap="none" rtlCol="0">
            <a:spAutoFit/>
          </a:bodyPr>
          <a:lstStyle/>
          <a:p>
            <a:r>
              <a:rPr lang="en-US" sz="2000" b="1" dirty="0" smtClean="0"/>
              <a:t>Genes Tested</a:t>
            </a:r>
            <a:r>
              <a:rPr lang="en-US" sz="2000" dirty="0" smtClean="0"/>
              <a:t>: Coding Sequences for 523 cancer related genes</a:t>
            </a:r>
          </a:p>
          <a:p>
            <a:r>
              <a:rPr lang="en-US" sz="2000" dirty="0" smtClean="0"/>
              <a:t>(available on request)</a:t>
            </a:r>
            <a:endParaRPr lang="en-CA" sz="2000" dirty="0"/>
          </a:p>
        </p:txBody>
      </p:sp>
    </p:spTree>
    <p:extLst>
      <p:ext uri="{BB962C8B-B14F-4D97-AF65-F5344CB8AC3E}">
        <p14:creationId xmlns:p14="http://schemas.microsoft.com/office/powerpoint/2010/main" val="192353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016000" y="2006601"/>
            <a:ext cx="2574213" cy="974431"/>
          </a:xfrm>
        </p:spPr>
        <p:txBody>
          <a:bodyPr/>
          <a:lstStyle/>
          <a:p>
            <a:r>
              <a:rPr lang="en-CA" dirty="0"/>
              <a:t>Poll 1</a:t>
            </a:r>
          </a:p>
        </p:txBody>
      </p:sp>
      <p:pic>
        <p:nvPicPr>
          <p:cNvPr id="7" name="Picture 6" descr="A qr code on a white background&#10;&#10;Description automatically generated">
            <a:extLst>
              <a:ext uri="{FF2B5EF4-FFF2-40B4-BE49-F238E27FC236}">
                <a16:creationId xmlns:a16="http://schemas.microsoft.com/office/drawing/2014/main" id="{F0E59697-D130-7446-D4E7-5B4E838EA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400" y="279400"/>
            <a:ext cx="6299200" cy="6299200"/>
          </a:xfrm>
          <a:prstGeom prst="rect">
            <a:avLst/>
          </a:prstGeom>
        </p:spPr>
      </p:pic>
      <p:sp>
        <p:nvSpPr>
          <p:cNvPr id="8" name="TextBox 7">
            <a:extLst>
              <a:ext uri="{FF2B5EF4-FFF2-40B4-BE49-F238E27FC236}">
                <a16:creationId xmlns:a16="http://schemas.microsoft.com/office/drawing/2014/main" id="{C6E0ED5C-361E-8017-A933-3A6FE6A328BC}"/>
              </a:ext>
            </a:extLst>
          </p:cNvPr>
          <p:cNvSpPr txBox="1"/>
          <p:nvPr/>
        </p:nvSpPr>
        <p:spPr>
          <a:xfrm>
            <a:off x="1699609" y="5268857"/>
            <a:ext cx="1075359" cy="461665"/>
          </a:xfrm>
          <a:prstGeom prst="rect">
            <a:avLst/>
          </a:prstGeom>
          <a:noFill/>
        </p:spPr>
        <p:txBody>
          <a:bodyPr wrap="none" rtlCol="0">
            <a:spAutoFit/>
          </a:bodyPr>
          <a:lstStyle/>
          <a:p>
            <a:r>
              <a:rPr lang="en-US" sz="2400" dirty="0">
                <a:hlinkClick r:id="rId3"/>
              </a:rPr>
              <a:t>Results</a:t>
            </a:r>
            <a:endParaRPr lang="en-US" sz="2400" dirty="0"/>
          </a:p>
        </p:txBody>
      </p:sp>
      <p:sp>
        <p:nvSpPr>
          <p:cNvPr id="3" name="TextBox 2">
            <a:extLst>
              <a:ext uri="{FF2B5EF4-FFF2-40B4-BE49-F238E27FC236}">
                <a16:creationId xmlns:a16="http://schemas.microsoft.com/office/drawing/2014/main" id="{1E934805-FEC7-C48C-5915-F912AC9A6CDA}"/>
              </a:ext>
            </a:extLst>
          </p:cNvPr>
          <p:cNvSpPr txBox="1"/>
          <p:nvPr/>
        </p:nvSpPr>
        <p:spPr>
          <a:xfrm>
            <a:off x="423620" y="2813447"/>
            <a:ext cx="4064000" cy="1200329"/>
          </a:xfrm>
          <a:prstGeom prst="rect">
            <a:avLst/>
          </a:prstGeom>
          <a:noFill/>
        </p:spPr>
        <p:txBody>
          <a:bodyPr wrap="square" rtlCol="0">
            <a:spAutoFit/>
          </a:bodyPr>
          <a:lstStyle/>
          <a:p>
            <a:r>
              <a:rPr lang="en-US" sz="2400" dirty="0"/>
              <a:t>Please scan the QR code with your camera app and click the link to access the Poll.</a:t>
            </a:r>
          </a:p>
        </p:txBody>
      </p:sp>
    </p:spTree>
    <p:extLst>
      <p:ext uri="{BB962C8B-B14F-4D97-AF65-F5344CB8AC3E}">
        <p14:creationId xmlns:p14="http://schemas.microsoft.com/office/powerpoint/2010/main" val="158217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n external file that holds a picture, illustration, etc.&#10;Object name is 13073_2019_703_Fig1_HTML.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028" b="40847"/>
          <a:stretch/>
        </p:blipFill>
        <p:spPr bwMode="auto">
          <a:xfrm>
            <a:off x="460518" y="2722544"/>
            <a:ext cx="11381529" cy="349134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0089644" y="6349107"/>
            <a:ext cx="1752403" cy="369332"/>
          </a:xfrm>
          <a:prstGeom prst="rect">
            <a:avLst/>
          </a:prstGeom>
        </p:spPr>
        <p:txBody>
          <a:bodyPr wrap="none">
            <a:spAutoFit/>
          </a:bodyPr>
          <a:lstStyle/>
          <a:p>
            <a:r>
              <a:rPr lang="en-CA" dirty="0" smtClean="0"/>
              <a:t>PMID: 31937368</a:t>
            </a:r>
            <a:endParaRPr lang="en-CA" dirty="0"/>
          </a:p>
        </p:txBody>
      </p:sp>
      <p:sp>
        <p:nvSpPr>
          <p:cNvPr id="5" name="TextBox 4"/>
          <p:cNvSpPr txBox="1"/>
          <p:nvPr/>
        </p:nvSpPr>
        <p:spPr>
          <a:xfrm>
            <a:off x="460518" y="1325443"/>
            <a:ext cx="4165307" cy="1077218"/>
          </a:xfrm>
          <a:prstGeom prst="rect">
            <a:avLst/>
          </a:prstGeom>
          <a:noFill/>
        </p:spPr>
        <p:txBody>
          <a:bodyPr wrap="none" rtlCol="0">
            <a:spAutoFit/>
          </a:bodyPr>
          <a:lstStyle/>
          <a:p>
            <a:r>
              <a:rPr lang="en-US" sz="3200" dirty="0" smtClean="0"/>
              <a:t>- What you are testing:</a:t>
            </a:r>
          </a:p>
          <a:p>
            <a:r>
              <a:rPr lang="en-US" sz="3200" dirty="0" smtClean="0"/>
              <a:t>- Why are you testing it:</a:t>
            </a:r>
            <a:endParaRPr lang="en-CA" sz="3200" dirty="0"/>
          </a:p>
        </p:txBody>
      </p:sp>
      <p:sp>
        <p:nvSpPr>
          <p:cNvPr id="6" name="Right Arrow 5"/>
          <p:cNvSpPr/>
          <p:nvPr/>
        </p:nvSpPr>
        <p:spPr>
          <a:xfrm>
            <a:off x="4758742" y="1518612"/>
            <a:ext cx="1428563" cy="663131"/>
          </a:xfrm>
          <a:prstGeom prst="rightArrow">
            <a:avLst/>
          </a:prstGeom>
          <a:solidFill>
            <a:srgbClr val="C4F4F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a:p>
        </p:txBody>
      </p:sp>
      <p:sp>
        <p:nvSpPr>
          <p:cNvPr id="9" name="TextBox 8"/>
          <p:cNvSpPr txBox="1"/>
          <p:nvPr/>
        </p:nvSpPr>
        <p:spPr>
          <a:xfrm>
            <a:off x="6430830" y="1557791"/>
            <a:ext cx="5283819" cy="584775"/>
          </a:xfrm>
          <a:prstGeom prst="rect">
            <a:avLst/>
          </a:prstGeom>
          <a:noFill/>
        </p:spPr>
        <p:txBody>
          <a:bodyPr wrap="none" rtlCol="0">
            <a:spAutoFit/>
          </a:bodyPr>
          <a:lstStyle/>
          <a:p>
            <a:r>
              <a:rPr lang="en-US" sz="3200" dirty="0" smtClean="0"/>
              <a:t>Drives the interpretive process</a:t>
            </a:r>
            <a:endParaRPr lang="en-CA" sz="3200" dirty="0"/>
          </a:p>
        </p:txBody>
      </p:sp>
      <p:sp>
        <p:nvSpPr>
          <p:cNvPr id="7" name="TextBox 6"/>
          <p:cNvSpPr txBox="1"/>
          <p:nvPr/>
        </p:nvSpPr>
        <p:spPr>
          <a:xfrm>
            <a:off x="61576" y="74410"/>
            <a:ext cx="12005734" cy="1323439"/>
          </a:xfrm>
          <a:prstGeom prst="rect">
            <a:avLst/>
          </a:prstGeom>
          <a:noFill/>
        </p:spPr>
        <p:txBody>
          <a:bodyPr wrap="square" rtlCol="0">
            <a:spAutoFit/>
          </a:bodyPr>
          <a:lstStyle/>
          <a:p>
            <a:pPr algn="ctr"/>
            <a:r>
              <a:rPr lang="en-US" sz="4000" b="1" i="1" dirty="0" smtClean="0"/>
              <a:t>Content AND Context Matter for Clinical Genetic Testing and Trial Eligibility</a:t>
            </a:r>
            <a:endParaRPr lang="en-CA" sz="4000" b="1" i="1" dirty="0"/>
          </a:p>
        </p:txBody>
      </p:sp>
    </p:spTree>
    <p:extLst>
      <p:ext uri="{BB962C8B-B14F-4D97-AF65-F5344CB8AC3E}">
        <p14:creationId xmlns:p14="http://schemas.microsoft.com/office/powerpoint/2010/main" val="2510136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0219" y="723246"/>
            <a:ext cx="5682971" cy="2954655"/>
          </a:xfrm>
          <a:prstGeom prst="rect">
            <a:avLst/>
          </a:prstGeom>
          <a:noFill/>
          <a:ln w="38100">
            <a:solidFill>
              <a:schemeClr val="tx1"/>
            </a:solidFill>
          </a:ln>
        </p:spPr>
        <p:txBody>
          <a:bodyPr wrap="square" rtlCol="0">
            <a:spAutoFit/>
          </a:bodyPr>
          <a:lstStyle/>
          <a:p>
            <a:r>
              <a:rPr lang="en-US" sz="2400" b="1" u="sng" dirty="0"/>
              <a:t>Germline  Variant</a:t>
            </a:r>
          </a:p>
          <a:p>
            <a:pPr marL="285750" indent="-285750">
              <a:buFontTx/>
              <a:buChar char="-"/>
            </a:pPr>
            <a:r>
              <a:rPr lang="en-US" sz="2400" dirty="0" smtClean="0"/>
              <a:t>Occurs </a:t>
            </a:r>
            <a:r>
              <a:rPr lang="en-US" sz="2400" dirty="0"/>
              <a:t>in germ </a:t>
            </a:r>
            <a:r>
              <a:rPr lang="en-US" sz="2400" dirty="0" smtClean="0"/>
              <a:t>cells (usually in every cell)</a:t>
            </a:r>
            <a:endParaRPr lang="en-US" sz="2400" dirty="0"/>
          </a:p>
          <a:p>
            <a:pPr marL="285750" indent="-285750">
              <a:buFontTx/>
              <a:buChar char="-"/>
            </a:pPr>
            <a:r>
              <a:rPr lang="en-US" sz="2400" dirty="0" smtClean="0"/>
              <a:t>Stable, Inherited/de novo</a:t>
            </a:r>
          </a:p>
          <a:p>
            <a:endParaRPr lang="en-US" sz="2400" b="1" u="sng" dirty="0" smtClean="0"/>
          </a:p>
          <a:p>
            <a:r>
              <a:rPr lang="en-US" sz="2400" b="1" u="sng" dirty="0" smtClean="0"/>
              <a:t>Why test</a:t>
            </a:r>
            <a:endParaRPr lang="en-US" sz="2400" b="1" u="sng" dirty="0"/>
          </a:p>
          <a:p>
            <a:pPr marL="285750" indent="-285750">
              <a:buFontTx/>
              <a:buChar char="-"/>
            </a:pPr>
            <a:r>
              <a:rPr lang="en-US" sz="2400" dirty="0"/>
              <a:t>M</a:t>
            </a:r>
            <a:r>
              <a:rPr lang="en-US" sz="2400" dirty="0" smtClean="0"/>
              <a:t>echanism for a clinical diagnosis</a:t>
            </a:r>
          </a:p>
          <a:p>
            <a:pPr marL="285750" indent="-285750">
              <a:buFontTx/>
              <a:buChar char="-"/>
            </a:pPr>
            <a:r>
              <a:rPr lang="en-US" sz="2400" dirty="0" smtClean="0"/>
              <a:t>Family’s Matter</a:t>
            </a:r>
            <a:endParaRPr lang="en-US" sz="2400" dirty="0"/>
          </a:p>
          <a:p>
            <a:endParaRPr lang="en-US" dirty="0"/>
          </a:p>
        </p:txBody>
      </p:sp>
      <p:sp>
        <p:nvSpPr>
          <p:cNvPr id="5" name="TextBox 4"/>
          <p:cNvSpPr txBox="1"/>
          <p:nvPr/>
        </p:nvSpPr>
        <p:spPr>
          <a:xfrm>
            <a:off x="1270682" y="3753571"/>
            <a:ext cx="5682508" cy="2585323"/>
          </a:xfrm>
          <a:prstGeom prst="rect">
            <a:avLst/>
          </a:prstGeom>
          <a:noFill/>
          <a:ln w="38100">
            <a:solidFill>
              <a:schemeClr val="tx1"/>
            </a:solidFill>
          </a:ln>
        </p:spPr>
        <p:txBody>
          <a:bodyPr wrap="square" rtlCol="0">
            <a:spAutoFit/>
          </a:bodyPr>
          <a:lstStyle/>
          <a:p>
            <a:r>
              <a:rPr lang="en-US" sz="2400" b="1" u="sng" dirty="0">
                <a:solidFill>
                  <a:srgbClr val="FF0000"/>
                </a:solidFill>
              </a:rPr>
              <a:t>Somatic  Variant</a:t>
            </a:r>
          </a:p>
          <a:p>
            <a:pPr marL="285750" indent="-285750">
              <a:buFontTx/>
              <a:buChar char="-"/>
            </a:pPr>
            <a:r>
              <a:rPr lang="en-US" sz="2400" dirty="0" smtClean="0">
                <a:solidFill>
                  <a:srgbClr val="FF0000"/>
                </a:solidFill>
              </a:rPr>
              <a:t>Occurs </a:t>
            </a:r>
            <a:r>
              <a:rPr lang="en-US" sz="2400" dirty="0">
                <a:solidFill>
                  <a:srgbClr val="FF0000"/>
                </a:solidFill>
              </a:rPr>
              <a:t>anywhere except in the germ cells</a:t>
            </a:r>
          </a:p>
          <a:p>
            <a:pPr marL="285750" indent="-285750">
              <a:buFontTx/>
              <a:buChar char="-"/>
            </a:pPr>
            <a:r>
              <a:rPr lang="en-US" sz="2400" dirty="0" smtClean="0">
                <a:solidFill>
                  <a:srgbClr val="FF0000"/>
                </a:solidFill>
              </a:rPr>
              <a:t>Unstable</a:t>
            </a:r>
            <a:r>
              <a:rPr lang="en-US" sz="2400" dirty="0">
                <a:solidFill>
                  <a:srgbClr val="FF0000"/>
                </a:solidFill>
              </a:rPr>
              <a:t>, </a:t>
            </a:r>
            <a:r>
              <a:rPr lang="en-US" sz="2400" dirty="0" smtClean="0">
                <a:solidFill>
                  <a:srgbClr val="FF0000"/>
                </a:solidFill>
              </a:rPr>
              <a:t>acquired</a:t>
            </a:r>
          </a:p>
          <a:p>
            <a:endParaRPr lang="en-US" sz="2400" b="1" u="sng" dirty="0" smtClean="0">
              <a:solidFill>
                <a:srgbClr val="FF0000"/>
              </a:solidFill>
            </a:endParaRPr>
          </a:p>
          <a:p>
            <a:r>
              <a:rPr lang="en-US" sz="2400" b="1" u="sng" dirty="0" smtClean="0">
                <a:solidFill>
                  <a:srgbClr val="FF0000"/>
                </a:solidFill>
              </a:rPr>
              <a:t>Why test</a:t>
            </a:r>
            <a:endParaRPr lang="en-US" sz="2400" b="1" u="sng" dirty="0">
              <a:solidFill>
                <a:srgbClr val="FF0000"/>
              </a:solidFill>
            </a:endParaRPr>
          </a:p>
          <a:p>
            <a:pPr marL="285750" indent="-285750">
              <a:buFontTx/>
              <a:buChar char="-"/>
            </a:pPr>
            <a:r>
              <a:rPr lang="en-US" sz="2400" dirty="0" smtClean="0">
                <a:solidFill>
                  <a:srgbClr val="FF0000"/>
                </a:solidFill>
              </a:rPr>
              <a:t>Diagnosis, Prognosis, Therapeutic</a:t>
            </a:r>
            <a:endParaRPr lang="en-US" sz="2400" dirty="0">
              <a:solidFill>
                <a:srgbClr val="FF0000"/>
              </a:solidFill>
            </a:endParaRPr>
          </a:p>
          <a:p>
            <a:endParaRPr lang="en-US" dirty="0">
              <a:solidFill>
                <a:srgbClr val="FF0000"/>
              </a:solidFill>
            </a:endParaRPr>
          </a:p>
        </p:txBody>
      </p:sp>
      <p:sp>
        <p:nvSpPr>
          <p:cNvPr id="7" name="TextBox 6"/>
          <p:cNvSpPr txBox="1"/>
          <p:nvPr/>
        </p:nvSpPr>
        <p:spPr>
          <a:xfrm>
            <a:off x="626596" y="-16276"/>
            <a:ext cx="11080149" cy="707886"/>
          </a:xfrm>
          <a:prstGeom prst="rect">
            <a:avLst/>
          </a:prstGeom>
          <a:noFill/>
        </p:spPr>
        <p:txBody>
          <a:bodyPr wrap="none" rtlCol="0">
            <a:spAutoFit/>
          </a:bodyPr>
          <a:lstStyle/>
          <a:p>
            <a:r>
              <a:rPr lang="en-US" sz="4000" b="1" u="sng" dirty="0" smtClean="0"/>
              <a:t>What/Why are we Testing: Variant </a:t>
            </a:r>
            <a:r>
              <a:rPr lang="en-US" sz="4000" b="1" u="sng" dirty="0"/>
              <a:t>Type Definitions</a:t>
            </a:r>
          </a:p>
        </p:txBody>
      </p:sp>
      <p:pic>
        <p:nvPicPr>
          <p:cNvPr id="9" name="Picture 2" descr="Image result for tumor heterogene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158" y="4164248"/>
            <a:ext cx="4615375" cy="19811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484"/>
          <a:stretch/>
        </p:blipFill>
        <p:spPr bwMode="auto">
          <a:xfrm rot="5400000">
            <a:off x="8323447" y="2916593"/>
            <a:ext cx="999217" cy="17951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26" name="Picture 2" descr="Tin Woodman (Oz) | Heroes Wiki | Fand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24" y="951843"/>
            <a:ext cx="1307744" cy="2615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n Woodman (Oz) | Heroes Wiki | Fand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24" y="3744947"/>
            <a:ext cx="1307744" cy="2615487"/>
          </a:xfrm>
          <a:prstGeom prst="rect">
            <a:avLst/>
          </a:prstGeom>
          <a:noFill/>
          <a:extLst>
            <a:ext uri="{909E8E84-426E-40DD-AFC4-6F175D3DCCD1}">
              <a14:hiddenFill xmlns:a14="http://schemas.microsoft.com/office/drawing/2010/main">
                <a:solidFill>
                  <a:srgbClr val="FFFFFF"/>
                </a:solidFill>
              </a14:hiddenFill>
            </a:ext>
          </a:extLst>
        </p:spPr>
      </p:pic>
      <p:sp>
        <p:nvSpPr>
          <p:cNvPr id="2" name="6-Point Star 1"/>
          <p:cNvSpPr/>
          <p:nvPr/>
        </p:nvSpPr>
        <p:spPr>
          <a:xfrm>
            <a:off x="619061" y="4460902"/>
            <a:ext cx="169271" cy="211666"/>
          </a:xfrm>
          <a:prstGeom prst="star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p:nvSpPr>
        <p:spPr>
          <a:xfrm>
            <a:off x="2571021" y="6297344"/>
            <a:ext cx="7905690" cy="523220"/>
          </a:xfrm>
          <a:prstGeom prst="rect">
            <a:avLst/>
          </a:prstGeom>
          <a:noFill/>
        </p:spPr>
        <p:txBody>
          <a:bodyPr wrap="none" rtlCol="0">
            <a:spAutoFit/>
          </a:bodyPr>
          <a:lstStyle/>
          <a:p>
            <a:r>
              <a:rPr lang="en-US" sz="2800" i="1" dirty="0" smtClean="0"/>
              <a:t>Both types of variants can contribute to </a:t>
            </a:r>
            <a:r>
              <a:rPr lang="en-US" sz="2800" i="1" dirty="0" err="1" smtClean="0"/>
              <a:t>oncogenesis</a:t>
            </a:r>
            <a:r>
              <a:rPr lang="en-US" sz="2800" i="1" dirty="0" smtClean="0"/>
              <a:t> </a:t>
            </a:r>
            <a:endParaRPr lang="en-CA" sz="2800" i="1" dirty="0"/>
          </a:p>
        </p:txBody>
      </p:sp>
      <p:pic>
        <p:nvPicPr>
          <p:cNvPr id="16" name="Picture 15"/>
          <p:cNvPicPr>
            <a:picLocks noChangeAspect="1"/>
          </p:cNvPicPr>
          <p:nvPr/>
        </p:nvPicPr>
        <p:blipFill rotWithShape="1">
          <a:blip r:embed="rId5"/>
          <a:srcRect l="12679" t="22015" r="70685" b="12477"/>
          <a:stretch/>
        </p:blipFill>
        <p:spPr>
          <a:xfrm>
            <a:off x="7361134" y="923108"/>
            <a:ext cx="863986" cy="1860564"/>
          </a:xfrm>
          <a:prstGeom prst="rect">
            <a:avLst/>
          </a:prstGeom>
        </p:spPr>
      </p:pic>
      <p:pic>
        <p:nvPicPr>
          <p:cNvPr id="18" name="Picture 17"/>
          <p:cNvPicPr>
            <a:picLocks noChangeAspect="1"/>
          </p:cNvPicPr>
          <p:nvPr/>
        </p:nvPicPr>
        <p:blipFill rotWithShape="1">
          <a:blip r:embed="rId5"/>
          <a:srcRect l="12679" t="22015" r="70685" b="12477"/>
          <a:stretch/>
        </p:blipFill>
        <p:spPr>
          <a:xfrm>
            <a:off x="9907981" y="3183785"/>
            <a:ext cx="568730" cy="1224740"/>
          </a:xfrm>
          <a:prstGeom prst="rect">
            <a:avLst/>
          </a:prstGeom>
        </p:spPr>
      </p:pic>
      <p:pic>
        <p:nvPicPr>
          <p:cNvPr id="1034" name="Picture 10" descr="Skin biopsy - Mayo Clini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6719" y="912140"/>
            <a:ext cx="1581490" cy="188677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455967" y="4348892"/>
            <a:ext cx="3266663" cy="584775"/>
          </a:xfrm>
          <a:prstGeom prst="rect">
            <a:avLst/>
          </a:prstGeom>
          <a:solidFill>
            <a:schemeClr val="bg1"/>
          </a:solidFill>
          <a:ln w="38100">
            <a:solidFill>
              <a:schemeClr val="tx1"/>
            </a:solidFill>
          </a:ln>
        </p:spPr>
        <p:txBody>
          <a:bodyPr wrap="none" rtlCol="0">
            <a:spAutoFit/>
          </a:bodyPr>
          <a:lstStyle/>
          <a:p>
            <a:r>
              <a:rPr lang="en-US" sz="3200" dirty="0" err="1" smtClean="0"/>
              <a:t>Germline+Somatic</a:t>
            </a:r>
            <a:endParaRPr lang="en-CA" sz="3200" dirty="0"/>
          </a:p>
        </p:txBody>
      </p:sp>
      <p:sp>
        <p:nvSpPr>
          <p:cNvPr id="21" name="TextBox 20"/>
          <p:cNvSpPr txBox="1"/>
          <p:nvPr/>
        </p:nvSpPr>
        <p:spPr>
          <a:xfrm>
            <a:off x="8225120" y="1489590"/>
            <a:ext cx="1728358" cy="584775"/>
          </a:xfrm>
          <a:prstGeom prst="rect">
            <a:avLst/>
          </a:prstGeom>
          <a:solidFill>
            <a:schemeClr val="bg1"/>
          </a:solidFill>
          <a:ln w="38100">
            <a:solidFill>
              <a:schemeClr val="tx1"/>
            </a:solidFill>
          </a:ln>
        </p:spPr>
        <p:txBody>
          <a:bodyPr wrap="none" rtlCol="0">
            <a:spAutoFit/>
          </a:bodyPr>
          <a:lstStyle/>
          <a:p>
            <a:r>
              <a:rPr lang="en-US" sz="3200" dirty="0" smtClean="0"/>
              <a:t>Germline</a:t>
            </a:r>
            <a:endParaRPr lang="en-CA" sz="3200" dirty="0"/>
          </a:p>
        </p:txBody>
      </p:sp>
    </p:spTree>
    <p:extLst>
      <p:ext uri="{BB962C8B-B14F-4D97-AF65-F5344CB8AC3E}">
        <p14:creationId xmlns:p14="http://schemas.microsoft.com/office/powerpoint/2010/main" val="405658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5720" y="1340591"/>
            <a:ext cx="5013548" cy="5036442"/>
          </a:xfrm>
          <a:prstGeom prst="rect">
            <a:avLst/>
          </a:prstGeom>
        </p:spPr>
      </p:pic>
      <p:sp>
        <p:nvSpPr>
          <p:cNvPr id="3" name="Title 2"/>
          <p:cNvSpPr>
            <a:spLocks noGrp="1"/>
          </p:cNvSpPr>
          <p:nvPr>
            <p:ph type="title"/>
          </p:nvPr>
        </p:nvSpPr>
        <p:spPr>
          <a:xfrm>
            <a:off x="2114385" y="-35164"/>
            <a:ext cx="7772400" cy="914400"/>
          </a:xfrm>
        </p:spPr>
        <p:txBody>
          <a:bodyPr>
            <a:normAutofit/>
          </a:bodyPr>
          <a:lstStyle/>
          <a:p>
            <a:pPr algn="ctr"/>
            <a:r>
              <a:rPr lang="en-US" sz="4000" b="1" dirty="0"/>
              <a:t>Complexity of the Cancer Genome</a:t>
            </a:r>
          </a:p>
        </p:txBody>
      </p:sp>
      <p:sp>
        <p:nvSpPr>
          <p:cNvPr id="5" name="TextBox 4"/>
          <p:cNvSpPr txBox="1"/>
          <p:nvPr/>
        </p:nvSpPr>
        <p:spPr>
          <a:xfrm>
            <a:off x="7848600" y="5836391"/>
            <a:ext cx="1889910" cy="276878"/>
          </a:xfrm>
          <a:prstGeom prst="rect">
            <a:avLst/>
          </a:prstGeom>
          <a:noFill/>
        </p:spPr>
        <p:txBody>
          <a:bodyPr wrap="none" lIns="91316" tIns="45660" rIns="91316" bIns="45660" rtlCol="0">
            <a:spAutoFit/>
          </a:bodyPr>
          <a:lstStyle/>
          <a:p>
            <a:pPr defTabSz="913179"/>
            <a:r>
              <a:rPr lang="en-US" sz="1200" i="1" dirty="0">
                <a:solidFill>
                  <a:srgbClr val="FFFFFF">
                    <a:lumMod val="50000"/>
                  </a:srgbClr>
                </a:solidFill>
                <a:latin typeface="Calibri"/>
                <a:cs typeface="Calibri"/>
              </a:rPr>
              <a:t>L Ding, Hum Mol Gen 2010</a:t>
            </a:r>
          </a:p>
        </p:txBody>
      </p:sp>
      <p:cxnSp>
        <p:nvCxnSpPr>
          <p:cNvPr id="6" name="Straight Arrow Connector 5"/>
          <p:cNvCxnSpPr/>
          <p:nvPr/>
        </p:nvCxnSpPr>
        <p:spPr>
          <a:xfrm>
            <a:off x="2377440" y="2233125"/>
            <a:ext cx="1129085" cy="5645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377440" y="5081017"/>
            <a:ext cx="1198280" cy="6347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9850" y="1032478"/>
            <a:ext cx="603258" cy="4240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658463" y="1986903"/>
            <a:ext cx="3367204" cy="492443"/>
          </a:xfrm>
          <a:prstGeom prst="rect">
            <a:avLst/>
          </a:prstGeom>
          <a:noFill/>
        </p:spPr>
        <p:txBody>
          <a:bodyPr wrap="none" rtlCol="0">
            <a:spAutoFit/>
          </a:bodyPr>
          <a:lstStyle/>
          <a:p>
            <a:r>
              <a:rPr lang="en-US" sz="2600" b="1" dirty="0"/>
              <a:t>Also foreign pathogens</a:t>
            </a:r>
          </a:p>
        </p:txBody>
      </p:sp>
    </p:spTree>
    <p:extLst>
      <p:ext uri="{BB962C8B-B14F-4D97-AF65-F5344CB8AC3E}">
        <p14:creationId xmlns:p14="http://schemas.microsoft.com/office/powerpoint/2010/main" val="1780727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15" y="-159916"/>
            <a:ext cx="12402589" cy="1143000"/>
          </a:xfrm>
        </p:spPr>
        <p:txBody>
          <a:bodyPr>
            <a:normAutofit/>
          </a:bodyPr>
          <a:lstStyle/>
          <a:p>
            <a:r>
              <a:rPr lang="en-US" sz="3100" b="1" dirty="0" smtClean="0"/>
              <a:t>Scope Genomic Regions Captured Depends on Methodology and Indication</a:t>
            </a:r>
            <a:endParaRPr lang="en-US" sz="3100" b="1" dirty="0"/>
          </a:p>
        </p:txBody>
      </p:sp>
      <p:sp>
        <p:nvSpPr>
          <p:cNvPr id="4" name="TextBox 3"/>
          <p:cNvSpPr txBox="1"/>
          <p:nvPr/>
        </p:nvSpPr>
        <p:spPr>
          <a:xfrm>
            <a:off x="4567685" y="862729"/>
            <a:ext cx="2908956" cy="1938992"/>
          </a:xfrm>
          <a:prstGeom prst="rect">
            <a:avLst/>
          </a:prstGeom>
          <a:noFill/>
        </p:spPr>
        <p:txBody>
          <a:bodyPr wrap="square" lIns="91440" tIns="45720" rIns="91440" bIns="45720" rtlCol="0" anchor="t">
            <a:spAutoFit/>
          </a:bodyPr>
          <a:lstStyle/>
          <a:p>
            <a:pPr algn="ctr"/>
            <a:r>
              <a:rPr lang="en-US" sz="2400" b="1" dirty="0">
                <a:solidFill>
                  <a:srgbClr val="FF0000"/>
                </a:solidFill>
                <a:latin typeface="Arial"/>
              </a:rPr>
              <a:t>Multiplex PCR Panels</a:t>
            </a:r>
            <a:endParaRPr lang="en-US" sz="2400" b="1" dirty="0">
              <a:solidFill>
                <a:srgbClr val="FF0000"/>
              </a:solidFill>
              <a:latin typeface="Arial"/>
              <a:cs typeface="Arial"/>
            </a:endParaRPr>
          </a:p>
          <a:p>
            <a:pPr algn="ctr"/>
            <a:r>
              <a:rPr lang="en-US" sz="2400" b="1" dirty="0">
                <a:solidFill>
                  <a:srgbClr val="FF0000"/>
                </a:solidFill>
                <a:latin typeface="Arial"/>
              </a:rPr>
              <a:t>e.g. qPCR </a:t>
            </a:r>
            <a:r>
              <a:rPr lang="en-US" sz="2400" b="1" dirty="0" smtClean="0">
                <a:solidFill>
                  <a:srgbClr val="FF0000"/>
                </a:solidFill>
                <a:latin typeface="Arial"/>
              </a:rPr>
              <a:t>for many </a:t>
            </a:r>
            <a:r>
              <a:rPr lang="en-US" sz="2400" b="1" dirty="0">
                <a:solidFill>
                  <a:srgbClr val="FF0000"/>
                </a:solidFill>
                <a:latin typeface="Arial"/>
              </a:rPr>
              <a:t>EGFR mutations</a:t>
            </a:r>
            <a:endParaRPr lang="en-US" sz="2400" b="1" dirty="0">
              <a:solidFill>
                <a:srgbClr val="FF0000"/>
              </a:solidFill>
              <a:latin typeface="Arial"/>
              <a:cs typeface="Arial"/>
            </a:endParaRPr>
          </a:p>
        </p:txBody>
      </p:sp>
      <p:sp>
        <p:nvSpPr>
          <p:cNvPr id="17" name="TextBox 16"/>
          <p:cNvSpPr txBox="1"/>
          <p:nvPr/>
        </p:nvSpPr>
        <p:spPr>
          <a:xfrm>
            <a:off x="453235" y="999563"/>
            <a:ext cx="2971608" cy="1569660"/>
          </a:xfrm>
          <a:prstGeom prst="rect">
            <a:avLst/>
          </a:prstGeom>
          <a:noFill/>
        </p:spPr>
        <p:txBody>
          <a:bodyPr wrap="square" lIns="91440" tIns="45720" rIns="91440" bIns="45720" rtlCol="0" anchor="t">
            <a:spAutoFit/>
          </a:bodyPr>
          <a:lstStyle/>
          <a:p>
            <a:pPr algn="ctr"/>
            <a:r>
              <a:rPr lang="en-US" sz="2400" b="1" dirty="0">
                <a:solidFill>
                  <a:srgbClr val="FF0000"/>
                </a:solidFill>
                <a:latin typeface="Arial"/>
              </a:rPr>
              <a:t>Mutation-specific tests: e.g. BRAF V600E </a:t>
            </a:r>
            <a:endParaRPr lang="en-US" sz="2400" b="1" dirty="0">
              <a:solidFill>
                <a:srgbClr val="FF0000"/>
              </a:solidFill>
              <a:latin typeface="Arial"/>
              <a:cs typeface="Arial"/>
            </a:endParaRPr>
          </a:p>
          <a:p>
            <a:pPr algn="ctr"/>
            <a:r>
              <a:rPr lang="en-US" sz="2400" b="1" dirty="0">
                <a:solidFill>
                  <a:srgbClr val="FF0000"/>
                </a:solidFill>
                <a:latin typeface="Arial"/>
              </a:rPr>
              <a:t>(non-NGS)</a:t>
            </a:r>
            <a:endParaRPr lang="en-US" sz="2400" b="1" dirty="0">
              <a:solidFill>
                <a:srgbClr val="FF0000"/>
              </a:solidFill>
              <a:latin typeface="Arial"/>
              <a:cs typeface="Arial"/>
            </a:endParaRPr>
          </a:p>
        </p:txBody>
      </p:sp>
      <p:sp>
        <p:nvSpPr>
          <p:cNvPr id="21" name="TextBox 20"/>
          <p:cNvSpPr txBox="1"/>
          <p:nvPr/>
        </p:nvSpPr>
        <p:spPr>
          <a:xfrm>
            <a:off x="8051469" y="814897"/>
            <a:ext cx="3795971" cy="1938992"/>
          </a:xfrm>
          <a:prstGeom prst="rect">
            <a:avLst/>
          </a:prstGeom>
          <a:noFill/>
        </p:spPr>
        <p:txBody>
          <a:bodyPr wrap="square" lIns="91440" tIns="45720" rIns="91440" bIns="45720" rtlCol="0" anchor="t">
            <a:spAutoFit/>
          </a:bodyPr>
          <a:lstStyle/>
          <a:p>
            <a:pPr algn="ctr"/>
            <a:r>
              <a:rPr lang="en-US" sz="2400" b="1" dirty="0">
                <a:solidFill>
                  <a:srgbClr val="FF0000"/>
                </a:solidFill>
                <a:latin typeface="Arial"/>
              </a:rPr>
              <a:t>Large NGS Gene Panel, DNA/RNA panels, Exomes, Whole Genomes: </a:t>
            </a:r>
            <a:endParaRPr lang="en-US" sz="2400" b="1" dirty="0">
              <a:solidFill>
                <a:srgbClr val="FF0000"/>
              </a:solidFill>
              <a:latin typeface="Arial"/>
              <a:cs typeface="Arial"/>
            </a:endParaRPr>
          </a:p>
          <a:p>
            <a:pPr algn="ctr"/>
            <a:r>
              <a:rPr lang="en-US" sz="2400" b="1" dirty="0">
                <a:solidFill>
                  <a:srgbClr val="FF0000"/>
                </a:solidFill>
                <a:latin typeface="Arial"/>
              </a:rPr>
              <a:t>SNV, CNV, SV mutations</a:t>
            </a:r>
            <a:endParaRPr lang="en-US" sz="2400" b="1" dirty="0">
              <a:solidFill>
                <a:srgbClr val="FF0000"/>
              </a:solidFill>
              <a:latin typeface="Arial"/>
              <a:cs typeface="Arial"/>
            </a:endParaRPr>
          </a:p>
        </p:txBody>
      </p:sp>
      <p:sp>
        <p:nvSpPr>
          <p:cNvPr id="25" name="Isosceles Triangle 24">
            <a:extLst>
              <a:ext uri="{FF2B5EF4-FFF2-40B4-BE49-F238E27FC236}">
                <a16:creationId xmlns:a16="http://schemas.microsoft.com/office/drawing/2014/main" id="{2AA7DE65-3D7F-4080-A37C-C823385A2B44}"/>
              </a:ext>
            </a:extLst>
          </p:cNvPr>
          <p:cNvSpPr/>
          <p:nvPr/>
        </p:nvSpPr>
        <p:spPr>
          <a:xfrm rot="16200000">
            <a:off x="5587453" y="-733951"/>
            <a:ext cx="1017007" cy="1069181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4BCBDD1D-B2C0-4821-999E-BB8E022144FF}"/>
              </a:ext>
            </a:extLst>
          </p:cNvPr>
          <p:cNvSpPr txBox="1"/>
          <p:nvPr/>
        </p:nvSpPr>
        <p:spPr>
          <a:xfrm>
            <a:off x="3025834" y="4767919"/>
            <a:ext cx="7340138" cy="1938992"/>
          </a:xfrm>
          <a:prstGeom prst="rect">
            <a:avLst/>
          </a:prstGeom>
          <a:noFill/>
        </p:spPr>
        <p:txBody>
          <a:bodyPr wrap="square" lIns="91440" tIns="45720" rIns="91440" bIns="45720" rtlCol="0" anchor="t">
            <a:spAutoFit/>
          </a:bodyPr>
          <a:lstStyle/>
          <a:p>
            <a:r>
              <a:rPr lang="en-CA" sz="3000" b="1" dirty="0"/>
              <a:t>Test Complexity</a:t>
            </a:r>
          </a:p>
          <a:p>
            <a:pPr marL="285750" indent="-285750">
              <a:buFontTx/>
              <a:buChar char="-"/>
            </a:pPr>
            <a:r>
              <a:rPr lang="en-US" sz="3000" dirty="0" smtClean="0"/>
              <a:t>More comprehensive scope across genome</a:t>
            </a:r>
            <a:endParaRPr lang="en-CA" sz="3000" dirty="0" smtClean="0"/>
          </a:p>
          <a:p>
            <a:pPr marL="285750" indent="-285750">
              <a:buFontTx/>
              <a:buChar char="-"/>
            </a:pPr>
            <a:r>
              <a:rPr lang="en-CA" sz="3000" dirty="0" smtClean="0"/>
              <a:t>Increased </a:t>
            </a:r>
            <a:r>
              <a:rPr lang="en-CA" sz="3000" dirty="0"/>
              <a:t>cost and turn around time</a:t>
            </a:r>
          </a:p>
          <a:p>
            <a:pPr marL="285750" indent="-285750">
              <a:buFontTx/>
              <a:buChar char="-"/>
            </a:pPr>
            <a:r>
              <a:rPr lang="en-CA" sz="3000" dirty="0" smtClean="0"/>
              <a:t>Increased </a:t>
            </a:r>
            <a:r>
              <a:rPr lang="en-CA" sz="3000" dirty="0"/>
              <a:t>scientific and clinical </a:t>
            </a:r>
            <a:r>
              <a:rPr lang="en-CA" sz="3000" dirty="0" smtClean="0"/>
              <a:t>expertise</a:t>
            </a:r>
            <a:endParaRPr lang="en-CA" sz="3000" dirty="0">
              <a:cs typeface="Calibri"/>
            </a:endParaRPr>
          </a:p>
        </p:txBody>
      </p:sp>
      <p:pic>
        <p:nvPicPr>
          <p:cNvPr id="9" name="Content Placeholder 3"/>
          <p:cNvPicPr>
            <a:picLocks noGrp="1" noChangeAspect="1"/>
          </p:cNvPicPr>
          <p:nvPr>
            <p:ph idx="1"/>
          </p:nvPr>
        </p:nvPicPr>
        <p:blipFill rotWithShape="1">
          <a:blip r:embed="rId3"/>
          <a:srcRect l="37880" t="21041" r="42827" b="58162"/>
          <a:stretch/>
        </p:blipFill>
        <p:spPr>
          <a:xfrm>
            <a:off x="926668" y="3112123"/>
            <a:ext cx="2024743" cy="1182220"/>
          </a:xfrm>
          <a:prstGeom prst="rect">
            <a:avLst/>
          </a:prstGeom>
          <a:ln w="28575">
            <a:solidFill>
              <a:srgbClr val="000000"/>
            </a:solidFill>
          </a:ln>
        </p:spPr>
      </p:pic>
      <p:pic>
        <p:nvPicPr>
          <p:cNvPr id="11" name="Picture 10"/>
          <p:cNvPicPr>
            <a:picLocks noChangeAspect="1"/>
          </p:cNvPicPr>
          <p:nvPr/>
        </p:nvPicPr>
        <p:blipFill rotWithShape="1">
          <a:blip r:embed="rId4"/>
          <a:srcRect l="6388" t="8608" b="17303"/>
          <a:stretch/>
        </p:blipFill>
        <p:spPr>
          <a:xfrm>
            <a:off x="4655128" y="3022098"/>
            <a:ext cx="2734071" cy="1352429"/>
          </a:xfrm>
          <a:prstGeom prst="rect">
            <a:avLst/>
          </a:prstGeom>
          <a:ln w="38100">
            <a:solidFill>
              <a:schemeClr val="tx1"/>
            </a:solidFill>
          </a:ln>
        </p:spPr>
      </p:pic>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78" t="21474" r="42256" b="13912"/>
          <a:stretch/>
        </p:blipFill>
        <p:spPr bwMode="auto">
          <a:xfrm>
            <a:off x="8946294" y="2879073"/>
            <a:ext cx="2006322" cy="1638477"/>
          </a:xfrm>
          <a:prstGeom prst="rect">
            <a:avLst/>
          </a:prstGeom>
          <a:noFill/>
          <a:ln w="381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2317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3c00e0d-f22f-493f-a783-9308080ba50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44E56BBB380347988F46A5F6BB01FA" ma:contentTypeVersion="18" ma:contentTypeDescription="Create a new document." ma:contentTypeScope="" ma:versionID="7afcc50bc0d0793782f3cd8fa685a6b3">
  <xsd:schema xmlns:xsd="http://www.w3.org/2001/XMLSchema" xmlns:xs="http://www.w3.org/2001/XMLSchema" xmlns:p="http://schemas.microsoft.com/office/2006/metadata/properties" xmlns:ns3="7d8f097a-b283-4243-8a14-7a99eef490a8" xmlns:ns4="03c00e0d-f22f-493f-a783-9308080ba505" targetNamespace="http://schemas.microsoft.com/office/2006/metadata/properties" ma:root="true" ma:fieldsID="2e06e6ebbbc3c97199a08c020fd41faf" ns3:_="" ns4:_="">
    <xsd:import namespace="7d8f097a-b283-4243-8a14-7a99eef490a8"/>
    <xsd:import namespace="03c00e0d-f22f-493f-a783-9308080ba50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8f097a-b283-4243-8a14-7a99eef490a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c00e0d-f22f-493f-a783-9308080ba50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DDF2D5-CB00-45AB-B188-AC595E4E0C59}">
  <ds:schemaRefs>
    <ds:schemaRef ds:uri="http://purl.org/dc/dcmitype/"/>
    <ds:schemaRef ds:uri="http://schemas.microsoft.com/office/2006/documentManagement/types"/>
    <ds:schemaRef ds:uri="03c00e0d-f22f-493f-a783-9308080ba505"/>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7d8f097a-b283-4243-8a14-7a99eef490a8"/>
    <ds:schemaRef ds:uri="http://www.w3.org/XML/1998/namespace"/>
  </ds:schemaRefs>
</ds:datastoreItem>
</file>

<file path=customXml/itemProps2.xml><?xml version="1.0" encoding="utf-8"?>
<ds:datastoreItem xmlns:ds="http://schemas.openxmlformats.org/officeDocument/2006/customXml" ds:itemID="{B8787B1C-69BD-49F3-AF7A-611DB244959D}">
  <ds:schemaRefs>
    <ds:schemaRef ds:uri="http://schemas.microsoft.com/sharepoint/v3/contenttype/forms"/>
  </ds:schemaRefs>
</ds:datastoreItem>
</file>

<file path=customXml/itemProps3.xml><?xml version="1.0" encoding="utf-8"?>
<ds:datastoreItem xmlns:ds="http://schemas.openxmlformats.org/officeDocument/2006/customXml" ds:itemID="{BDA88A4C-76F4-4EE2-8C96-34EF8A034C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8f097a-b283-4243-8a14-7a99eef490a8"/>
    <ds:schemaRef ds:uri="03c00e0d-f22f-493f-a783-9308080ba5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641</TotalTime>
  <Words>2263</Words>
  <Application>Microsoft Office PowerPoint</Application>
  <PresentationFormat>Widescreen</PresentationFormat>
  <Paragraphs>332</Paragraphs>
  <Slides>44</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MS PGothic</vt:lpstr>
      <vt:lpstr>MS PGothic</vt:lpstr>
      <vt:lpstr>Arial</vt:lpstr>
      <vt:lpstr>BlinkMacSystemFont</vt:lpstr>
      <vt:lpstr>Calibri</vt:lpstr>
      <vt:lpstr>Calibri Light</vt:lpstr>
      <vt:lpstr>interfaceregular</vt:lpstr>
      <vt:lpstr>msgothic</vt:lpstr>
      <vt:lpstr>Times New Roman</vt:lpstr>
      <vt:lpstr>Wingdings</vt:lpstr>
      <vt:lpstr>Office Theme</vt:lpstr>
      <vt:lpstr>Plenary Session 3: Molecular Biomarkers in Clinical Trials - Clinical Interpretation of Genomic Variants</vt:lpstr>
      <vt:lpstr>Disclosure </vt:lpstr>
      <vt:lpstr>Learning Objectives</vt:lpstr>
      <vt:lpstr>Interpret this Variant so the Oncologists Can Consider What They Should Do</vt:lpstr>
      <vt:lpstr>PowerPoint Presentation</vt:lpstr>
      <vt:lpstr>PowerPoint Presentation</vt:lpstr>
      <vt:lpstr>PowerPoint Presentation</vt:lpstr>
      <vt:lpstr>Complexity of the Cancer Genome</vt:lpstr>
      <vt:lpstr>Scope Genomic Regions Captured Depends on Methodology and Indication</vt:lpstr>
      <vt:lpstr>Next Generation Sequencing Simultaneously Detects SNV, CNV and Fusions</vt:lpstr>
      <vt:lpstr>PowerPoint Presentation</vt:lpstr>
      <vt:lpstr>NGS Workflow for Reporting Clinically Relevant Variants –  An Interpretation Bottleneck</vt:lpstr>
      <vt:lpstr>Interpreting Variants Left After Filtering - Not all Variants are Relevant - </vt:lpstr>
      <vt:lpstr>Interpreting Variants Left After Filtering - Not all Variants are Relevant - </vt:lpstr>
      <vt:lpstr>PowerPoint Presentation</vt:lpstr>
      <vt:lpstr>PowerPoint Presentation</vt:lpstr>
      <vt:lpstr>EGFR Oncogene Held in Active State by In Frame Exon 19 Changes</vt:lpstr>
      <vt:lpstr>PowerPoint Presentation</vt:lpstr>
      <vt:lpstr>PowerPoint Presentation</vt:lpstr>
      <vt:lpstr>PowerPoint Presentation</vt:lpstr>
      <vt:lpstr>PowerPoint Presentation</vt:lpstr>
      <vt:lpstr>PowerPoint Presentation</vt:lpstr>
      <vt:lpstr>Regulatory Clearance and Clinical Practice Guidelines  </vt:lpstr>
      <vt:lpstr>Regulatory Clearance Process –  Where is this Variant (or this type of variant)? </vt:lpstr>
      <vt:lpstr>WHO Classification of Tumors</vt:lpstr>
      <vt:lpstr>Clinical Practice Guidelines</vt:lpstr>
      <vt:lpstr>First Line Therapy Indications for Anti-TKI with Activating Exon 19 Variants</vt:lpstr>
      <vt:lpstr>Cancer Databases and Hereditary Databases  </vt:lpstr>
      <vt:lpstr>Somatic Annotation Sources/Databases</vt:lpstr>
      <vt:lpstr>EGFR Variant is very Rare in Breast, but does occur</vt:lpstr>
      <vt:lpstr>Germline Databases</vt:lpstr>
      <vt:lpstr>EGFR Exon 19 deletions are not reported in Germline</vt:lpstr>
      <vt:lpstr>PowerPoint Presentation</vt:lpstr>
      <vt:lpstr>Creating Meaning From All Evidence Sources</vt:lpstr>
      <vt:lpstr>Clinical Interpretation of Variants Required to Assess Actionability</vt:lpstr>
      <vt:lpstr>Most Labs Classify Somatic Variants as per AMP/ASCO/CAP</vt:lpstr>
      <vt:lpstr>PowerPoint Presentation</vt:lpstr>
      <vt:lpstr>Interpret this Variant so the Oncologists Can Consider What They Should Do</vt:lpstr>
      <vt:lpstr>PowerPoint Presentation</vt:lpstr>
      <vt:lpstr>Summary </vt:lpstr>
      <vt:lpstr>PowerPoint Presentation</vt:lpstr>
      <vt:lpstr>PowerPoint Presentation</vt:lpstr>
      <vt:lpstr>PowerPoint Presentation</vt:lpstr>
      <vt:lpstr>PowerPoint Presentation</vt:lpstr>
    </vt:vector>
  </TitlesOfParts>
  <Company>University Health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Plenary Session 3: Molecular Biomarkers in Clinical Trials - Clinical Interpretation of Genomic Variants</dc:title>
  <dc:creator>Sabatini, Peter</dc:creator>
  <cp:lastModifiedBy>Sabatini, Peter</cp:lastModifiedBy>
  <cp:revision>101</cp:revision>
  <dcterms:created xsi:type="dcterms:W3CDTF">2024-07-22T19:53:13Z</dcterms:created>
  <dcterms:modified xsi:type="dcterms:W3CDTF">2024-08-14T15:16:25Z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0x010100D344E56BBB380347988F46A5F6BB01FA</vt:lpwstr>
  </property>
</Properties>
</file>