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handoutMasterIdLst>
    <p:handoutMasterId r:id="rId23"/>
  </p:handoutMasterIdLst>
  <p:sldIdLst>
    <p:sldId id="4194" r:id="rId2"/>
    <p:sldId id="620" r:id="rId3"/>
    <p:sldId id="258" r:id="rId4"/>
    <p:sldId id="619" r:id="rId5"/>
    <p:sldId id="612" r:id="rId6"/>
    <p:sldId id="4191" r:id="rId7"/>
    <p:sldId id="518" r:id="rId8"/>
    <p:sldId id="519" r:id="rId9"/>
    <p:sldId id="4182" r:id="rId10"/>
    <p:sldId id="4190" r:id="rId11"/>
    <p:sldId id="308" r:id="rId12"/>
    <p:sldId id="317" r:id="rId13"/>
    <p:sldId id="616" r:id="rId14"/>
    <p:sldId id="4192" r:id="rId15"/>
    <p:sldId id="4195" r:id="rId16"/>
    <p:sldId id="4196" r:id="rId17"/>
    <p:sldId id="322" r:id="rId18"/>
    <p:sldId id="4197" r:id="rId19"/>
    <p:sldId id="4198" r:id="rId20"/>
    <p:sldId id="320"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91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82" autoAdjust="0"/>
    <p:restoredTop sz="24697" autoAdjust="0"/>
  </p:normalViewPr>
  <p:slideViewPr>
    <p:cSldViewPr>
      <p:cViewPr varScale="1">
        <p:scale>
          <a:sx n="75" d="100"/>
          <a:sy n="75" d="100"/>
        </p:scale>
        <p:origin x="920" y="4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A4999F5-E1C9-4F50-B5B4-94C5DF9EF551}" type="datetimeFigureOut">
              <a:rPr lang="en-CA" smtClean="0"/>
              <a:t>2024-08-23</a:t>
            </a:fld>
            <a:endParaRPr lang="en-CA"/>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67C58DA-BDE5-4C9C-AE72-703D25A6F0AB}" type="slidenum">
              <a:rPr lang="en-CA" smtClean="0"/>
              <a:t>‹#›</a:t>
            </a:fld>
            <a:endParaRPr lang="en-CA"/>
          </a:p>
        </p:txBody>
      </p:sp>
    </p:spTree>
    <p:extLst>
      <p:ext uri="{BB962C8B-B14F-4D97-AF65-F5344CB8AC3E}">
        <p14:creationId xmlns:p14="http://schemas.microsoft.com/office/powerpoint/2010/main" val="389413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79958C5D-C1F0-40DE-8F3F-4B8E1BD151A3}" type="datetimeFigureOut">
              <a:rPr lang="en-US" smtClean="0"/>
              <a:t>8/23/2024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C1ADF1D-F855-40B2-BC5D-19BB05AB1A90}" type="slidenum">
              <a:rPr lang="en-US" smtClean="0"/>
              <a:t>‹#›</a:t>
            </a:fld>
            <a:endParaRPr lang="en-US"/>
          </a:p>
        </p:txBody>
      </p:sp>
    </p:spTree>
    <p:extLst>
      <p:ext uri="{BB962C8B-B14F-4D97-AF65-F5344CB8AC3E}">
        <p14:creationId xmlns:p14="http://schemas.microsoft.com/office/powerpoint/2010/main" val="1502086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CE5C19-CC1D-4B29-96B3-AF1D06427FAA}" type="slidenum">
              <a:rPr lang="en-US" smtClean="0"/>
              <a:t>6</a:t>
            </a:fld>
            <a:endParaRPr lang="en-US" dirty="0"/>
          </a:p>
        </p:txBody>
      </p:sp>
    </p:spTree>
    <p:extLst>
      <p:ext uri="{BB962C8B-B14F-4D97-AF65-F5344CB8AC3E}">
        <p14:creationId xmlns:p14="http://schemas.microsoft.com/office/powerpoint/2010/main" val="26411921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3" hasCustomPrompt="1"/>
          </p:nvPr>
        </p:nvSpPr>
        <p:spPr>
          <a:xfrm>
            <a:off x="683568" y="1412776"/>
            <a:ext cx="7776864" cy="1872208"/>
          </a:xfrm>
        </p:spPr>
        <p:txBody>
          <a:bodyPr>
            <a:normAutofit/>
          </a:bodyPr>
          <a:lstStyle>
            <a:lvl1pPr marL="0" indent="0" algn="ctr">
              <a:buNone/>
              <a:defRPr sz="3400" b="1">
                <a:solidFill>
                  <a:srgbClr val="519136"/>
                </a:solidFill>
              </a:defRPr>
            </a:lvl1pPr>
          </a:lstStyle>
          <a:p>
            <a:pPr lvl="0"/>
            <a:r>
              <a:rPr lang="en-US" dirty="0"/>
              <a:t>Click to edit Title</a:t>
            </a:r>
          </a:p>
        </p:txBody>
      </p:sp>
      <p:sp>
        <p:nvSpPr>
          <p:cNvPr id="12" name="Text Placeholder 10"/>
          <p:cNvSpPr>
            <a:spLocks noGrp="1"/>
          </p:cNvSpPr>
          <p:nvPr>
            <p:ph type="body" sz="quarter" idx="14" hasCustomPrompt="1"/>
          </p:nvPr>
        </p:nvSpPr>
        <p:spPr>
          <a:xfrm>
            <a:off x="683568" y="3501008"/>
            <a:ext cx="7776864" cy="1368152"/>
          </a:xfrm>
        </p:spPr>
        <p:txBody>
          <a:bodyPr>
            <a:normAutofit/>
          </a:bodyPr>
          <a:lstStyle>
            <a:lvl1pPr marL="0" indent="0" algn="ctr">
              <a:buNone/>
              <a:defRPr sz="2600">
                <a:solidFill>
                  <a:schemeClr val="tx1"/>
                </a:solidFill>
              </a:defRPr>
            </a:lvl1pPr>
          </a:lstStyle>
          <a:p>
            <a:pPr lvl="0"/>
            <a:r>
              <a:rPr lang="en-US" dirty="0"/>
              <a:t>Click to edit Subtitle/Description</a:t>
            </a:r>
          </a:p>
        </p:txBody>
      </p:sp>
      <p:sp>
        <p:nvSpPr>
          <p:cNvPr id="13" name="Text Placeholder 10"/>
          <p:cNvSpPr>
            <a:spLocks noGrp="1"/>
          </p:cNvSpPr>
          <p:nvPr>
            <p:ph type="body" sz="quarter" idx="15" hasCustomPrompt="1"/>
          </p:nvPr>
        </p:nvSpPr>
        <p:spPr>
          <a:xfrm>
            <a:off x="683568" y="5085185"/>
            <a:ext cx="7776864" cy="1080120"/>
          </a:xfrm>
        </p:spPr>
        <p:txBody>
          <a:bodyPr>
            <a:normAutofit/>
          </a:bodyPr>
          <a:lstStyle>
            <a:lvl1pPr marL="0" indent="0" algn="ctr">
              <a:buNone/>
              <a:defRPr sz="1800">
                <a:solidFill>
                  <a:srgbClr val="519136"/>
                </a:solidFill>
              </a:defRPr>
            </a:lvl1pPr>
          </a:lstStyle>
          <a:p>
            <a:pPr lvl="0"/>
            <a:r>
              <a:rPr lang="en-US" dirty="0"/>
              <a:t>Click to edit Presenter/Author</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Title</a:t>
            </a:r>
          </a:p>
        </p:txBody>
      </p:sp>
      <p:sp>
        <p:nvSpPr>
          <p:cNvPr id="3" name="Content Placeholder 2"/>
          <p:cNvSpPr>
            <a:spLocks noGrp="1"/>
          </p:cNvSpPr>
          <p:nvPr>
            <p:ph idx="1"/>
          </p:nvPr>
        </p:nvSpPr>
        <p:spPr/>
        <p:txBody>
          <a:bodyPr/>
          <a:lstStyle>
            <a:lvl1pPr marL="360000" indent="-360000">
              <a:spcBef>
                <a:spcPts val="1200"/>
              </a:spcBef>
              <a:defRPr sz="2800"/>
            </a:lvl1pPr>
            <a:lvl2pPr marL="720000" indent="-360000">
              <a:spcBef>
                <a:spcPts val="300"/>
              </a:spcBef>
              <a:spcAft>
                <a:spcPts val="0"/>
              </a:spcAft>
              <a:buFont typeface="Arial" panose="020B0604020202020204" pitchFamily="34" charset="0"/>
              <a:buChar char="•"/>
              <a:defRPr sz="2400"/>
            </a:lvl2pPr>
            <a:lvl3pPr marL="1080000" indent="-360000">
              <a:spcBef>
                <a:spcPts val="300"/>
              </a:spcBef>
              <a:buFont typeface="Arial" panose="020B0604020202020204" pitchFamily="34" charset="0"/>
              <a:buChar char="•"/>
              <a:defRPr sz="2200"/>
            </a:lvl3pPr>
            <a:lvl4pPr marL="1440000" indent="-360000">
              <a:spcBef>
                <a:spcPts val="300"/>
              </a:spcBef>
              <a:buFont typeface="Arial" panose="020B0604020202020204" pitchFamily="34" charset="0"/>
              <a:buChar char="•"/>
              <a:defRPr sz="2000"/>
            </a:lvl4pPr>
            <a:lvl5pPr marL="1800000" indent="-360000">
              <a:spcBef>
                <a:spcPts val="300"/>
              </a:spcBef>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3528" y="836712"/>
            <a:ext cx="4032448" cy="5472608"/>
          </a:xfrm>
        </p:spPr>
        <p:txBody>
          <a:bodyPr/>
          <a:lstStyle>
            <a:lvl1pPr>
              <a:defRPr sz="2400"/>
            </a:lvl1pPr>
            <a:lvl2pPr marL="173736" indent="-173736">
              <a:buFont typeface="Arial" panose="020B0604020202020204" pitchFamily="34" charset="0"/>
              <a:buChar char="•"/>
              <a:defRPr sz="2400"/>
            </a:lvl2pPr>
            <a:lvl3pPr marL="402336" indent="-164592">
              <a:buFont typeface="Arial" panose="020B0604020202020204" pitchFamily="34" charset="0"/>
              <a:buChar char="•"/>
              <a:defRPr sz="2200"/>
            </a:lvl3pPr>
            <a:lvl4pPr marL="630936" indent="-164592">
              <a:buFont typeface="Arial" panose="020B0604020202020204" pitchFamily="34" charset="0"/>
              <a:buChar char="•"/>
              <a:defRPr sz="2000"/>
            </a:lvl4pPr>
            <a:lvl5pPr marL="859536" indent="-173736">
              <a:buFont typeface="Arial" panose="020B0604020202020204" pitchFamily="34" charset="0"/>
              <a:buChar char="•"/>
              <a:defRPr sz="1800"/>
            </a:lvl5pPr>
            <a:lvl6pPr>
              <a:defRPr sz="16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016" y="836712"/>
            <a:ext cx="4120456" cy="5472608"/>
          </a:xfrm>
        </p:spPr>
        <p:txBody>
          <a:bodyPr/>
          <a:lstStyle>
            <a:lvl1pPr>
              <a:defRPr sz="2400"/>
            </a:lvl1pPr>
            <a:lvl2pPr marL="173736" indent="-173736">
              <a:buFont typeface="Arial" panose="020B0604020202020204" pitchFamily="34" charset="0"/>
              <a:buChar char="•"/>
              <a:defRPr sz="2400"/>
            </a:lvl2pPr>
            <a:lvl3pPr marL="402336" indent="-164592">
              <a:buFont typeface="Arial" panose="020B0604020202020204" pitchFamily="34" charset="0"/>
              <a:buChar char="•"/>
              <a:defRPr sz="2200"/>
            </a:lvl3pPr>
            <a:lvl4pPr marL="630936" indent="-164592">
              <a:buFont typeface="Arial" panose="020B0604020202020204" pitchFamily="34" charset="0"/>
              <a:buChar char="•"/>
              <a:defRPr sz="2000"/>
            </a:lvl4pPr>
            <a:lvl5pPr marL="859536" indent="-173736">
              <a:buFont typeface="Arial" panose="020B0604020202020204" pitchFamily="34" charset="0"/>
              <a:buChar char="•"/>
              <a:defRPr sz="1800"/>
            </a:lvl5pPr>
            <a:lvl6pPr>
              <a:defRPr sz="16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
        <p:nvSpPr>
          <p:cNvPr id="8" name="Title 7"/>
          <p:cNvSpPr>
            <a:spLocks noGrp="1"/>
          </p:cNvSpPr>
          <p:nvPr>
            <p:ph type="title" hasCustomPrompt="1"/>
          </p:nvPr>
        </p:nvSpPr>
        <p:spPr/>
        <p:txBody>
          <a:bodyPr/>
          <a:lstStyle>
            <a:lvl1pPr>
              <a:defRPr/>
            </a:lvl1pPr>
          </a:lstStyle>
          <a:p>
            <a:r>
              <a:rPr lang="en-US" dirty="0"/>
              <a:t>Click to edit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Title</a:t>
            </a:r>
          </a:p>
        </p:txBody>
      </p:sp>
      <p:sp>
        <p:nvSpPr>
          <p:cNvPr id="4" name="Content Placeholder 3"/>
          <p:cNvSpPr>
            <a:spLocks noGrp="1"/>
          </p:cNvSpPr>
          <p:nvPr>
            <p:ph sz="half" idx="2"/>
          </p:nvPr>
        </p:nvSpPr>
        <p:spPr>
          <a:xfrm>
            <a:off x="323528" y="1556792"/>
            <a:ext cx="4104456" cy="4824536"/>
          </a:xfrm>
        </p:spPr>
        <p:txBody>
          <a:bodyPr/>
          <a:lstStyle>
            <a:lvl1pPr>
              <a:defRPr sz="2400"/>
            </a:lvl1pPr>
            <a:lvl2pPr marL="173736" indent="-173736">
              <a:buFont typeface="Arial" panose="020B0604020202020204" pitchFamily="34" charset="0"/>
              <a:buChar char="•"/>
              <a:defRPr sz="2000"/>
            </a:lvl2pPr>
            <a:lvl3pPr marL="402336" indent="-164592">
              <a:buFont typeface="Arial" panose="020B0604020202020204" pitchFamily="34" charset="0"/>
              <a:buChar char="•"/>
              <a:defRPr sz="2200"/>
            </a:lvl3pPr>
            <a:lvl4pPr marL="630936" indent="-164592">
              <a:buFont typeface="Arial" panose="020B0604020202020204" pitchFamily="34" charset="0"/>
              <a:buChar char="•"/>
              <a:defRPr sz="2000"/>
            </a:lvl4pPr>
            <a:lvl5pPr marL="859536" indent="-173736">
              <a:buFont typeface="Arial" panose="020B0604020202020204" pitchFamily="34" charset="0"/>
              <a:buChar cha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16016" y="1556792"/>
            <a:ext cx="4104456" cy="4824536"/>
          </a:xfrm>
        </p:spPr>
        <p:txBody>
          <a:bodyPr/>
          <a:lstStyle>
            <a:lvl1pPr>
              <a:defRPr sz="2400"/>
            </a:lvl1pPr>
            <a:lvl2pPr marL="173736" indent="-173736">
              <a:buFont typeface="Arial" panose="020B0604020202020204" pitchFamily="34" charset="0"/>
              <a:buChar char="•"/>
              <a:defRPr sz="2000"/>
            </a:lvl2pPr>
            <a:lvl3pPr marL="402336" indent="-164592">
              <a:buFont typeface="Arial" panose="020B0604020202020204" pitchFamily="34" charset="0"/>
              <a:buChar char="•"/>
              <a:defRPr sz="2200"/>
            </a:lvl3pPr>
            <a:lvl4pPr marL="630936" indent="-164592">
              <a:buFont typeface="Arial" panose="020B0604020202020204" pitchFamily="34" charset="0"/>
              <a:buChar char="•"/>
              <a:defRPr sz="2000"/>
            </a:lvl4pPr>
            <a:lvl5pPr marL="859536" indent="-173736">
              <a:buFont typeface="Arial" panose="020B0604020202020204" pitchFamily="34" charset="0"/>
              <a:buChar cha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a:p>
        </p:txBody>
      </p:sp>
      <p:sp>
        <p:nvSpPr>
          <p:cNvPr id="11" name="Text Placeholder 4"/>
          <p:cNvSpPr>
            <a:spLocks noGrp="1"/>
          </p:cNvSpPr>
          <p:nvPr>
            <p:ph type="body" sz="quarter" idx="13" hasCustomPrompt="1"/>
          </p:nvPr>
        </p:nvSpPr>
        <p:spPr>
          <a:xfrm>
            <a:off x="4716016" y="836712"/>
            <a:ext cx="4120456" cy="548640"/>
          </a:xfrm>
        </p:spPr>
        <p:txBody>
          <a:bodyPr anchor="b">
            <a:noAutofit/>
          </a:bodyPr>
          <a:lstStyle>
            <a:lvl1pPr marL="0" indent="0" algn="r">
              <a:buNone/>
              <a:defRPr lang="en-US" sz="1800" b="0" kern="1200" cap="none" spc="400" baseline="0" dirty="0" smtClean="0">
                <a:solidFill>
                  <a:schemeClr val="tx1"/>
                </a:solidFill>
                <a:latin typeface="Calibri" panose="020F0502020204030204" pitchFamily="34" charset="0"/>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dirty="0"/>
              <a:t>Click to edit master text styles</a:t>
            </a:r>
          </a:p>
        </p:txBody>
      </p:sp>
      <p:sp>
        <p:nvSpPr>
          <p:cNvPr id="12" name="Text Placeholder 4"/>
          <p:cNvSpPr>
            <a:spLocks noGrp="1"/>
          </p:cNvSpPr>
          <p:nvPr>
            <p:ph type="body" sz="quarter" idx="14" hasCustomPrompt="1"/>
          </p:nvPr>
        </p:nvSpPr>
        <p:spPr>
          <a:xfrm>
            <a:off x="323528" y="836712"/>
            <a:ext cx="4120456" cy="548640"/>
          </a:xfrm>
        </p:spPr>
        <p:txBody>
          <a:bodyPr anchor="b">
            <a:noAutofit/>
          </a:bodyPr>
          <a:lstStyle>
            <a:lvl1pPr marL="0" indent="0" algn="r">
              <a:buNone/>
              <a:defRPr lang="en-US" sz="1800" b="0" kern="1200" cap="none" spc="400" baseline="0" dirty="0" smtClean="0">
                <a:solidFill>
                  <a:schemeClr val="tx1"/>
                </a:solidFill>
                <a:latin typeface="Calibri" panose="020F0502020204030204" pitchFamily="34" charset="0"/>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dirty="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dd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Picture Placeholder 6"/>
          <p:cNvSpPr>
            <a:spLocks noGrp="1"/>
          </p:cNvSpPr>
          <p:nvPr>
            <p:ph type="pic" sz="quarter" idx="10"/>
          </p:nvPr>
        </p:nvSpPr>
        <p:spPr>
          <a:xfrm>
            <a:off x="323850" y="836712"/>
            <a:ext cx="8496300" cy="4752528"/>
          </a:xfrm>
        </p:spPr>
        <p:txBody>
          <a:bodyPr/>
          <a:lstStyle>
            <a:lvl1pPr marL="0" indent="0">
              <a:buNone/>
              <a:defRPr/>
            </a:lvl1pPr>
          </a:lstStyle>
          <a:p>
            <a:r>
              <a:rPr lang="en-US"/>
              <a:t>Click icon to add picture</a:t>
            </a:r>
            <a:endParaRPr lang="en-CA" dirty="0"/>
          </a:p>
        </p:txBody>
      </p:sp>
      <p:sp>
        <p:nvSpPr>
          <p:cNvPr id="4" name="Text Placeholder 3"/>
          <p:cNvSpPr>
            <a:spLocks noGrp="1"/>
          </p:cNvSpPr>
          <p:nvPr>
            <p:ph type="body" sz="quarter" idx="11" hasCustomPrompt="1"/>
          </p:nvPr>
        </p:nvSpPr>
        <p:spPr>
          <a:xfrm>
            <a:off x="323850" y="5734075"/>
            <a:ext cx="8496300" cy="503237"/>
          </a:xfrm>
        </p:spPr>
        <p:txBody>
          <a:bodyPr/>
          <a:lstStyle>
            <a:lvl1pPr marL="0" indent="0" algn="ctr">
              <a:buNone/>
              <a:defRPr/>
            </a:lvl1pPr>
          </a:lstStyle>
          <a:p>
            <a:pPr lvl="0"/>
            <a:r>
              <a:rPr lang="en-US" dirty="0"/>
              <a:t>Add Description/Title</a:t>
            </a:r>
          </a:p>
        </p:txBody>
      </p:sp>
    </p:spTree>
    <p:extLst>
      <p:ext uri="{BB962C8B-B14F-4D97-AF65-F5344CB8AC3E}">
        <p14:creationId xmlns:p14="http://schemas.microsoft.com/office/powerpoint/2010/main" val="2388438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with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2754ED01-E2A0-4C1E-8E21-014B99041579}" type="slidenum">
              <a:rPr lang="en-US" smtClean="0"/>
              <a:pPr/>
              <a:t>‹#›</a:t>
            </a:fld>
            <a:endParaRPr lang="en-US" dirty="0"/>
          </a:p>
        </p:txBody>
      </p:sp>
      <p:sp>
        <p:nvSpPr>
          <p:cNvPr id="4" name="Vertical Text Placeholder 2"/>
          <p:cNvSpPr>
            <a:spLocks noGrp="1"/>
          </p:cNvSpPr>
          <p:nvPr>
            <p:ph type="body" orient="vert" idx="1"/>
          </p:nvPr>
        </p:nvSpPr>
        <p:spPr>
          <a:xfrm>
            <a:off x="323528" y="836712"/>
            <a:ext cx="8496944" cy="5472608"/>
          </a:xfrm>
        </p:spPr>
        <p:txBody>
          <a:bodyPr vert="eaVert"/>
          <a:lstStyle>
            <a:lvl2pPr marL="173736" indent="-173736">
              <a:buFont typeface="Arial" panose="020B0604020202020204" pitchFamily="34" charset="0"/>
              <a:buChar char="•"/>
              <a:defRPr/>
            </a:lvl2pPr>
            <a:lvl3pPr marL="402336" indent="-164592">
              <a:buFont typeface="Arial" panose="020B0604020202020204" pitchFamily="34" charset="0"/>
              <a:buChar char="•"/>
              <a:defRPr/>
            </a:lvl3pPr>
            <a:lvl4pPr marL="630936" indent="-164592">
              <a:buFont typeface="Arial" panose="020B0604020202020204" pitchFamily="34" charset="0"/>
              <a:buChar char="•"/>
              <a:defRPr/>
            </a:lvl4pPr>
            <a:lvl5pPr marL="859536" indent="-173736">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76100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754ED01-E2A0-4C1E-8E21-014B99041579}" type="slidenum">
              <a:rPr lang="en-US" smtClean="0"/>
              <a:pPr/>
              <a:t>‹#›</a:t>
            </a:fld>
            <a:endParaRPr lang="en-US" dirty="0"/>
          </a:p>
        </p:txBody>
      </p:sp>
      <p:sp>
        <p:nvSpPr>
          <p:cNvPr id="4" name="Vertical Title 1"/>
          <p:cNvSpPr>
            <a:spLocks noGrp="1"/>
          </p:cNvSpPr>
          <p:nvPr>
            <p:ph type="title" orient="vert"/>
          </p:nvPr>
        </p:nvSpPr>
        <p:spPr>
          <a:xfrm>
            <a:off x="8378080" y="274638"/>
            <a:ext cx="586408" cy="5962673"/>
          </a:xfrm>
        </p:spPr>
        <p:txBody>
          <a:bodyPr vert="eaVert"/>
          <a:lstStyle/>
          <a:p>
            <a:r>
              <a:rPr lang="en-US"/>
              <a:t>Click to edit Master title style</a:t>
            </a:r>
            <a:endParaRPr lang="en-US" dirty="0"/>
          </a:p>
        </p:txBody>
      </p:sp>
      <p:sp>
        <p:nvSpPr>
          <p:cNvPr id="5" name="Vertical Text Placeholder 2"/>
          <p:cNvSpPr>
            <a:spLocks noGrp="1"/>
          </p:cNvSpPr>
          <p:nvPr>
            <p:ph type="body" orient="vert" idx="1"/>
          </p:nvPr>
        </p:nvSpPr>
        <p:spPr>
          <a:xfrm>
            <a:off x="457200" y="274638"/>
            <a:ext cx="7715200" cy="5962673"/>
          </a:xfrm>
        </p:spPr>
        <p:txBody>
          <a:bodyPr vert="eaVert"/>
          <a:lstStyle>
            <a:lvl2pPr marL="173736" indent="-173736">
              <a:buFont typeface="Arial" panose="020B0604020202020204" pitchFamily="34" charset="0"/>
              <a:buChar char="•"/>
              <a:defRPr/>
            </a:lvl2pPr>
            <a:lvl3pPr marL="402336" indent="-164592">
              <a:buFont typeface="Arial" panose="020B0604020202020204" pitchFamily="34" charset="0"/>
              <a:buChar char="•"/>
              <a:defRPr/>
            </a:lvl3pPr>
            <a:lvl4pPr marL="630936" indent="-164592">
              <a:buFont typeface="Arial" panose="020B0604020202020204" pitchFamily="34" charset="0"/>
              <a:buChar char="•"/>
              <a:defRPr/>
            </a:lvl4pPr>
            <a:lvl5pPr marL="859536" indent="-173736">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56361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8" y="116632"/>
            <a:ext cx="8496944" cy="548640"/>
          </a:xfrm>
          <a:prstGeom prst="rect">
            <a:avLst/>
          </a:prstGeom>
        </p:spPr>
        <p:txBody>
          <a:bodyPr vert="horz" lIns="91440" tIns="45720" rIns="91440" bIns="45720" rtlCol="0" anchor="ctr">
            <a:noAutofit/>
          </a:bodyPr>
          <a:lstStyle/>
          <a:p>
            <a:r>
              <a:rPr lang="en-US" dirty="0"/>
              <a:t>Click to Edit Title</a:t>
            </a:r>
          </a:p>
        </p:txBody>
      </p:sp>
      <p:sp>
        <p:nvSpPr>
          <p:cNvPr id="3" name="Text Placeholder 2"/>
          <p:cNvSpPr>
            <a:spLocks noGrp="1"/>
          </p:cNvSpPr>
          <p:nvPr>
            <p:ph type="body" idx="1"/>
          </p:nvPr>
        </p:nvSpPr>
        <p:spPr>
          <a:xfrm>
            <a:off x="323528" y="836712"/>
            <a:ext cx="8496944" cy="5472608"/>
          </a:xfrm>
          <a:prstGeom prst="rect">
            <a:avLst/>
          </a:prstGeom>
        </p:spPr>
        <p:txBody>
          <a:bodyPr vert="horz" lIns="91440" tIns="45720" rIns="91440" bIns="45720" rtlCol="0">
            <a:normAutofit/>
          </a:bodyPr>
          <a:lstStyle/>
          <a:p>
            <a:pPr lvl="0"/>
            <a:r>
              <a:rPr lang="en-US" dirty="0"/>
              <a:t>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754ED01-E2A0-4C1E-8E21-014B9904157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60" r:id="rId6"/>
    <p:sldLayoutId id="2147483661" r:id="rId7"/>
    <p:sldLayoutId id="2147483662" r:id="rId8"/>
    <p:sldLayoutId id="2147483655" r:id="rId9"/>
  </p:sldLayoutIdLst>
  <p:hf hdr="0" ftr="0" dt="0"/>
  <p:txStyles>
    <p:titleStyle>
      <a:lvl1pPr algn="ctr" defTabSz="914400" rtl="0" eaLnBrk="1" latinLnBrk="0" hangingPunct="1">
        <a:spcBef>
          <a:spcPct val="0"/>
        </a:spcBef>
        <a:buNone/>
        <a:defRPr sz="3200" strike="noStrike" kern="1200" cap="none" baseline="0">
          <a:solidFill>
            <a:srgbClr val="519136"/>
          </a:solidFill>
          <a:latin typeface="Calibri" panose="020F0502020204030204" pitchFamily="34" charset="0"/>
          <a:ea typeface="+mj-ea"/>
          <a:cs typeface="+mj-cs"/>
        </a:defRPr>
      </a:lvl1pPr>
    </p:titleStyle>
    <p:bodyStyle>
      <a:lvl1pPr marL="179388" indent="-179388" algn="l" defTabSz="914400" rtl="0" eaLnBrk="1" latinLnBrk="0" hangingPunct="1">
        <a:spcBef>
          <a:spcPts val="800"/>
        </a:spcBef>
        <a:buClr>
          <a:srgbClr val="519136"/>
        </a:buClr>
        <a:buFont typeface="Arial" panose="020B0604020202020204" pitchFamily="34" charset="0"/>
        <a:buChar char="•"/>
        <a:defRPr sz="2400" b="0" kern="1200">
          <a:solidFill>
            <a:schemeClr val="tx1"/>
          </a:solidFill>
          <a:latin typeface="Calibri" panose="020F0502020204030204" pitchFamily="34" charset="0"/>
          <a:ea typeface="+mn-ea"/>
          <a:cs typeface="+mn-cs"/>
        </a:defRPr>
      </a:lvl1pPr>
      <a:lvl2pPr marL="173736" indent="-173736" algn="l" defTabSz="914400" rtl="0" eaLnBrk="1" latinLnBrk="0" hangingPunct="1">
        <a:spcBef>
          <a:spcPts val="300"/>
        </a:spcBef>
        <a:buClr>
          <a:srgbClr val="519136"/>
        </a:buClr>
        <a:buFont typeface="Arial" panose="020B0604020202020204" pitchFamily="34" charset="0"/>
        <a:buChar char="•"/>
        <a:defRPr sz="2200" kern="1200">
          <a:solidFill>
            <a:schemeClr val="tx1"/>
          </a:solidFill>
          <a:latin typeface="Calibri" panose="020F0502020204030204" pitchFamily="34" charset="0"/>
          <a:ea typeface="+mn-ea"/>
          <a:cs typeface="+mn-cs"/>
        </a:defRPr>
      </a:lvl2pPr>
      <a:lvl3pPr marL="402336" indent="-164592" algn="l" defTabSz="914400" rtl="0" eaLnBrk="1" latinLnBrk="0" hangingPunct="1">
        <a:spcBef>
          <a:spcPts val="300"/>
        </a:spcBef>
        <a:buClr>
          <a:srgbClr val="519136"/>
        </a:buClr>
        <a:buFont typeface="Arial" panose="020B0604020202020204" pitchFamily="34" charset="0"/>
        <a:buChar char="•"/>
        <a:defRPr sz="2200" kern="1200">
          <a:solidFill>
            <a:schemeClr val="tx1"/>
          </a:solidFill>
          <a:latin typeface="Calibri" panose="020F0502020204030204" pitchFamily="34" charset="0"/>
          <a:ea typeface="+mn-ea"/>
          <a:cs typeface="+mn-cs"/>
        </a:defRPr>
      </a:lvl3pPr>
      <a:lvl4pPr marL="630936" indent="-164592" algn="l" defTabSz="914400" rtl="0" eaLnBrk="1" latinLnBrk="0" hangingPunct="1">
        <a:spcBef>
          <a:spcPts val="300"/>
        </a:spcBef>
        <a:buClr>
          <a:srgbClr val="519136"/>
        </a:buClr>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859536" indent="-173736" algn="l" defTabSz="914400" rtl="0" eaLnBrk="1" latinLnBrk="0" hangingPunct="1">
        <a:spcBef>
          <a:spcPts val="300"/>
        </a:spcBef>
        <a:buClr>
          <a:srgbClr val="519136"/>
        </a:buClr>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1097280" indent="-173736" algn="l" defTabSz="914400" rtl="0" eaLnBrk="1" latinLnBrk="0" hangingPunct="1">
        <a:spcBef>
          <a:spcPts val="300"/>
        </a:spcBef>
        <a:buClr>
          <a:srgbClr val="519136"/>
        </a:buClr>
        <a:buFont typeface="Arial" panose="020B0604020202020204" pitchFamily="34" charset="0"/>
        <a:buChar char="•"/>
        <a:defRPr sz="1600" kern="1200">
          <a:solidFill>
            <a:schemeClr val="tx1"/>
          </a:solidFill>
          <a:latin typeface="Calibri" panose="020F0502020204030204" pitchFamily="34" charset="0"/>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08898" y="2960948"/>
            <a:ext cx="7776864" cy="864096"/>
          </a:xfrm>
        </p:spPr>
        <p:txBody>
          <a:bodyPr>
            <a:normAutofit fontScale="85000" lnSpcReduction="20000"/>
          </a:bodyPr>
          <a:lstStyle/>
          <a:p>
            <a:r>
              <a:rPr lang="en-US" sz="3600" dirty="0"/>
              <a:t>Technological Advances in Clinical Trial Conduct: CCTG Perspective</a:t>
            </a:r>
            <a:endParaRPr lang="en-CA" sz="2800" b="0" dirty="0"/>
          </a:p>
          <a:p>
            <a:endParaRPr lang="en-CA" dirty="0"/>
          </a:p>
        </p:txBody>
      </p:sp>
      <p:sp>
        <p:nvSpPr>
          <p:cNvPr id="3" name="Text Placeholder 2"/>
          <p:cNvSpPr>
            <a:spLocks noGrp="1"/>
          </p:cNvSpPr>
          <p:nvPr>
            <p:ph type="body" sz="quarter" idx="14"/>
          </p:nvPr>
        </p:nvSpPr>
        <p:spPr>
          <a:xfrm>
            <a:off x="683568" y="3789040"/>
            <a:ext cx="7776864" cy="504056"/>
          </a:xfrm>
        </p:spPr>
        <p:txBody>
          <a:bodyPr>
            <a:normAutofit/>
          </a:bodyPr>
          <a:lstStyle/>
          <a:p>
            <a:r>
              <a:rPr lang="en-CA" sz="2000" dirty="0">
                <a:solidFill>
                  <a:schemeClr val="accent4"/>
                </a:solidFill>
              </a:rPr>
              <a:t>August 23, 2024</a:t>
            </a:r>
          </a:p>
        </p:txBody>
      </p:sp>
      <p:sp>
        <p:nvSpPr>
          <p:cNvPr id="5" name="Text Placeholder 4"/>
          <p:cNvSpPr>
            <a:spLocks noGrp="1"/>
          </p:cNvSpPr>
          <p:nvPr>
            <p:ph type="body" sz="quarter" idx="15"/>
          </p:nvPr>
        </p:nvSpPr>
        <p:spPr/>
        <p:txBody>
          <a:bodyPr/>
          <a:lstStyle/>
          <a:p>
            <a:r>
              <a:rPr lang="en-US" dirty="0"/>
              <a:t>Lam Pho, Chief Information Officer</a:t>
            </a:r>
          </a:p>
        </p:txBody>
      </p:sp>
    </p:spTree>
    <p:extLst>
      <p:ext uri="{BB962C8B-B14F-4D97-AF65-F5344CB8AC3E}">
        <p14:creationId xmlns:p14="http://schemas.microsoft.com/office/powerpoint/2010/main" val="4024709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diagram of a health care system&#10;&#10;Description automatically generated">
            <a:extLst>
              <a:ext uri="{FF2B5EF4-FFF2-40B4-BE49-F238E27FC236}">
                <a16:creationId xmlns:a16="http://schemas.microsoft.com/office/drawing/2014/main" id="{11A3DE07-EB4D-BF55-911B-340CAD178AE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476673"/>
            <a:ext cx="8729985" cy="5976663"/>
          </a:xfrm>
          <a:noFill/>
        </p:spPr>
      </p:pic>
      <p:sp>
        <p:nvSpPr>
          <p:cNvPr id="4" name="Slide Number Placeholder 3" hidden="1">
            <a:extLst>
              <a:ext uri="{FF2B5EF4-FFF2-40B4-BE49-F238E27FC236}">
                <a16:creationId xmlns:a16="http://schemas.microsoft.com/office/drawing/2014/main" id="{DE2D774A-28BE-8D3E-DD1A-B86AA3D0C601}"/>
              </a:ext>
            </a:extLst>
          </p:cNvPr>
          <p:cNvSpPr>
            <a:spLocks noGrp="1"/>
          </p:cNvSpPr>
          <p:nvPr>
            <p:ph type="sldNum" sz="quarter" idx="12"/>
          </p:nvPr>
        </p:nvSpPr>
        <p:spPr/>
        <p:txBody>
          <a:bodyPr/>
          <a:lstStyle/>
          <a:p>
            <a:pPr>
              <a:spcAft>
                <a:spcPts val="600"/>
              </a:spcAft>
            </a:pPr>
            <a:fld id="{2754ED01-E2A0-4C1E-8E21-014B99041579}" type="slidenum">
              <a:rPr lang="en-US" smtClean="0"/>
              <a:pPr>
                <a:spcAft>
                  <a:spcPts val="600"/>
                </a:spcAft>
              </a:pPr>
              <a:t>10</a:t>
            </a:fld>
            <a:endParaRPr lang="en-US"/>
          </a:p>
        </p:txBody>
      </p:sp>
      <p:sp>
        <p:nvSpPr>
          <p:cNvPr id="7" name="TextBox 6">
            <a:extLst>
              <a:ext uri="{FF2B5EF4-FFF2-40B4-BE49-F238E27FC236}">
                <a16:creationId xmlns:a16="http://schemas.microsoft.com/office/drawing/2014/main" id="{8C720A29-9754-A3DD-69B3-B2A9EF209561}"/>
              </a:ext>
            </a:extLst>
          </p:cNvPr>
          <p:cNvSpPr txBox="1"/>
          <p:nvPr/>
        </p:nvSpPr>
        <p:spPr>
          <a:xfrm>
            <a:off x="611560" y="4869160"/>
            <a:ext cx="1080120" cy="369332"/>
          </a:xfrm>
          <a:prstGeom prst="rect">
            <a:avLst/>
          </a:prstGeom>
          <a:noFill/>
        </p:spPr>
        <p:txBody>
          <a:bodyPr wrap="square" rtlCol="0">
            <a:spAutoFit/>
          </a:bodyPr>
          <a:lstStyle/>
          <a:p>
            <a:r>
              <a:rPr lang="en-US" dirty="0"/>
              <a:t>Survival </a:t>
            </a:r>
          </a:p>
        </p:txBody>
      </p:sp>
      <p:sp>
        <p:nvSpPr>
          <p:cNvPr id="8" name="Down Arrow 7">
            <a:extLst>
              <a:ext uri="{FF2B5EF4-FFF2-40B4-BE49-F238E27FC236}">
                <a16:creationId xmlns:a16="http://schemas.microsoft.com/office/drawing/2014/main" id="{0643ED67-A788-BF2C-3B66-3BEB82C1FDB8}"/>
              </a:ext>
            </a:extLst>
          </p:cNvPr>
          <p:cNvSpPr/>
          <p:nvPr/>
        </p:nvSpPr>
        <p:spPr>
          <a:xfrm>
            <a:off x="467544" y="3861048"/>
            <a:ext cx="1440160" cy="86409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9D39CE1-05A7-D46D-6FF4-6838DF939081}"/>
              </a:ext>
            </a:extLst>
          </p:cNvPr>
          <p:cNvSpPr txBox="1"/>
          <p:nvPr/>
        </p:nvSpPr>
        <p:spPr>
          <a:xfrm>
            <a:off x="755576" y="5877272"/>
            <a:ext cx="7272808" cy="369332"/>
          </a:xfrm>
          <a:prstGeom prst="rect">
            <a:avLst/>
          </a:prstGeom>
          <a:solidFill>
            <a:srgbClr val="FF0000"/>
          </a:solidFill>
        </p:spPr>
        <p:txBody>
          <a:bodyPr wrap="square" rtlCol="0">
            <a:spAutoFit/>
          </a:bodyPr>
          <a:lstStyle/>
          <a:p>
            <a:pPr algn="ctr"/>
            <a:r>
              <a:rPr lang="en-US" dirty="0"/>
              <a:t>Real-time data = better insights into underlying mechanisms</a:t>
            </a:r>
          </a:p>
        </p:txBody>
      </p:sp>
    </p:spTree>
    <p:extLst>
      <p:ext uri="{BB962C8B-B14F-4D97-AF65-F5344CB8AC3E}">
        <p14:creationId xmlns:p14="http://schemas.microsoft.com/office/powerpoint/2010/main" val="1495576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654907" y="1175658"/>
            <a:ext cx="3917094" cy="2926896"/>
            <a:chOff x="251520" y="1268759"/>
            <a:chExt cx="7848874" cy="3946535"/>
          </a:xfrm>
        </p:grpSpPr>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16200000">
              <a:off x="2202689" y="-682410"/>
              <a:ext cx="3946535" cy="7848874"/>
            </a:xfrm>
            <a:prstGeom prst="rect">
              <a:avLst/>
            </a:prstGeom>
          </p:spPr>
        </p:pic>
        <p:pic>
          <p:nvPicPr>
            <p:cNvPr id="450" name="Picture 514"/>
            <p:cNvPicPr>
              <a:picLocks noChangeAspect="1" noChangeArrowheads="1"/>
            </p:cNvPicPr>
            <p:nvPr/>
          </p:nvPicPr>
          <p:blipFill>
            <a:blip r:embed="rId3" cstate="print"/>
            <a:srcRect/>
            <a:stretch>
              <a:fillRect/>
            </a:stretch>
          </p:blipFill>
          <p:spPr bwMode="auto">
            <a:xfrm>
              <a:off x="899592" y="1484784"/>
              <a:ext cx="6048672" cy="3433762"/>
            </a:xfrm>
            <a:prstGeom prst="rect">
              <a:avLst/>
            </a:prstGeom>
            <a:noFill/>
          </p:spPr>
        </p:pic>
      </p:grpSp>
      <p:sp>
        <p:nvSpPr>
          <p:cNvPr id="9" name="TextBox 8"/>
          <p:cNvSpPr txBox="1"/>
          <p:nvPr/>
        </p:nvSpPr>
        <p:spPr>
          <a:xfrm>
            <a:off x="467544" y="4262768"/>
            <a:ext cx="4248472" cy="2031325"/>
          </a:xfrm>
          <a:prstGeom prst="rect">
            <a:avLst/>
          </a:prstGeom>
          <a:noFill/>
        </p:spPr>
        <p:txBody>
          <a:bodyPr wrap="square" rtlCol="0">
            <a:spAutoFit/>
          </a:bodyPr>
          <a:lstStyle/>
          <a:p>
            <a:pPr marL="342900" indent="-342900">
              <a:buFont typeface="Arial" panose="020B0604020202020204" pitchFamily="34" charset="0"/>
              <a:buChar char="•"/>
            </a:pPr>
            <a:r>
              <a:rPr lang="en-GB" sz="2100" dirty="0"/>
              <a:t>Patients complete PRO-Chemo-toxicity questionnaire. </a:t>
            </a:r>
          </a:p>
          <a:p>
            <a:pPr marL="342900" indent="-342900">
              <a:buFont typeface="Arial" panose="020B0604020202020204" pitchFamily="34" charset="0"/>
              <a:buChar char="•"/>
            </a:pPr>
            <a:r>
              <a:rPr lang="en-GB" sz="2100" dirty="0"/>
              <a:t>Backend risk algorithm calculates-a risk score</a:t>
            </a:r>
          </a:p>
          <a:p>
            <a:pPr marL="342900" indent="-342900">
              <a:buFont typeface="Arial" panose="020B0604020202020204" pitchFamily="34" charset="0"/>
              <a:buChar char="•"/>
            </a:pPr>
            <a:r>
              <a:rPr lang="en-GB" sz="2100" dirty="0"/>
              <a:t>Automated self-care advice </a:t>
            </a:r>
          </a:p>
          <a:p>
            <a:pPr marL="342900" indent="-342900">
              <a:buFont typeface="Arial" panose="020B0604020202020204" pitchFamily="34" charset="0"/>
              <a:buChar char="•"/>
            </a:pPr>
            <a:r>
              <a:rPr lang="en-GB" sz="2100" dirty="0"/>
              <a:t>Risk-based alerting</a:t>
            </a:r>
            <a:endParaRPr lang="en-GB" dirty="0"/>
          </a:p>
        </p:txBody>
      </p:sp>
      <p:sp>
        <p:nvSpPr>
          <p:cNvPr id="2" name="TextBox 1"/>
          <p:cNvSpPr txBox="1"/>
          <p:nvPr/>
        </p:nvSpPr>
        <p:spPr>
          <a:xfrm>
            <a:off x="654907" y="345989"/>
            <a:ext cx="7957751" cy="523220"/>
          </a:xfrm>
          <a:prstGeom prst="rect">
            <a:avLst/>
          </a:prstGeom>
          <a:solidFill>
            <a:schemeClr val="tx2">
              <a:lumMod val="20000"/>
              <a:lumOff val="80000"/>
            </a:schemeClr>
          </a:solidFill>
          <a:ln>
            <a:solidFill>
              <a:schemeClr val="tx1"/>
            </a:solidFill>
          </a:ln>
        </p:spPr>
        <p:txBody>
          <a:bodyPr wrap="square" rtlCol="0">
            <a:spAutoFit/>
          </a:bodyPr>
          <a:lstStyle/>
          <a:p>
            <a:pPr algn="ctr"/>
            <a:r>
              <a:rPr lang="en-GB" sz="2800" b="1" dirty="0">
                <a:cs typeface="Arial" pitchFamily="34" charset="0"/>
              </a:rPr>
              <a:t>Medical Device (Class II): </a:t>
            </a:r>
            <a:r>
              <a:rPr lang="en-GB" sz="2800" b="1" dirty="0" err="1">
                <a:cs typeface="Arial" pitchFamily="34" charset="0"/>
              </a:rPr>
              <a:t>ASyMS</a:t>
            </a:r>
            <a:r>
              <a:rPr lang="en-GB" sz="2800" b="1" dirty="0">
                <a:cs typeface="Arial" pitchFamily="34" charset="0"/>
              </a:rPr>
              <a:t>-Canada Version</a:t>
            </a:r>
            <a:endParaRPr lang="en-US" sz="2800" dirty="0"/>
          </a:p>
        </p:txBody>
      </p:sp>
      <p:grpSp>
        <p:nvGrpSpPr>
          <p:cNvPr id="3" name="Group 2">
            <a:extLst>
              <a:ext uri="{FF2B5EF4-FFF2-40B4-BE49-F238E27FC236}">
                <a16:creationId xmlns:a16="http://schemas.microsoft.com/office/drawing/2014/main" id="{586092D4-A4D2-9BC5-661F-C276FD6C45D8}"/>
              </a:ext>
            </a:extLst>
          </p:cNvPr>
          <p:cNvGrpSpPr/>
          <p:nvPr/>
        </p:nvGrpSpPr>
        <p:grpSpPr>
          <a:xfrm>
            <a:off x="4947582" y="1412777"/>
            <a:ext cx="3504439" cy="2160239"/>
            <a:chOff x="4607495" y="1323989"/>
            <a:chExt cx="4536505" cy="2537059"/>
          </a:xfrm>
        </p:grpSpPr>
        <p:pic>
          <p:nvPicPr>
            <p:cNvPr id="4" name="Picture 3">
              <a:extLst>
                <a:ext uri="{FF2B5EF4-FFF2-40B4-BE49-F238E27FC236}">
                  <a16:creationId xmlns:a16="http://schemas.microsoft.com/office/drawing/2014/main" id="{609A106E-74A2-F5D4-BAB0-73DE33C7F54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16200000">
              <a:off x="5607218" y="324266"/>
              <a:ext cx="2537059" cy="4536505"/>
            </a:xfrm>
            <a:prstGeom prst="rect">
              <a:avLst/>
            </a:prstGeom>
          </p:spPr>
        </p:pic>
        <p:pic>
          <p:nvPicPr>
            <p:cNvPr id="5" name="Picture 1" descr="S:\Projects\EC eSMART\Translations\02 Translation Docs\Patient CarePortal\Screen Images\English\Screenshot_2015-02-19-11-37-49.png">
              <a:extLst>
                <a:ext uri="{FF2B5EF4-FFF2-40B4-BE49-F238E27FC236}">
                  <a16:creationId xmlns:a16="http://schemas.microsoft.com/office/drawing/2014/main" id="{460970C6-551A-C1AC-836A-11E657B00D7D}"/>
                </a:ext>
              </a:extLst>
            </p:cNvPr>
            <p:cNvPicPr>
              <a:picLocks noChangeAspect="1" noChangeArrowheads="1"/>
            </p:cNvPicPr>
            <p:nvPr/>
          </p:nvPicPr>
          <p:blipFill>
            <a:blip r:embed="rId4" cstate="print"/>
            <a:srcRect/>
            <a:stretch>
              <a:fillRect/>
            </a:stretch>
          </p:blipFill>
          <p:spPr bwMode="auto">
            <a:xfrm>
              <a:off x="5220072" y="1484784"/>
              <a:ext cx="3511550" cy="2232248"/>
            </a:xfrm>
            <a:prstGeom prst="rect">
              <a:avLst/>
            </a:prstGeom>
            <a:noFill/>
            <a:ln w="9525">
              <a:noFill/>
              <a:miter lim="800000"/>
              <a:headEnd/>
              <a:tailEnd/>
            </a:ln>
          </p:spPr>
        </p:pic>
      </p:grpSp>
      <p:grpSp>
        <p:nvGrpSpPr>
          <p:cNvPr id="7" name="Group 6">
            <a:extLst>
              <a:ext uri="{FF2B5EF4-FFF2-40B4-BE49-F238E27FC236}">
                <a16:creationId xmlns:a16="http://schemas.microsoft.com/office/drawing/2014/main" id="{37F7F547-ABD9-42D0-36DA-E993F47842E5}"/>
              </a:ext>
            </a:extLst>
          </p:cNvPr>
          <p:cNvGrpSpPr/>
          <p:nvPr/>
        </p:nvGrpSpPr>
        <p:grpSpPr>
          <a:xfrm>
            <a:off x="4947582" y="4298013"/>
            <a:ext cx="3615649" cy="2102787"/>
            <a:chOff x="4355976" y="1412776"/>
            <a:chExt cx="4536506" cy="2537059"/>
          </a:xfrm>
        </p:grpSpPr>
        <p:pic>
          <p:nvPicPr>
            <p:cNvPr id="10" name="Picture 9">
              <a:extLst>
                <a:ext uri="{FF2B5EF4-FFF2-40B4-BE49-F238E27FC236}">
                  <a16:creationId xmlns:a16="http://schemas.microsoft.com/office/drawing/2014/main" id="{2BA8C5AA-8A1E-A79F-0A8B-3EB4445C85F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16200000">
              <a:off x="5355699" y="413053"/>
              <a:ext cx="2537059" cy="4536506"/>
            </a:xfrm>
            <a:prstGeom prst="rect">
              <a:avLst/>
            </a:prstGeom>
          </p:spPr>
        </p:pic>
        <p:pic>
          <p:nvPicPr>
            <p:cNvPr id="11" name="Picture 4" descr="S:\Projects\EC eSMART\Translations\02 Translation Docs\Patient CarePortal\Screen Images\Norwegian\Screenshot_2015-03-13-09-51-40.png">
              <a:extLst>
                <a:ext uri="{FF2B5EF4-FFF2-40B4-BE49-F238E27FC236}">
                  <a16:creationId xmlns:a16="http://schemas.microsoft.com/office/drawing/2014/main" id="{427D4585-3D21-43C1-6326-1C8CDD0DB055}"/>
                </a:ext>
              </a:extLst>
            </p:cNvPr>
            <p:cNvPicPr>
              <a:picLocks noChangeAspect="1" noChangeArrowheads="1"/>
            </p:cNvPicPr>
            <p:nvPr/>
          </p:nvPicPr>
          <p:blipFill>
            <a:blip r:embed="rId5" cstate="print"/>
            <a:srcRect/>
            <a:stretch>
              <a:fillRect/>
            </a:stretch>
          </p:blipFill>
          <p:spPr bwMode="auto">
            <a:xfrm>
              <a:off x="4932040" y="1556791"/>
              <a:ext cx="3600400" cy="2232249"/>
            </a:xfrm>
            <a:prstGeom prst="rect">
              <a:avLst/>
            </a:prstGeom>
            <a:noFill/>
            <a:ln w="9525">
              <a:noFill/>
              <a:miter lim="800000"/>
              <a:headEnd/>
              <a:tailEnd/>
            </a:ln>
          </p:spPr>
        </p:pic>
      </p:grpSp>
    </p:spTree>
    <p:extLst>
      <p:ext uri="{BB962C8B-B14F-4D97-AF65-F5344CB8AC3E}">
        <p14:creationId xmlns:p14="http://schemas.microsoft.com/office/powerpoint/2010/main" val="920316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8640"/>
            <a:ext cx="8263830" cy="1072971"/>
          </a:xfrm>
          <a:solidFill>
            <a:schemeClr val="tx2">
              <a:lumMod val="20000"/>
              <a:lumOff val="80000"/>
            </a:schemeClr>
          </a:solidFill>
          <a:ln>
            <a:solidFill>
              <a:schemeClr val="tx1"/>
            </a:solidFill>
          </a:ln>
        </p:spPr>
        <p:txBody>
          <a:bodyPr/>
          <a:lstStyle/>
          <a:p>
            <a:pPr algn="ctr"/>
            <a:r>
              <a:rPr lang="en-GB" b="1" dirty="0">
                <a:solidFill>
                  <a:srgbClr val="002060"/>
                </a:solidFill>
              </a:rPr>
              <a:t>Clinician Alerted and Automated Patient Self-Care Advice</a:t>
            </a:r>
          </a:p>
        </p:txBody>
      </p:sp>
      <p:grpSp>
        <p:nvGrpSpPr>
          <p:cNvPr id="8" name="Group 7"/>
          <p:cNvGrpSpPr/>
          <p:nvPr/>
        </p:nvGrpSpPr>
        <p:grpSpPr>
          <a:xfrm>
            <a:off x="5436096" y="1779519"/>
            <a:ext cx="3369584" cy="3667414"/>
            <a:chOff x="1691680" y="1844824"/>
            <a:chExt cx="6091563" cy="3406731"/>
          </a:xfrm>
        </p:grpSpPr>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16200000">
              <a:off x="3034096" y="502408"/>
              <a:ext cx="3406731" cy="6091563"/>
            </a:xfrm>
            <a:prstGeom prst="rect">
              <a:avLst/>
            </a:prstGeom>
          </p:spPr>
        </p:pic>
        <p:pic>
          <p:nvPicPr>
            <p:cNvPr id="5" name="Picture 8" descr="S:\Projects\EC eSMART\Translations\02 Translation Docs\Patient CarePortal\Screen Images\English\Screenshot_2015-02-19-11-51-41.png"/>
            <p:cNvPicPr>
              <a:picLocks noChangeAspect="1" noChangeArrowheads="1"/>
            </p:cNvPicPr>
            <p:nvPr/>
          </p:nvPicPr>
          <p:blipFill>
            <a:blip r:embed="rId3" cstate="print"/>
            <a:srcRect/>
            <a:stretch>
              <a:fillRect/>
            </a:stretch>
          </p:blipFill>
          <p:spPr bwMode="auto">
            <a:xfrm>
              <a:off x="2555776" y="2060848"/>
              <a:ext cx="4752528" cy="2906552"/>
            </a:xfrm>
            <a:prstGeom prst="rect">
              <a:avLst/>
            </a:prstGeom>
            <a:noFill/>
            <a:ln w="9525">
              <a:noFill/>
              <a:miter lim="800000"/>
              <a:headEnd/>
              <a:tailEnd/>
            </a:ln>
          </p:spPr>
        </p:pic>
      </p:grpSp>
      <p:grpSp>
        <p:nvGrpSpPr>
          <p:cNvPr id="3" name="Group 2">
            <a:extLst>
              <a:ext uri="{FF2B5EF4-FFF2-40B4-BE49-F238E27FC236}">
                <a16:creationId xmlns:a16="http://schemas.microsoft.com/office/drawing/2014/main" id="{8B18767E-EB7B-655E-E34E-A56D296F496C}"/>
              </a:ext>
            </a:extLst>
          </p:cNvPr>
          <p:cNvGrpSpPr/>
          <p:nvPr/>
        </p:nvGrpSpPr>
        <p:grpSpPr>
          <a:xfrm>
            <a:off x="597618" y="1412777"/>
            <a:ext cx="2165112" cy="4464495"/>
            <a:chOff x="6084168" y="1916832"/>
            <a:chExt cx="2451163" cy="4382915"/>
          </a:xfrm>
        </p:grpSpPr>
        <p:pic>
          <p:nvPicPr>
            <p:cNvPr id="4" name="Picture 3">
              <a:extLst>
                <a:ext uri="{FF2B5EF4-FFF2-40B4-BE49-F238E27FC236}">
                  <a16:creationId xmlns:a16="http://schemas.microsoft.com/office/drawing/2014/main" id="{4BDE5B27-785F-E78D-5084-5E0927EBC74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084168" y="1916832"/>
              <a:ext cx="2451163" cy="4382915"/>
            </a:xfrm>
            <a:prstGeom prst="rect">
              <a:avLst/>
            </a:prstGeom>
          </p:spPr>
        </p:pic>
        <p:pic>
          <p:nvPicPr>
            <p:cNvPr id="7" name="Picture 2" descr="main_screen_english">
              <a:extLst>
                <a:ext uri="{FF2B5EF4-FFF2-40B4-BE49-F238E27FC236}">
                  <a16:creationId xmlns:a16="http://schemas.microsoft.com/office/drawing/2014/main" id="{2AEB63B9-AA68-4F56-FBAE-E300D8F9BF1C}"/>
                </a:ext>
              </a:extLst>
            </p:cNvPr>
            <p:cNvPicPr>
              <a:picLocks noChangeAspect="1" noChangeArrowheads="1"/>
            </p:cNvPicPr>
            <p:nvPr/>
          </p:nvPicPr>
          <p:blipFill>
            <a:blip r:embed="rId4" cstate="print"/>
            <a:srcRect/>
            <a:stretch>
              <a:fillRect/>
            </a:stretch>
          </p:blipFill>
          <p:spPr bwMode="auto">
            <a:xfrm>
              <a:off x="6228184" y="2276872"/>
              <a:ext cx="2160240" cy="3600400"/>
            </a:xfrm>
            <a:prstGeom prst="rect">
              <a:avLst/>
            </a:prstGeom>
            <a:noFill/>
            <a:ln w="9525">
              <a:noFill/>
              <a:miter lim="800000"/>
              <a:headEnd/>
              <a:tailEnd/>
            </a:ln>
          </p:spPr>
        </p:pic>
      </p:grpSp>
      <p:grpSp>
        <p:nvGrpSpPr>
          <p:cNvPr id="9" name="Group 8">
            <a:extLst>
              <a:ext uri="{FF2B5EF4-FFF2-40B4-BE49-F238E27FC236}">
                <a16:creationId xmlns:a16="http://schemas.microsoft.com/office/drawing/2014/main" id="{2B9EC8C7-BE9C-DBE9-C1DE-24D9043DBACE}"/>
              </a:ext>
            </a:extLst>
          </p:cNvPr>
          <p:cNvGrpSpPr/>
          <p:nvPr/>
        </p:nvGrpSpPr>
        <p:grpSpPr>
          <a:xfrm>
            <a:off x="3046552" y="1573796"/>
            <a:ext cx="2081787" cy="4303476"/>
            <a:chOff x="6372200" y="1484784"/>
            <a:chExt cx="2451163" cy="4382915"/>
          </a:xfrm>
        </p:grpSpPr>
        <p:pic>
          <p:nvPicPr>
            <p:cNvPr id="10" name="Picture 9">
              <a:extLst>
                <a:ext uri="{FF2B5EF4-FFF2-40B4-BE49-F238E27FC236}">
                  <a16:creationId xmlns:a16="http://schemas.microsoft.com/office/drawing/2014/main" id="{1D97AE03-E623-60A4-EC11-92A284DB4BC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372200" y="1484784"/>
              <a:ext cx="2451163" cy="4382915"/>
            </a:xfrm>
            <a:prstGeom prst="rect">
              <a:avLst/>
            </a:prstGeom>
          </p:spPr>
        </p:pic>
        <p:pic>
          <p:nvPicPr>
            <p:cNvPr id="11" name="Picture 4" descr="alert_detail_english">
              <a:extLst>
                <a:ext uri="{FF2B5EF4-FFF2-40B4-BE49-F238E27FC236}">
                  <a16:creationId xmlns:a16="http://schemas.microsoft.com/office/drawing/2014/main" id="{DF669BC7-CC73-78A5-1C2C-941DE098A525}"/>
                </a:ext>
              </a:extLst>
            </p:cNvPr>
            <p:cNvPicPr>
              <a:picLocks noChangeAspect="1" noChangeArrowheads="1"/>
            </p:cNvPicPr>
            <p:nvPr/>
          </p:nvPicPr>
          <p:blipFill>
            <a:blip r:embed="rId5" cstate="print"/>
            <a:srcRect/>
            <a:stretch>
              <a:fillRect/>
            </a:stretch>
          </p:blipFill>
          <p:spPr bwMode="auto">
            <a:xfrm>
              <a:off x="6516216" y="1844824"/>
              <a:ext cx="2160240" cy="3704928"/>
            </a:xfrm>
            <a:prstGeom prst="rect">
              <a:avLst/>
            </a:prstGeom>
            <a:noFill/>
            <a:ln w="9525">
              <a:noFill/>
              <a:miter lim="800000"/>
              <a:headEnd/>
              <a:tailEnd/>
            </a:ln>
          </p:spPr>
        </p:pic>
      </p:grpSp>
    </p:spTree>
    <p:extLst>
      <p:ext uri="{BB962C8B-B14F-4D97-AF65-F5344CB8AC3E}">
        <p14:creationId xmlns:p14="http://schemas.microsoft.com/office/powerpoint/2010/main" val="1204964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F0F39-9536-4577-2C96-763908F36BE2}"/>
              </a:ext>
            </a:extLst>
          </p:cNvPr>
          <p:cNvSpPr>
            <a:spLocks noGrp="1"/>
          </p:cNvSpPr>
          <p:nvPr>
            <p:ph type="title"/>
          </p:nvPr>
        </p:nvSpPr>
        <p:spPr/>
        <p:txBody>
          <a:bodyPr/>
          <a:lstStyle/>
          <a:p>
            <a:r>
              <a:rPr lang="en-US" dirty="0"/>
              <a:t>Data Analytics &amp; Visualization</a:t>
            </a:r>
          </a:p>
        </p:txBody>
      </p:sp>
      <p:sp>
        <p:nvSpPr>
          <p:cNvPr id="3" name="Content Placeholder 2">
            <a:extLst>
              <a:ext uri="{FF2B5EF4-FFF2-40B4-BE49-F238E27FC236}">
                <a16:creationId xmlns:a16="http://schemas.microsoft.com/office/drawing/2014/main" id="{B9733EA8-465F-55DD-F3A4-9BA45BFF1C4A}"/>
              </a:ext>
            </a:extLst>
          </p:cNvPr>
          <p:cNvSpPr>
            <a:spLocks noGrp="1"/>
          </p:cNvSpPr>
          <p:nvPr>
            <p:ph idx="1"/>
          </p:nvPr>
        </p:nvSpPr>
        <p:spPr/>
        <p:txBody>
          <a:bodyPr>
            <a:normAutofit lnSpcReduction="10000"/>
          </a:bodyPr>
          <a:lstStyle/>
          <a:p>
            <a:r>
              <a:rPr lang="en-US" b="1" i="1" dirty="0">
                <a:solidFill>
                  <a:srgbClr val="519136"/>
                </a:solidFill>
              </a:rPr>
              <a:t>Data analytics </a:t>
            </a:r>
            <a:r>
              <a:rPr lang="en-US" dirty="0"/>
              <a:t>is a discipline focused on extracting insights from data. It comprises the processes, tools and techniques of data analysis and management, including the collection, organization, and storage of data.</a:t>
            </a:r>
          </a:p>
          <a:p>
            <a:r>
              <a:rPr lang="en-US" b="1" i="1" dirty="0">
                <a:solidFill>
                  <a:srgbClr val="519136"/>
                </a:solidFill>
              </a:rPr>
              <a:t>Data visualization </a:t>
            </a:r>
            <a:r>
              <a:rPr lang="en-US" dirty="0"/>
              <a:t>is the graphical representation of information and data. By using visual elements like charts, graphs, and maps, data visualization tools provide an accessible way to see and understand trends, outliers, and patterns in data.</a:t>
            </a:r>
          </a:p>
          <a:p>
            <a:r>
              <a:rPr lang="en-US" b="1" i="1" dirty="0">
                <a:solidFill>
                  <a:srgbClr val="519136"/>
                </a:solidFill>
              </a:rPr>
              <a:t>Power BI</a:t>
            </a:r>
            <a:r>
              <a:rPr lang="en-US" b="1" dirty="0"/>
              <a:t>:</a:t>
            </a:r>
            <a:r>
              <a:rPr lang="en-US" dirty="0"/>
              <a:t> Microsoft’s data visualization and analysis tool to create and distribute reports and dashboards </a:t>
            </a:r>
          </a:p>
        </p:txBody>
      </p:sp>
      <p:sp>
        <p:nvSpPr>
          <p:cNvPr id="4" name="Slide Number Placeholder 3">
            <a:extLst>
              <a:ext uri="{FF2B5EF4-FFF2-40B4-BE49-F238E27FC236}">
                <a16:creationId xmlns:a16="http://schemas.microsoft.com/office/drawing/2014/main" id="{08E569C3-8C8B-61BC-6101-10E5D8F8427C}"/>
              </a:ext>
            </a:extLst>
          </p:cNvPr>
          <p:cNvSpPr>
            <a:spLocks noGrp="1"/>
          </p:cNvSpPr>
          <p:nvPr>
            <p:ph type="sldNum" sz="quarter" idx="12"/>
          </p:nvPr>
        </p:nvSpPr>
        <p:spPr/>
        <p:txBody>
          <a:bodyPr/>
          <a:lstStyle/>
          <a:p>
            <a:fld id="{2754ED01-E2A0-4C1E-8E21-014B99041579}" type="slidenum">
              <a:rPr lang="en-US" smtClean="0"/>
              <a:pPr/>
              <a:t>13</a:t>
            </a:fld>
            <a:endParaRPr lang="en-US"/>
          </a:p>
        </p:txBody>
      </p:sp>
    </p:spTree>
    <p:extLst>
      <p:ext uri="{BB962C8B-B14F-4D97-AF65-F5344CB8AC3E}">
        <p14:creationId xmlns:p14="http://schemas.microsoft.com/office/powerpoint/2010/main" val="3361930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E5AEF-4922-4818-B220-005AB9083779}"/>
              </a:ext>
            </a:extLst>
          </p:cNvPr>
          <p:cNvSpPr>
            <a:spLocks noGrp="1"/>
          </p:cNvSpPr>
          <p:nvPr>
            <p:ph type="title"/>
          </p:nvPr>
        </p:nvSpPr>
        <p:spPr/>
        <p:txBody>
          <a:bodyPr/>
          <a:lstStyle/>
          <a:p>
            <a:r>
              <a:rPr lang="en-US" dirty="0"/>
              <a:t>Benefits Of Implementing Power BI</a:t>
            </a:r>
          </a:p>
        </p:txBody>
      </p:sp>
      <p:sp>
        <p:nvSpPr>
          <p:cNvPr id="3" name="Content Placeholder 2">
            <a:extLst>
              <a:ext uri="{FF2B5EF4-FFF2-40B4-BE49-F238E27FC236}">
                <a16:creationId xmlns:a16="http://schemas.microsoft.com/office/drawing/2014/main" id="{40DAD0D5-7A3E-4FE1-AAEC-0CD9A54269B9}"/>
              </a:ext>
            </a:extLst>
          </p:cNvPr>
          <p:cNvSpPr>
            <a:spLocks noGrp="1"/>
          </p:cNvSpPr>
          <p:nvPr>
            <p:ph idx="1"/>
          </p:nvPr>
        </p:nvSpPr>
        <p:spPr/>
        <p:txBody>
          <a:bodyPr>
            <a:normAutofit/>
          </a:bodyPr>
          <a:lstStyle/>
          <a:p>
            <a:pPr>
              <a:spcBef>
                <a:spcPts val="0"/>
              </a:spcBef>
            </a:pPr>
            <a:r>
              <a:rPr lang="en-US" sz="1800" b="1" i="0" u="none" strike="noStrike" dirty="0">
                <a:solidFill>
                  <a:srgbClr val="519136"/>
                </a:solidFill>
                <a:effectLst/>
                <a:cs typeface="Calibri" panose="020F0502020204030204" pitchFamily="34" charset="0"/>
              </a:rPr>
              <a:t>Interactive Data Exploration:</a:t>
            </a:r>
            <a:r>
              <a:rPr lang="en-US" sz="1800" b="0" i="0" u="none" strike="noStrike" dirty="0">
                <a:solidFill>
                  <a:srgbClr val="519136"/>
                </a:solidFill>
                <a:effectLst/>
                <a:cs typeface="Calibri" panose="020F0502020204030204" pitchFamily="34" charset="0"/>
              </a:rPr>
              <a:t> </a:t>
            </a:r>
            <a:r>
              <a:rPr lang="en-US" sz="1800" b="0" i="0" u="none" strike="noStrike" dirty="0">
                <a:solidFill>
                  <a:srgbClr val="000000"/>
                </a:solidFill>
                <a:effectLst/>
                <a:cs typeface="Calibri" panose="020F0502020204030204" pitchFamily="34" charset="0"/>
              </a:rPr>
              <a:t>Power BI allows users to interact with the data directly, filtering and drilling down into specific metrics in real-time</a:t>
            </a:r>
          </a:p>
          <a:p>
            <a:pPr marL="0" indent="0">
              <a:spcBef>
                <a:spcPts val="0"/>
              </a:spcBef>
              <a:buNone/>
            </a:pPr>
            <a:endParaRPr lang="en-US" sz="1800" b="0" dirty="0">
              <a:effectLst/>
              <a:cs typeface="Calibri" panose="020F0502020204030204" pitchFamily="34" charset="0"/>
            </a:endParaRPr>
          </a:p>
          <a:p>
            <a:pPr>
              <a:spcBef>
                <a:spcPts val="0"/>
              </a:spcBef>
            </a:pPr>
            <a:r>
              <a:rPr lang="en-US" sz="1800" b="1" i="0" u="none" strike="noStrike" dirty="0">
                <a:solidFill>
                  <a:srgbClr val="519136"/>
                </a:solidFill>
                <a:effectLst/>
                <a:cs typeface="Calibri" panose="020F0502020204030204" pitchFamily="34" charset="0"/>
              </a:rPr>
              <a:t>Enhanced Visualization:</a:t>
            </a:r>
            <a:r>
              <a:rPr lang="en-US" sz="1800" b="0" i="0" u="none" strike="noStrike" dirty="0">
                <a:solidFill>
                  <a:srgbClr val="519136"/>
                </a:solidFill>
                <a:effectLst/>
                <a:cs typeface="Calibri" panose="020F0502020204030204" pitchFamily="34" charset="0"/>
              </a:rPr>
              <a:t> </a:t>
            </a:r>
            <a:r>
              <a:rPr lang="en-US" sz="1800" b="0" i="0" u="none" strike="noStrike" dirty="0">
                <a:solidFill>
                  <a:srgbClr val="000000"/>
                </a:solidFill>
                <a:effectLst/>
                <a:cs typeface="Calibri" panose="020F0502020204030204" pitchFamily="34" charset="0"/>
              </a:rPr>
              <a:t>With Power BI, data is presented in a visually compelling and dynamic manner, enabling better insights through customizable dashboards and reports.</a:t>
            </a:r>
            <a:endParaRPr lang="en-US" sz="1800" b="0" dirty="0">
              <a:effectLst/>
              <a:cs typeface="Calibri" panose="020F0502020204030204" pitchFamily="34" charset="0"/>
            </a:endParaRPr>
          </a:p>
          <a:p>
            <a:pPr rtl="0">
              <a:spcBef>
                <a:spcPts val="0"/>
              </a:spcBef>
              <a:spcAft>
                <a:spcPts val="0"/>
              </a:spcAft>
            </a:pPr>
            <a:endParaRPr lang="en-US" sz="1800" b="1" i="0" u="none" strike="noStrike" dirty="0">
              <a:solidFill>
                <a:srgbClr val="000000"/>
              </a:solidFill>
              <a:effectLst/>
              <a:cs typeface="Calibri" panose="020F0502020204030204" pitchFamily="34" charset="0"/>
            </a:endParaRPr>
          </a:p>
          <a:p>
            <a:pPr rtl="0">
              <a:spcBef>
                <a:spcPts val="0"/>
              </a:spcBef>
              <a:spcAft>
                <a:spcPts val="0"/>
              </a:spcAft>
            </a:pPr>
            <a:r>
              <a:rPr lang="en-US" sz="1800" b="1" i="0" u="none" strike="noStrike" dirty="0">
                <a:solidFill>
                  <a:srgbClr val="519136"/>
                </a:solidFill>
                <a:effectLst/>
                <a:cs typeface="Calibri" panose="020F0502020204030204" pitchFamily="34" charset="0"/>
              </a:rPr>
              <a:t>Real-Time Data Updates:</a:t>
            </a:r>
            <a:r>
              <a:rPr lang="en-US" sz="1800" b="0" i="0" u="none" strike="noStrike" dirty="0">
                <a:solidFill>
                  <a:srgbClr val="519136"/>
                </a:solidFill>
                <a:effectLst/>
                <a:cs typeface="Calibri" panose="020F0502020204030204" pitchFamily="34" charset="0"/>
              </a:rPr>
              <a:t> </a:t>
            </a:r>
            <a:r>
              <a:rPr lang="en-US" sz="1800" b="0" i="0" u="none" strike="noStrike" dirty="0">
                <a:solidFill>
                  <a:srgbClr val="000000"/>
                </a:solidFill>
                <a:effectLst/>
                <a:cs typeface="Calibri" panose="020F0502020204030204" pitchFamily="34" charset="0"/>
              </a:rPr>
              <a:t>Unlike static reports, Power BI provides up-to-date information by connecting directly to live data sources, ensuring decision-makers have the most current data.</a:t>
            </a:r>
            <a:endParaRPr lang="en-US" sz="1800" b="0" dirty="0">
              <a:effectLst/>
              <a:cs typeface="Calibri" panose="020F0502020204030204" pitchFamily="34" charset="0"/>
            </a:endParaRPr>
          </a:p>
          <a:p>
            <a:pPr rtl="0">
              <a:spcBef>
                <a:spcPts val="0"/>
              </a:spcBef>
              <a:spcAft>
                <a:spcPts val="0"/>
              </a:spcAft>
            </a:pPr>
            <a:endParaRPr lang="en-US" sz="1800" b="1" i="0" u="none" strike="noStrike" dirty="0">
              <a:solidFill>
                <a:srgbClr val="000000"/>
              </a:solidFill>
              <a:effectLst/>
              <a:cs typeface="Calibri" panose="020F0502020204030204" pitchFamily="34" charset="0"/>
            </a:endParaRPr>
          </a:p>
          <a:p>
            <a:pPr rtl="0">
              <a:spcBef>
                <a:spcPts val="0"/>
              </a:spcBef>
              <a:spcAft>
                <a:spcPts val="0"/>
              </a:spcAft>
            </a:pPr>
            <a:r>
              <a:rPr lang="en-US" sz="1800" b="1" i="0" u="none" strike="noStrike" dirty="0">
                <a:solidFill>
                  <a:srgbClr val="519136"/>
                </a:solidFill>
                <a:effectLst/>
                <a:cs typeface="Calibri" panose="020F0502020204030204" pitchFamily="34" charset="0"/>
              </a:rPr>
              <a:t>Efficient Reporting Process:</a:t>
            </a:r>
            <a:r>
              <a:rPr lang="en-US" sz="1800" b="0" i="0" u="none" strike="noStrike" dirty="0">
                <a:solidFill>
                  <a:srgbClr val="519136"/>
                </a:solidFill>
                <a:effectLst/>
                <a:cs typeface="Calibri" panose="020F0502020204030204" pitchFamily="34" charset="0"/>
              </a:rPr>
              <a:t> </a:t>
            </a:r>
            <a:r>
              <a:rPr lang="en-US" sz="1800" b="0" i="0" u="none" strike="noStrike" dirty="0">
                <a:solidFill>
                  <a:srgbClr val="000000"/>
                </a:solidFill>
                <a:effectLst/>
                <a:cs typeface="Calibri" panose="020F0502020204030204" pitchFamily="34" charset="0"/>
              </a:rPr>
              <a:t>The implementation of Power BI has streamlined the reporting process, reducing the time and effort required to compile, distribute, and update reports.</a:t>
            </a:r>
          </a:p>
          <a:p>
            <a:pPr marL="0" indent="0">
              <a:spcBef>
                <a:spcPts val="0"/>
              </a:spcBef>
              <a:buNone/>
            </a:pPr>
            <a:endParaRPr lang="en-US" sz="1800" b="1" dirty="0">
              <a:solidFill>
                <a:srgbClr val="519136"/>
              </a:solidFill>
              <a:cs typeface="Calibri" panose="020F0502020204030204" pitchFamily="34" charset="0"/>
            </a:endParaRPr>
          </a:p>
          <a:p>
            <a:pPr>
              <a:spcBef>
                <a:spcPts val="0"/>
              </a:spcBef>
            </a:pPr>
            <a:r>
              <a:rPr lang="en-US" sz="1800" b="1" dirty="0">
                <a:solidFill>
                  <a:srgbClr val="519136"/>
                </a:solidFill>
                <a:cs typeface="Calibri" panose="020F0502020204030204" pitchFamily="34" charset="0"/>
              </a:rPr>
              <a:t>Improved Accessibility:</a:t>
            </a:r>
            <a:r>
              <a:rPr lang="en-US" sz="1800" dirty="0">
                <a:solidFill>
                  <a:srgbClr val="519136"/>
                </a:solidFill>
                <a:cs typeface="Calibri" panose="020F0502020204030204" pitchFamily="34" charset="0"/>
              </a:rPr>
              <a:t> </a:t>
            </a:r>
            <a:r>
              <a:rPr lang="en-US" sz="1800" dirty="0">
                <a:cs typeface="Calibri" panose="020F0502020204030204" pitchFamily="34" charset="0"/>
              </a:rPr>
              <a:t>Reports and dashboards in Power BI can be shared easily across teams and departments, and they are accessible on multiple devices, enhancing collaboration.</a:t>
            </a:r>
            <a:br>
              <a:rPr lang="en-US" sz="1800" dirty="0">
                <a:cs typeface="Calibri" panose="020F0502020204030204" pitchFamily="34" charset="0"/>
              </a:rPr>
            </a:br>
            <a:endParaRPr lang="en-US" sz="1800" dirty="0">
              <a:cs typeface="Calibri" panose="020F0502020204030204" pitchFamily="34" charset="0"/>
            </a:endParaRPr>
          </a:p>
          <a:p>
            <a:pPr rtl="0">
              <a:spcBef>
                <a:spcPts val="0"/>
              </a:spcBef>
              <a:spcAft>
                <a:spcPts val="0"/>
              </a:spcAft>
            </a:pPr>
            <a:endParaRPr lang="en-US" sz="1800" b="0" dirty="0">
              <a:effectLst/>
            </a:endParaRPr>
          </a:p>
        </p:txBody>
      </p:sp>
      <p:sp>
        <p:nvSpPr>
          <p:cNvPr id="4" name="Slide Number Placeholder 3">
            <a:extLst>
              <a:ext uri="{FF2B5EF4-FFF2-40B4-BE49-F238E27FC236}">
                <a16:creationId xmlns:a16="http://schemas.microsoft.com/office/drawing/2014/main" id="{1E6EAE51-1BA6-4712-AB0D-AEF77FB787FA}"/>
              </a:ext>
            </a:extLst>
          </p:cNvPr>
          <p:cNvSpPr>
            <a:spLocks noGrp="1"/>
          </p:cNvSpPr>
          <p:nvPr>
            <p:ph type="sldNum" sz="quarter" idx="12"/>
          </p:nvPr>
        </p:nvSpPr>
        <p:spPr/>
        <p:txBody>
          <a:bodyPr/>
          <a:lstStyle/>
          <a:p>
            <a:fld id="{2754ED01-E2A0-4C1E-8E21-014B99041579}" type="slidenum">
              <a:rPr lang="en-US" smtClean="0"/>
              <a:pPr/>
              <a:t>14</a:t>
            </a:fld>
            <a:endParaRPr lang="en-US"/>
          </a:p>
        </p:txBody>
      </p:sp>
    </p:spTree>
    <p:extLst>
      <p:ext uri="{BB962C8B-B14F-4D97-AF65-F5344CB8AC3E}">
        <p14:creationId xmlns:p14="http://schemas.microsoft.com/office/powerpoint/2010/main" val="4190441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E143F20-A9CA-00DE-48D3-CB5489EFB886}"/>
              </a:ext>
            </a:extLst>
          </p:cNvPr>
          <p:cNvPicPr>
            <a:picLocks noChangeAspect="1"/>
          </p:cNvPicPr>
          <p:nvPr/>
        </p:nvPicPr>
        <p:blipFill>
          <a:blip r:embed="rId2"/>
          <a:stretch>
            <a:fillRect/>
          </a:stretch>
        </p:blipFill>
        <p:spPr>
          <a:xfrm>
            <a:off x="251520" y="913556"/>
            <a:ext cx="3429187" cy="2294583"/>
          </a:xfrm>
          <a:prstGeom prst="rect">
            <a:avLst/>
          </a:prstGeom>
          <a:ln>
            <a:noFill/>
          </a:ln>
          <a:effectLst>
            <a:outerShdw blurRad="190500" algn="tl" rotWithShape="0">
              <a:srgbClr val="000000">
                <a:alpha val="70000"/>
              </a:srgbClr>
            </a:outerShdw>
          </a:effectLst>
        </p:spPr>
      </p:pic>
      <p:pic>
        <p:nvPicPr>
          <p:cNvPr id="8" name="Picture 7">
            <a:extLst>
              <a:ext uri="{FF2B5EF4-FFF2-40B4-BE49-F238E27FC236}">
                <a16:creationId xmlns:a16="http://schemas.microsoft.com/office/drawing/2014/main" id="{A6EA1D09-AD02-B464-F2F2-F4498D21CD28}"/>
              </a:ext>
            </a:extLst>
          </p:cNvPr>
          <p:cNvPicPr>
            <a:picLocks noChangeAspect="1"/>
          </p:cNvPicPr>
          <p:nvPr/>
        </p:nvPicPr>
        <p:blipFill>
          <a:blip r:embed="rId3"/>
          <a:stretch>
            <a:fillRect/>
          </a:stretch>
        </p:blipFill>
        <p:spPr>
          <a:xfrm>
            <a:off x="107504" y="3068960"/>
            <a:ext cx="2144305" cy="1865958"/>
          </a:xfrm>
          <a:prstGeom prst="rect">
            <a:avLst/>
          </a:prstGeom>
          <a:ln>
            <a:noFill/>
          </a:ln>
          <a:effectLst>
            <a:outerShdw blurRad="190500" algn="tl" rotWithShape="0">
              <a:srgbClr val="000000">
                <a:alpha val="70000"/>
              </a:srgbClr>
            </a:outerShdw>
          </a:effectLst>
        </p:spPr>
      </p:pic>
      <p:sp>
        <p:nvSpPr>
          <p:cNvPr id="2" name="Title 1">
            <a:extLst>
              <a:ext uri="{FF2B5EF4-FFF2-40B4-BE49-F238E27FC236}">
                <a16:creationId xmlns:a16="http://schemas.microsoft.com/office/drawing/2014/main" id="{D7252137-D685-4C70-40DD-380FFBD8F5B1}"/>
              </a:ext>
            </a:extLst>
          </p:cNvPr>
          <p:cNvSpPr>
            <a:spLocks noGrp="1"/>
          </p:cNvSpPr>
          <p:nvPr>
            <p:ph type="title"/>
          </p:nvPr>
        </p:nvSpPr>
        <p:spPr/>
        <p:txBody>
          <a:bodyPr/>
          <a:lstStyle/>
          <a:p>
            <a:r>
              <a:rPr lang="en-US" sz="2000" dirty="0"/>
              <a:t>An Example of Data Analytics &amp; Visualization Transformation: Accrual Utility</a:t>
            </a:r>
          </a:p>
        </p:txBody>
      </p:sp>
      <p:sp>
        <p:nvSpPr>
          <p:cNvPr id="4" name="Slide Number Placeholder 3">
            <a:extLst>
              <a:ext uri="{FF2B5EF4-FFF2-40B4-BE49-F238E27FC236}">
                <a16:creationId xmlns:a16="http://schemas.microsoft.com/office/drawing/2014/main" id="{C19EDF8F-7A68-E0E0-4B34-075BEF407333}"/>
              </a:ext>
            </a:extLst>
          </p:cNvPr>
          <p:cNvSpPr>
            <a:spLocks noGrp="1"/>
          </p:cNvSpPr>
          <p:nvPr>
            <p:ph type="sldNum" sz="quarter" idx="12"/>
          </p:nvPr>
        </p:nvSpPr>
        <p:spPr/>
        <p:txBody>
          <a:bodyPr/>
          <a:lstStyle/>
          <a:p>
            <a:fld id="{2754ED01-E2A0-4C1E-8E21-014B99041579}" type="slidenum">
              <a:rPr lang="en-US" smtClean="0"/>
              <a:pPr/>
              <a:t>15</a:t>
            </a:fld>
            <a:endParaRPr lang="en-US"/>
          </a:p>
        </p:txBody>
      </p:sp>
      <p:pic>
        <p:nvPicPr>
          <p:cNvPr id="6" name="Picture 5">
            <a:extLst>
              <a:ext uri="{FF2B5EF4-FFF2-40B4-BE49-F238E27FC236}">
                <a16:creationId xmlns:a16="http://schemas.microsoft.com/office/drawing/2014/main" id="{46037D5F-7156-D4F2-E2B2-9189AFB46D7D}"/>
              </a:ext>
            </a:extLst>
          </p:cNvPr>
          <p:cNvPicPr>
            <a:picLocks noChangeAspect="1"/>
          </p:cNvPicPr>
          <p:nvPr/>
        </p:nvPicPr>
        <p:blipFill>
          <a:blip r:embed="rId4"/>
          <a:stretch>
            <a:fillRect/>
          </a:stretch>
        </p:blipFill>
        <p:spPr>
          <a:xfrm>
            <a:off x="467544" y="4797152"/>
            <a:ext cx="2405063" cy="1057275"/>
          </a:xfrm>
          <a:prstGeom prst="rect">
            <a:avLst/>
          </a:prstGeom>
          <a:ln>
            <a:noFill/>
          </a:ln>
          <a:effectLst>
            <a:outerShdw blurRad="190500" algn="tl" rotWithShape="0">
              <a:srgbClr val="000000">
                <a:alpha val="70000"/>
              </a:srgbClr>
            </a:outerShdw>
          </a:effectLst>
        </p:spPr>
      </p:pic>
      <p:pic>
        <p:nvPicPr>
          <p:cNvPr id="12" name="Picture 11">
            <a:extLst>
              <a:ext uri="{FF2B5EF4-FFF2-40B4-BE49-F238E27FC236}">
                <a16:creationId xmlns:a16="http://schemas.microsoft.com/office/drawing/2014/main" id="{7F358BCD-0AC2-CFB7-D3BA-BDEE5E095731}"/>
              </a:ext>
            </a:extLst>
          </p:cNvPr>
          <p:cNvPicPr>
            <a:picLocks noChangeAspect="1"/>
          </p:cNvPicPr>
          <p:nvPr/>
        </p:nvPicPr>
        <p:blipFill>
          <a:blip r:embed="rId5"/>
          <a:stretch>
            <a:fillRect/>
          </a:stretch>
        </p:blipFill>
        <p:spPr>
          <a:xfrm>
            <a:off x="1966113" y="3702622"/>
            <a:ext cx="2063833" cy="2777307"/>
          </a:xfrm>
          <a:prstGeom prst="rect">
            <a:avLst/>
          </a:prstGeom>
          <a:ln>
            <a:noFill/>
          </a:ln>
          <a:effectLst>
            <a:outerShdw blurRad="190500" algn="tl" rotWithShape="0">
              <a:srgbClr val="000000">
                <a:alpha val="70000"/>
              </a:srgbClr>
            </a:outerShdw>
          </a:effectLst>
        </p:spPr>
      </p:pic>
      <p:pic>
        <p:nvPicPr>
          <p:cNvPr id="14" name="Graphic 13" descr="Head with gears with solid fill">
            <a:extLst>
              <a:ext uri="{FF2B5EF4-FFF2-40B4-BE49-F238E27FC236}">
                <a16:creationId xmlns:a16="http://schemas.microsoft.com/office/drawing/2014/main" id="{44031BDF-374D-12BF-7A5E-F981B85B778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26768" y="2971800"/>
            <a:ext cx="1321296" cy="1321296"/>
          </a:xfrm>
          <a:prstGeom prst="rect">
            <a:avLst/>
          </a:prstGeom>
          <a:effectLst>
            <a:outerShdw blurRad="50800" dist="38100" dir="2700000" algn="tl" rotWithShape="0">
              <a:prstClr val="black">
                <a:alpha val="40000"/>
              </a:prstClr>
            </a:outerShdw>
          </a:effectLst>
        </p:spPr>
      </p:pic>
      <p:sp>
        <p:nvSpPr>
          <p:cNvPr id="19" name="Arrow: Right 18">
            <a:extLst>
              <a:ext uri="{FF2B5EF4-FFF2-40B4-BE49-F238E27FC236}">
                <a16:creationId xmlns:a16="http://schemas.microsoft.com/office/drawing/2014/main" id="{3FFDB7E2-8397-E538-64FE-8CDCFFAFE261}"/>
              </a:ext>
            </a:extLst>
          </p:cNvPr>
          <p:cNvSpPr/>
          <p:nvPr/>
        </p:nvSpPr>
        <p:spPr>
          <a:xfrm>
            <a:off x="2987824" y="3269851"/>
            <a:ext cx="978408" cy="379433"/>
          </a:xfrm>
          <a:prstGeom prst="rightArrow">
            <a:avLst/>
          </a:prstGeom>
          <a:solidFill>
            <a:srgbClr val="92D050"/>
          </a:solidFill>
          <a:ln>
            <a:solidFill>
              <a:schemeClr val="accent4">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Arrow: Right 21">
            <a:extLst>
              <a:ext uri="{FF2B5EF4-FFF2-40B4-BE49-F238E27FC236}">
                <a16:creationId xmlns:a16="http://schemas.microsoft.com/office/drawing/2014/main" id="{3A471329-5F40-7040-065B-8107674C523B}"/>
              </a:ext>
            </a:extLst>
          </p:cNvPr>
          <p:cNvSpPr/>
          <p:nvPr/>
        </p:nvSpPr>
        <p:spPr>
          <a:xfrm>
            <a:off x="4974469" y="3306210"/>
            <a:ext cx="978408" cy="343074"/>
          </a:xfrm>
          <a:prstGeom prst="rightArrow">
            <a:avLst/>
          </a:prstGeom>
          <a:solidFill>
            <a:srgbClr val="92D050"/>
          </a:solidFill>
          <a:ln>
            <a:solidFill>
              <a:schemeClr val="accent4">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Rounded Corners 22">
            <a:extLst>
              <a:ext uri="{FF2B5EF4-FFF2-40B4-BE49-F238E27FC236}">
                <a16:creationId xmlns:a16="http://schemas.microsoft.com/office/drawing/2014/main" id="{ED9727D7-9558-B252-D748-03E8AD1F37E3}"/>
              </a:ext>
            </a:extLst>
          </p:cNvPr>
          <p:cNvSpPr/>
          <p:nvPr/>
        </p:nvSpPr>
        <p:spPr>
          <a:xfrm>
            <a:off x="6009501" y="3086321"/>
            <a:ext cx="2894457" cy="93610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1200" dirty="0"/>
              <a:t>Power BI provides interactive, dynamic, and filterable data visualizations and tables, with export options and role-based access for enhanced decision-making.</a:t>
            </a:r>
            <a:endParaRPr lang="en-US" sz="1200" dirty="0">
              <a:latin typeface="Calibri" panose="020F0502020204030204" pitchFamily="34" charset="0"/>
              <a:cs typeface="Calibri" panose="020F0502020204030204" pitchFamily="34" charset="0"/>
            </a:endParaRPr>
          </a:p>
        </p:txBody>
      </p:sp>
      <p:sp>
        <p:nvSpPr>
          <p:cNvPr id="24" name="Rectangle: Rounded Corners 23">
            <a:extLst>
              <a:ext uri="{FF2B5EF4-FFF2-40B4-BE49-F238E27FC236}">
                <a16:creationId xmlns:a16="http://schemas.microsoft.com/office/drawing/2014/main" id="{E9254E61-CB56-1FC5-0350-017501A6323B}"/>
              </a:ext>
            </a:extLst>
          </p:cNvPr>
          <p:cNvSpPr/>
          <p:nvPr/>
        </p:nvSpPr>
        <p:spPr>
          <a:xfrm>
            <a:off x="899592" y="3261477"/>
            <a:ext cx="2011680" cy="58579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1200" dirty="0">
                <a:latin typeface="Calibri" panose="020F0502020204030204" pitchFamily="34" charset="0"/>
                <a:cs typeface="Calibri" panose="020F0502020204030204" pitchFamily="34" charset="0"/>
              </a:rPr>
              <a:t>Accrual reports that are mostly tabular and static (not real-time)</a:t>
            </a:r>
          </a:p>
        </p:txBody>
      </p:sp>
      <p:sp>
        <p:nvSpPr>
          <p:cNvPr id="5" name="TextBox 4">
            <a:extLst>
              <a:ext uri="{FF2B5EF4-FFF2-40B4-BE49-F238E27FC236}">
                <a16:creationId xmlns:a16="http://schemas.microsoft.com/office/drawing/2014/main" id="{3632713D-4EB0-826E-9D62-E8A4C8FFECF0}"/>
              </a:ext>
            </a:extLst>
          </p:cNvPr>
          <p:cNvSpPr txBox="1"/>
          <p:nvPr/>
        </p:nvSpPr>
        <p:spPr>
          <a:xfrm>
            <a:off x="4572000" y="6309320"/>
            <a:ext cx="4464496" cy="276999"/>
          </a:xfrm>
          <a:prstGeom prst="rect">
            <a:avLst/>
          </a:prstGeom>
          <a:solidFill>
            <a:schemeClr val="accent3">
              <a:lumMod val="40000"/>
              <a:lumOff val="60000"/>
            </a:schemeClr>
          </a:solidFill>
        </p:spPr>
        <p:txBody>
          <a:bodyPr wrap="square" rtlCol="0">
            <a:spAutoFit/>
          </a:bodyPr>
          <a:lstStyle/>
          <a:p>
            <a:r>
              <a:rPr lang="en-US" sz="1200" dirty="0"/>
              <a:t>Note: The numbers are shown on the graphs are not real numbers</a:t>
            </a:r>
          </a:p>
        </p:txBody>
      </p:sp>
      <p:pic>
        <p:nvPicPr>
          <p:cNvPr id="15" name="Picture 14">
            <a:extLst>
              <a:ext uri="{FF2B5EF4-FFF2-40B4-BE49-F238E27FC236}">
                <a16:creationId xmlns:a16="http://schemas.microsoft.com/office/drawing/2014/main" id="{A3F5B57A-C2CF-470E-A0E0-E3D58416FF8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31216" y="608584"/>
            <a:ext cx="4187941" cy="2358834"/>
          </a:xfrm>
          <a:prstGeom prst="rect">
            <a:avLst/>
          </a:prstGeom>
        </p:spPr>
      </p:pic>
      <p:pic>
        <p:nvPicPr>
          <p:cNvPr id="25" name="Picture 24">
            <a:extLst>
              <a:ext uri="{FF2B5EF4-FFF2-40B4-BE49-F238E27FC236}">
                <a16:creationId xmlns:a16="http://schemas.microsoft.com/office/drawing/2014/main" id="{0755F9E7-9865-44A7-A553-5C7AB47AC71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31216" y="4065492"/>
            <a:ext cx="4412784" cy="1953156"/>
          </a:xfrm>
          <a:prstGeom prst="rect">
            <a:avLst/>
          </a:prstGeom>
        </p:spPr>
      </p:pic>
    </p:spTree>
    <p:extLst>
      <p:ext uri="{BB962C8B-B14F-4D97-AF65-F5344CB8AC3E}">
        <p14:creationId xmlns:p14="http://schemas.microsoft.com/office/powerpoint/2010/main" val="3683974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E5AEF-4922-4818-B220-005AB9083779}"/>
              </a:ext>
            </a:extLst>
          </p:cNvPr>
          <p:cNvSpPr>
            <a:spLocks noGrp="1"/>
          </p:cNvSpPr>
          <p:nvPr>
            <p:ph type="title"/>
          </p:nvPr>
        </p:nvSpPr>
        <p:spPr/>
        <p:txBody>
          <a:bodyPr/>
          <a:lstStyle/>
          <a:p>
            <a:r>
              <a:rPr lang="en-US" dirty="0"/>
              <a:t>EHR and EDC Integration</a:t>
            </a:r>
          </a:p>
        </p:txBody>
      </p:sp>
      <p:sp>
        <p:nvSpPr>
          <p:cNvPr id="3" name="Content Placeholder 2">
            <a:extLst>
              <a:ext uri="{FF2B5EF4-FFF2-40B4-BE49-F238E27FC236}">
                <a16:creationId xmlns:a16="http://schemas.microsoft.com/office/drawing/2014/main" id="{40DAD0D5-7A3E-4FE1-AAEC-0CD9A54269B9}"/>
              </a:ext>
            </a:extLst>
          </p:cNvPr>
          <p:cNvSpPr>
            <a:spLocks noGrp="1"/>
          </p:cNvSpPr>
          <p:nvPr>
            <p:ph idx="1"/>
          </p:nvPr>
        </p:nvSpPr>
        <p:spPr/>
        <p:txBody>
          <a:bodyPr>
            <a:normAutofit fontScale="92500" lnSpcReduction="10000"/>
          </a:bodyPr>
          <a:lstStyle/>
          <a:p>
            <a:pPr marL="342900" indent="-342900">
              <a:buFont typeface="Arial" panose="020B0604020202020204" pitchFamily="34" charset="0"/>
              <a:buChar char="•"/>
            </a:pPr>
            <a:r>
              <a:rPr lang="en-US" sz="2200" dirty="0">
                <a:latin typeface="Calibri" panose="020F0502020204030204" pitchFamily="34" charset="0"/>
                <a:cs typeface="Times New Roman" panose="02020603050405020304" pitchFamily="18" charset="0"/>
              </a:rPr>
              <a:t>What is EMR/EHR and EDC Integration?</a:t>
            </a:r>
          </a:p>
          <a:p>
            <a:pPr marL="685800" lvl="1" indent="-342900">
              <a:buFont typeface="Wingdings" panose="05000000000000000000" pitchFamily="2" charset="2"/>
              <a:buChar char="Ø"/>
            </a:pPr>
            <a:r>
              <a:rPr lang="en-US" sz="1800" dirty="0"/>
              <a:t>Electronic Health Record to Electronic Data Capture integration entails </a:t>
            </a:r>
            <a:r>
              <a:rPr lang="en-US" sz="1800" b="1" dirty="0"/>
              <a:t>using software to automatically transfer data from the EHR to the EDC system to populate its fields</a:t>
            </a:r>
            <a:r>
              <a:rPr lang="en-US" sz="1800" dirty="0"/>
              <a:t>.</a:t>
            </a:r>
            <a:endParaRPr lang="en-US" sz="1800" dirty="0">
              <a:latin typeface="Calibri" panose="020F0502020204030204" pitchFamily="34" charset="0"/>
              <a:cs typeface="Times New Roman" panose="02020603050405020304" pitchFamily="18" charset="0"/>
            </a:endParaRPr>
          </a:p>
          <a:p>
            <a:pPr rtl="0">
              <a:spcBef>
                <a:spcPts val="0"/>
              </a:spcBef>
              <a:spcAft>
                <a:spcPts val="0"/>
              </a:spcAft>
            </a:pPr>
            <a:endParaRPr lang="en-US" sz="1800" b="0" dirty="0">
              <a:effectLst/>
            </a:endParaRPr>
          </a:p>
          <a:p>
            <a:pPr>
              <a:spcBef>
                <a:spcPts val="0"/>
              </a:spcBef>
            </a:pPr>
            <a:r>
              <a:rPr lang="en-US" sz="2400" dirty="0"/>
              <a:t>Powering a whole new level of collaboration between clinical research and healthcare</a:t>
            </a:r>
          </a:p>
          <a:p>
            <a:pPr marL="0" indent="0" rtl="0">
              <a:spcBef>
                <a:spcPts val="0"/>
              </a:spcBef>
              <a:spcAft>
                <a:spcPts val="0"/>
              </a:spcAft>
              <a:buNone/>
            </a:pPr>
            <a:endParaRPr lang="en-US" sz="2200" b="0" dirty="0">
              <a:effectLst/>
            </a:endParaRPr>
          </a:p>
          <a:p>
            <a:pPr rtl="0">
              <a:spcBef>
                <a:spcPts val="0"/>
              </a:spcBef>
              <a:spcAft>
                <a:spcPts val="0"/>
              </a:spcAft>
            </a:pPr>
            <a:r>
              <a:rPr lang="en-US" sz="2200" b="0" dirty="0">
                <a:effectLst/>
              </a:rPr>
              <a:t>Who benefits from this integration:</a:t>
            </a:r>
          </a:p>
          <a:p>
            <a:pPr lvl="1">
              <a:spcBef>
                <a:spcPts val="0"/>
              </a:spcBef>
              <a:buFont typeface="Wingdings" panose="05000000000000000000" pitchFamily="2" charset="2"/>
              <a:buChar char="Ø"/>
            </a:pPr>
            <a:r>
              <a:rPr lang="en-US" sz="1800" b="0" dirty="0">
                <a:effectLst/>
              </a:rPr>
              <a:t>Spo</a:t>
            </a:r>
            <a:r>
              <a:rPr lang="en-US" sz="1800" dirty="0"/>
              <a:t>nsors</a:t>
            </a:r>
          </a:p>
          <a:p>
            <a:pPr marR="57150" lvl="2">
              <a:lnSpc>
                <a:spcPct val="107000"/>
              </a:lnSpc>
              <a:spcBef>
                <a:spcPts val="0"/>
              </a:spcBef>
              <a:spcAft>
                <a:spcPts val="800"/>
              </a:spcAft>
              <a:buClrTx/>
              <a:buFont typeface="Wingdings" panose="05000000000000000000" pitchFamily="2" charset="2"/>
              <a:buChar char="§"/>
              <a:defRPr/>
            </a:pPr>
            <a:r>
              <a:rPr kumimoji="0" lang="en-US" sz="1600" b="0" i="0" u="none" strike="noStrike" kern="1200" cap="none" spc="0" normalizeH="0" baseline="0" noProof="0" dirty="0">
                <a:ln>
                  <a:noFill/>
                </a:ln>
                <a:solidFill>
                  <a:srgbClr val="404040"/>
                </a:solidFill>
                <a:effectLst/>
                <a:uLnTx/>
                <a:uFillTx/>
                <a:latin typeface="Calibri" panose="020F0502020204030204"/>
                <a:ea typeface="Calibri" panose="020F0502020204030204" pitchFamily="34" charset="0"/>
                <a:cs typeface="Times New Roman" panose="02020603050405020304" pitchFamily="18" charset="0"/>
              </a:rPr>
              <a:t>Faster Delivery of more Accurate Data</a:t>
            </a:r>
            <a:endParaRPr kumimoji="0" lang="en-US"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R="57150" lvl="2">
              <a:lnSpc>
                <a:spcPct val="107000"/>
              </a:lnSpc>
              <a:spcBef>
                <a:spcPts val="0"/>
              </a:spcBef>
              <a:spcAft>
                <a:spcPts val="800"/>
              </a:spcAft>
              <a:buClrTx/>
              <a:buFont typeface="Wingdings" panose="05000000000000000000" pitchFamily="2" charset="2"/>
              <a:buChar char="§"/>
              <a:defRPr/>
            </a:pPr>
            <a:r>
              <a:rPr kumimoji="0" lang="en-US" sz="1600" b="0" i="0" u="none" strike="noStrike" kern="1200" cap="none" spc="0" normalizeH="0" baseline="0" noProof="0" dirty="0">
                <a:ln>
                  <a:noFill/>
                </a:ln>
                <a:solidFill>
                  <a:srgbClr val="404040"/>
                </a:solidFill>
                <a:effectLst/>
                <a:uLnTx/>
                <a:uFillTx/>
                <a:latin typeface="Calibri" panose="020F0502020204030204"/>
                <a:ea typeface="Calibri" panose="020F0502020204030204" pitchFamily="34" charset="0"/>
                <a:cs typeface="Times New Roman" panose="02020603050405020304" pitchFamily="18" charset="0"/>
              </a:rPr>
              <a:t>Reduced operational costs</a:t>
            </a:r>
            <a:endParaRPr kumimoji="0" lang="en-US"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R="57150" lvl="2">
              <a:lnSpc>
                <a:spcPct val="107000"/>
              </a:lnSpc>
              <a:spcBef>
                <a:spcPts val="0"/>
              </a:spcBef>
              <a:spcAft>
                <a:spcPts val="800"/>
              </a:spcAft>
              <a:buClrTx/>
              <a:buFont typeface="Wingdings" panose="05000000000000000000" pitchFamily="2" charset="2"/>
              <a:buChar char="§"/>
              <a:defRPr/>
            </a:pPr>
            <a:r>
              <a:rPr kumimoji="0" lang="en-US" sz="1600" b="0" i="0" u="none" strike="noStrike" kern="1200" cap="none" spc="0" normalizeH="0" baseline="0" noProof="0" dirty="0">
                <a:ln>
                  <a:noFill/>
                </a:ln>
                <a:solidFill>
                  <a:srgbClr val="404040"/>
                </a:solidFill>
                <a:effectLst/>
                <a:uLnTx/>
                <a:uFillTx/>
                <a:latin typeface="Calibri" panose="020F0502020204030204"/>
                <a:ea typeface="Calibri" panose="020F0502020204030204" pitchFamily="34" charset="0"/>
                <a:cs typeface="Times New Roman" panose="02020603050405020304" pitchFamily="18" charset="0"/>
              </a:rPr>
              <a:t>Faster Time to Data Cuts</a:t>
            </a:r>
            <a:endParaRPr kumimoji="0" lang="en-US"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R="57150" lvl="2">
              <a:lnSpc>
                <a:spcPct val="107000"/>
              </a:lnSpc>
              <a:spcBef>
                <a:spcPts val="0"/>
              </a:spcBef>
              <a:spcAft>
                <a:spcPts val="800"/>
              </a:spcAft>
              <a:buClrTx/>
              <a:buFont typeface="Wingdings" panose="05000000000000000000" pitchFamily="2" charset="2"/>
              <a:buChar char="§"/>
              <a:defRPr/>
            </a:pPr>
            <a:r>
              <a:rPr kumimoji="0" lang="en-US" sz="1600" b="0" i="0" u="none" strike="noStrike" kern="1200" cap="none" spc="0" normalizeH="0" baseline="0" noProof="0" dirty="0">
                <a:ln>
                  <a:noFill/>
                </a:ln>
                <a:solidFill>
                  <a:srgbClr val="404040"/>
                </a:solidFill>
                <a:effectLst/>
                <a:uLnTx/>
                <a:uFillTx/>
                <a:latin typeface="Calibri" panose="020F0502020204030204"/>
                <a:ea typeface="Calibri" panose="020F0502020204030204" pitchFamily="34" charset="0"/>
                <a:cs typeface="Times New Roman" panose="02020603050405020304" pitchFamily="18" charset="0"/>
              </a:rPr>
              <a:t>Faster Time to Decision</a:t>
            </a:r>
            <a:endParaRPr kumimoji="0" lang="en-US"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R="57150" lvl="2">
              <a:lnSpc>
                <a:spcPct val="107000"/>
              </a:lnSpc>
              <a:spcBef>
                <a:spcPts val="0"/>
              </a:spcBef>
              <a:spcAft>
                <a:spcPts val="800"/>
              </a:spcAft>
              <a:buClrTx/>
              <a:buFont typeface="Wingdings" panose="05000000000000000000" pitchFamily="2" charset="2"/>
              <a:buChar char="§"/>
              <a:defRPr/>
            </a:pPr>
            <a:r>
              <a:rPr kumimoji="0" lang="en-US" sz="1600" b="0" i="0" u="none" strike="noStrike" kern="1200" cap="none" spc="0" normalizeH="0" baseline="0" noProof="0" dirty="0">
                <a:ln>
                  <a:noFill/>
                </a:ln>
                <a:solidFill>
                  <a:srgbClr val="404040"/>
                </a:solidFill>
                <a:effectLst/>
                <a:uLnTx/>
                <a:uFillTx/>
                <a:latin typeface="Calibri" panose="020F0502020204030204"/>
                <a:ea typeface="Calibri" panose="020F0502020204030204" pitchFamily="34" charset="0"/>
                <a:cs typeface="Times New Roman" panose="02020603050405020304" pitchFamily="18" charset="0"/>
              </a:rPr>
              <a:t>Faster Time to Data Lock</a:t>
            </a:r>
            <a:endParaRPr lang="en-US" sz="1600" dirty="0"/>
          </a:p>
          <a:p>
            <a:pPr lvl="1">
              <a:spcBef>
                <a:spcPts val="0"/>
              </a:spcBef>
              <a:buFont typeface="Wingdings" panose="05000000000000000000" pitchFamily="2" charset="2"/>
              <a:buChar char="Ø"/>
            </a:pPr>
            <a:r>
              <a:rPr lang="en-US" sz="1800" dirty="0"/>
              <a:t>Sites</a:t>
            </a:r>
          </a:p>
          <a:p>
            <a:pPr marR="57150" lvl="2">
              <a:lnSpc>
                <a:spcPct val="107000"/>
              </a:lnSpc>
              <a:spcBef>
                <a:spcPts val="0"/>
              </a:spcBef>
              <a:spcAft>
                <a:spcPts val="800"/>
              </a:spcAft>
              <a:buClrTx/>
              <a:buFont typeface="Wingdings" panose="05000000000000000000" pitchFamily="2" charset="2"/>
              <a:buChar char="§"/>
              <a:defRPr/>
            </a:pPr>
            <a:r>
              <a:rPr kumimoji="0" lang="en-US" sz="1800" b="0" i="0" u="none" strike="noStrike" kern="1200" cap="none" spc="0" normalizeH="0" baseline="0" noProof="0" dirty="0">
                <a:ln>
                  <a:noFill/>
                </a:ln>
                <a:solidFill>
                  <a:srgbClr val="404040"/>
                </a:solidFill>
                <a:effectLst/>
                <a:uLnTx/>
                <a:uFillTx/>
                <a:latin typeface="Calibri" panose="020F0502020204030204"/>
                <a:ea typeface="Calibri" panose="020F0502020204030204" pitchFamily="34" charset="0"/>
                <a:cs typeface="Times New Roman" panose="02020603050405020304" pitchFamily="18" charset="0"/>
              </a:rPr>
              <a:t>Fewer Errors = Fewer Queries</a:t>
            </a:r>
            <a:endParaRPr kumimoji="0" lang="en-US"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R="57150" lvl="2">
              <a:lnSpc>
                <a:spcPct val="107000"/>
              </a:lnSpc>
              <a:spcBef>
                <a:spcPts val="0"/>
              </a:spcBef>
              <a:spcAft>
                <a:spcPts val="800"/>
              </a:spcAft>
              <a:buClrTx/>
              <a:buFont typeface="Wingdings" panose="05000000000000000000" pitchFamily="2" charset="2"/>
              <a:buChar char="§"/>
              <a:defRPr/>
            </a:pPr>
            <a:r>
              <a:rPr kumimoji="0" lang="en-US" sz="1800" b="0" i="0" u="none" strike="noStrike" kern="1200" cap="none" spc="0" normalizeH="0" baseline="0" noProof="0" dirty="0">
                <a:ln>
                  <a:noFill/>
                </a:ln>
                <a:solidFill>
                  <a:srgbClr val="404040"/>
                </a:solidFill>
                <a:effectLst/>
                <a:uLnTx/>
                <a:uFillTx/>
                <a:latin typeface="Calibri" panose="020F0502020204030204"/>
                <a:ea typeface="Calibri" panose="020F0502020204030204" pitchFamily="34" charset="0"/>
                <a:cs typeface="Times New Roman" panose="02020603050405020304" pitchFamily="18" charset="0"/>
              </a:rPr>
              <a:t>Up to 80% reduction in manual entry of data</a:t>
            </a:r>
            <a:endParaRPr kumimoji="0" lang="en-US"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R="57150" lvl="2">
              <a:lnSpc>
                <a:spcPct val="107000"/>
              </a:lnSpc>
              <a:spcBef>
                <a:spcPts val="0"/>
              </a:spcBef>
              <a:spcAft>
                <a:spcPts val="800"/>
              </a:spcAft>
              <a:buClrTx/>
              <a:buFont typeface="Wingdings" panose="05000000000000000000" pitchFamily="2" charset="2"/>
              <a:buChar char="§"/>
              <a:defRPr/>
            </a:pPr>
            <a:r>
              <a:rPr kumimoji="0" lang="en-US" sz="1800" b="0" i="0" u="none" strike="noStrike" kern="1200" cap="none" spc="0" normalizeH="0" baseline="0" noProof="0" dirty="0">
                <a:ln>
                  <a:noFill/>
                </a:ln>
                <a:solidFill>
                  <a:srgbClr val="404040"/>
                </a:solidFill>
                <a:effectLst/>
                <a:uLnTx/>
                <a:uFillTx/>
                <a:latin typeface="Calibri" panose="020F0502020204030204"/>
                <a:ea typeface="Calibri" panose="020F0502020204030204" pitchFamily="34" charset="0"/>
                <a:cs typeface="Times New Roman" panose="02020603050405020304" pitchFamily="18" charset="0"/>
              </a:rPr>
              <a:t>Increased staff time to spend with patient</a:t>
            </a:r>
            <a:endParaRPr kumimoji="0" lang="en-US"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lvl="1">
              <a:spcBef>
                <a:spcPts val="0"/>
              </a:spcBef>
              <a:buFont typeface="Wingdings" panose="05000000000000000000" pitchFamily="2" charset="2"/>
              <a:buChar char="Ø"/>
            </a:pPr>
            <a:endParaRPr lang="en-US" sz="1600" dirty="0"/>
          </a:p>
          <a:p>
            <a:pPr lvl="1">
              <a:spcBef>
                <a:spcPts val="0"/>
              </a:spcBef>
              <a:buFont typeface="Wingdings" panose="05000000000000000000" pitchFamily="2" charset="2"/>
              <a:buChar char="Ø"/>
            </a:pPr>
            <a:endParaRPr lang="en-US" sz="800" b="0" dirty="0">
              <a:effectLst/>
            </a:endParaRPr>
          </a:p>
        </p:txBody>
      </p:sp>
      <p:sp>
        <p:nvSpPr>
          <p:cNvPr id="4" name="Slide Number Placeholder 3">
            <a:extLst>
              <a:ext uri="{FF2B5EF4-FFF2-40B4-BE49-F238E27FC236}">
                <a16:creationId xmlns:a16="http://schemas.microsoft.com/office/drawing/2014/main" id="{1E6EAE51-1BA6-4712-AB0D-AEF77FB787FA}"/>
              </a:ext>
            </a:extLst>
          </p:cNvPr>
          <p:cNvSpPr>
            <a:spLocks noGrp="1"/>
          </p:cNvSpPr>
          <p:nvPr>
            <p:ph type="sldNum" sz="quarter" idx="12"/>
          </p:nvPr>
        </p:nvSpPr>
        <p:spPr/>
        <p:txBody>
          <a:bodyPr/>
          <a:lstStyle/>
          <a:p>
            <a:fld id="{2754ED01-E2A0-4C1E-8E21-014B99041579}" type="slidenum">
              <a:rPr lang="en-US" smtClean="0"/>
              <a:pPr/>
              <a:t>16</a:t>
            </a:fld>
            <a:endParaRPr lang="en-US"/>
          </a:p>
        </p:txBody>
      </p:sp>
    </p:spTree>
    <p:extLst>
      <p:ext uri="{BB962C8B-B14F-4D97-AF65-F5344CB8AC3E}">
        <p14:creationId xmlns:p14="http://schemas.microsoft.com/office/powerpoint/2010/main" val="2782091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925D8-4E95-5577-1A61-2FCFB2E96C63}"/>
              </a:ext>
            </a:extLst>
          </p:cNvPr>
          <p:cNvSpPr>
            <a:spLocks noGrp="1"/>
          </p:cNvSpPr>
          <p:nvPr>
            <p:ph type="title"/>
          </p:nvPr>
        </p:nvSpPr>
        <p:spPr>
          <a:xfrm>
            <a:off x="323528" y="116632"/>
            <a:ext cx="8496944" cy="1008112"/>
          </a:xfrm>
        </p:spPr>
        <p:txBody>
          <a:bodyPr/>
          <a:lstStyle/>
          <a:p>
            <a:r>
              <a:rPr lang="en-US" sz="2600" dirty="0"/>
              <a:t>Many Vendors in this space : </a:t>
            </a:r>
            <a:r>
              <a:rPr lang="en-US" sz="2600" dirty="0">
                <a:latin typeface="Calibri" panose="020F0502020204030204" pitchFamily="34" charset="0"/>
                <a:cs typeface="Times New Roman" panose="02020603050405020304" pitchFamily="18" charset="0"/>
              </a:rPr>
              <a:t>Medidata, </a:t>
            </a:r>
            <a:r>
              <a:rPr lang="en-US" sz="2600" dirty="0" err="1">
                <a:latin typeface="Calibri" panose="020F0502020204030204" pitchFamily="34" charset="0"/>
                <a:cs typeface="Times New Roman" panose="02020603050405020304" pitchFamily="18" charset="0"/>
              </a:rPr>
              <a:t>nCoup</a:t>
            </a:r>
            <a:r>
              <a:rPr lang="en-US" sz="2600" dirty="0">
                <a:latin typeface="Calibri" panose="020F0502020204030204" pitchFamily="34" charset="0"/>
                <a:cs typeface="Times New Roman" panose="02020603050405020304" pitchFamily="18" charset="0"/>
              </a:rPr>
              <a:t>, </a:t>
            </a:r>
            <a:r>
              <a:rPr lang="en-US" sz="2600" dirty="0" err="1">
                <a:latin typeface="Calibri" panose="020F0502020204030204" pitchFamily="34" charset="0"/>
                <a:cs typeface="Times New Roman" panose="02020603050405020304" pitchFamily="18" charset="0"/>
              </a:rPr>
              <a:t>proXimity</a:t>
            </a:r>
            <a:r>
              <a:rPr lang="en-US" sz="2600" dirty="0">
                <a:latin typeface="Calibri" panose="020F0502020204030204" pitchFamily="34" charset="0"/>
                <a:cs typeface="Times New Roman" panose="02020603050405020304" pitchFamily="18" charset="0"/>
              </a:rPr>
              <a:t>, etc.</a:t>
            </a:r>
            <a:br>
              <a:rPr lang="en-US" sz="2600" dirty="0">
                <a:latin typeface="Calibri" panose="020F0502020204030204" pitchFamily="34" charset="0"/>
                <a:cs typeface="Times New Roman" panose="02020603050405020304" pitchFamily="18" charset="0"/>
              </a:rPr>
            </a:br>
            <a:endParaRPr lang="en-US" sz="2600" dirty="0"/>
          </a:p>
        </p:txBody>
      </p:sp>
      <p:pic>
        <p:nvPicPr>
          <p:cNvPr id="6" name="Content Placeholder 5">
            <a:extLst>
              <a:ext uri="{FF2B5EF4-FFF2-40B4-BE49-F238E27FC236}">
                <a16:creationId xmlns:a16="http://schemas.microsoft.com/office/drawing/2014/main" id="{CE997F57-1685-81A6-B098-D50F49B952D1}"/>
              </a:ext>
            </a:extLst>
          </p:cNvPr>
          <p:cNvPicPr>
            <a:picLocks noGrp="1" noChangeAspect="1"/>
          </p:cNvPicPr>
          <p:nvPr>
            <p:ph idx="1"/>
          </p:nvPr>
        </p:nvPicPr>
        <p:blipFill>
          <a:blip r:embed="rId2"/>
          <a:stretch>
            <a:fillRect/>
          </a:stretch>
        </p:blipFill>
        <p:spPr>
          <a:xfrm>
            <a:off x="323850" y="1553955"/>
            <a:ext cx="8496300" cy="4037428"/>
          </a:xfrm>
        </p:spPr>
      </p:pic>
      <p:sp>
        <p:nvSpPr>
          <p:cNvPr id="4" name="Slide Number Placeholder 3">
            <a:extLst>
              <a:ext uri="{FF2B5EF4-FFF2-40B4-BE49-F238E27FC236}">
                <a16:creationId xmlns:a16="http://schemas.microsoft.com/office/drawing/2014/main" id="{62659F42-B16C-48D7-760C-774C7B848EE7}"/>
              </a:ext>
            </a:extLst>
          </p:cNvPr>
          <p:cNvSpPr>
            <a:spLocks noGrp="1"/>
          </p:cNvSpPr>
          <p:nvPr>
            <p:ph type="sldNum" sz="quarter" idx="12"/>
          </p:nvPr>
        </p:nvSpPr>
        <p:spPr/>
        <p:txBody>
          <a:bodyPr/>
          <a:lstStyle/>
          <a:p>
            <a:fld id="{2754ED01-E2A0-4C1E-8E21-014B99041579}" type="slidenum">
              <a:rPr lang="en-US" smtClean="0"/>
              <a:pPr/>
              <a:t>17</a:t>
            </a:fld>
            <a:endParaRPr lang="en-US"/>
          </a:p>
        </p:txBody>
      </p:sp>
    </p:spTree>
    <p:extLst>
      <p:ext uri="{BB962C8B-B14F-4D97-AF65-F5344CB8AC3E}">
        <p14:creationId xmlns:p14="http://schemas.microsoft.com/office/powerpoint/2010/main" val="361569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925D8-4E95-5577-1A61-2FCFB2E96C63}"/>
              </a:ext>
            </a:extLst>
          </p:cNvPr>
          <p:cNvSpPr>
            <a:spLocks noGrp="1"/>
          </p:cNvSpPr>
          <p:nvPr>
            <p:ph type="title"/>
          </p:nvPr>
        </p:nvSpPr>
        <p:spPr/>
        <p:txBody>
          <a:bodyPr/>
          <a:lstStyle/>
          <a:p>
            <a:r>
              <a:rPr lang="en-US" dirty="0"/>
              <a:t>Medidata Clinical Data Studio</a:t>
            </a:r>
          </a:p>
        </p:txBody>
      </p:sp>
      <p:sp>
        <p:nvSpPr>
          <p:cNvPr id="3" name="Content Placeholder 2">
            <a:extLst>
              <a:ext uri="{FF2B5EF4-FFF2-40B4-BE49-F238E27FC236}">
                <a16:creationId xmlns:a16="http://schemas.microsoft.com/office/drawing/2014/main" id="{35799EAF-0CD3-1525-734D-BF042007E3B9}"/>
              </a:ext>
            </a:extLst>
          </p:cNvPr>
          <p:cNvSpPr>
            <a:spLocks noGrp="1"/>
          </p:cNvSpPr>
          <p:nvPr>
            <p:ph idx="1"/>
          </p:nvPr>
        </p:nvSpPr>
        <p:spPr>
          <a:xfrm>
            <a:off x="323528" y="836712"/>
            <a:ext cx="8496944" cy="4752528"/>
          </a:xfrm>
        </p:spPr>
        <p:txBody>
          <a:bodyPr>
            <a:normAutofit/>
          </a:bodyPr>
          <a:lstStyle/>
          <a:p>
            <a:r>
              <a:rPr lang="en-US" sz="2400" dirty="0"/>
              <a:t>Is a transformative AI-powered data management and quality experience created for a study team to work as one. Multi-source data is integrated, transformed, and analyzed to shorten timelines, reduce risks, and ensure patient safety.</a:t>
            </a:r>
          </a:p>
          <a:p>
            <a:r>
              <a:rPr lang="en-US" sz="2400" dirty="0"/>
              <a:t>Not available in Canada until next year.</a:t>
            </a:r>
          </a:p>
          <a:p>
            <a:r>
              <a:rPr lang="en-US" sz="2400" dirty="0"/>
              <a:t>Main components:</a:t>
            </a:r>
          </a:p>
          <a:p>
            <a:pPr lvl="1">
              <a:buFont typeface="Wingdings" panose="05000000000000000000" pitchFamily="2" charset="2"/>
              <a:buChar char="§"/>
            </a:pPr>
            <a:r>
              <a:rPr lang="en-US" sz="2000" dirty="0"/>
              <a:t>Multi-Source Data (EDC, RWD, Imaging, Lab, </a:t>
            </a:r>
            <a:r>
              <a:rPr lang="en-US" sz="2000" dirty="0" err="1"/>
              <a:t>eCOA</a:t>
            </a:r>
            <a:r>
              <a:rPr lang="en-US" sz="2000" dirty="0"/>
              <a:t>, etc.); Collect; Ingest.</a:t>
            </a:r>
          </a:p>
          <a:p>
            <a:pPr lvl="1">
              <a:buFont typeface="Wingdings" panose="05000000000000000000" pitchFamily="2" charset="2"/>
              <a:buChar char="§"/>
            </a:pPr>
            <a:r>
              <a:rPr lang="en-US" sz="2000" dirty="0"/>
              <a:t>Standardize; Transform.</a:t>
            </a:r>
          </a:p>
          <a:p>
            <a:pPr lvl="1">
              <a:buFont typeface="Wingdings" panose="05000000000000000000" pitchFamily="2" charset="2"/>
              <a:buChar char="§"/>
            </a:pPr>
            <a:r>
              <a:rPr lang="en-US" sz="2000" dirty="0"/>
              <a:t>Monitor; Manage; Deliver.</a:t>
            </a:r>
          </a:p>
          <a:p>
            <a:pPr lvl="1">
              <a:buFont typeface="Wingdings" panose="05000000000000000000" pitchFamily="2" charset="2"/>
              <a:buChar char="§"/>
            </a:pPr>
            <a:endParaRPr lang="en-US" sz="2000" dirty="0"/>
          </a:p>
        </p:txBody>
      </p:sp>
      <p:sp>
        <p:nvSpPr>
          <p:cNvPr id="4" name="Slide Number Placeholder 3">
            <a:extLst>
              <a:ext uri="{FF2B5EF4-FFF2-40B4-BE49-F238E27FC236}">
                <a16:creationId xmlns:a16="http://schemas.microsoft.com/office/drawing/2014/main" id="{62659F42-B16C-48D7-760C-774C7B848EE7}"/>
              </a:ext>
            </a:extLst>
          </p:cNvPr>
          <p:cNvSpPr>
            <a:spLocks noGrp="1"/>
          </p:cNvSpPr>
          <p:nvPr>
            <p:ph type="sldNum" sz="quarter" idx="12"/>
          </p:nvPr>
        </p:nvSpPr>
        <p:spPr/>
        <p:txBody>
          <a:bodyPr/>
          <a:lstStyle/>
          <a:p>
            <a:fld id="{2754ED01-E2A0-4C1E-8E21-014B99041579}" type="slidenum">
              <a:rPr lang="en-US" smtClean="0"/>
              <a:pPr/>
              <a:t>18</a:t>
            </a:fld>
            <a:endParaRPr lang="en-US"/>
          </a:p>
        </p:txBody>
      </p:sp>
    </p:spTree>
    <p:extLst>
      <p:ext uri="{BB962C8B-B14F-4D97-AF65-F5344CB8AC3E}">
        <p14:creationId xmlns:p14="http://schemas.microsoft.com/office/powerpoint/2010/main" val="1791557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925D8-4E95-5577-1A61-2FCFB2E96C63}"/>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35799EAF-0CD3-1525-734D-BF042007E3B9}"/>
              </a:ext>
            </a:extLst>
          </p:cNvPr>
          <p:cNvSpPr>
            <a:spLocks noGrp="1"/>
          </p:cNvSpPr>
          <p:nvPr>
            <p:ph idx="1"/>
          </p:nvPr>
        </p:nvSpPr>
        <p:spPr/>
        <p:txBody>
          <a:bodyPr/>
          <a:lstStyle/>
          <a:p>
            <a:r>
              <a:rPr lang="en-US" dirty="0"/>
              <a:t>CCTG must continues to advance its technologies while maintaining commitments to quality, integrity and security.</a:t>
            </a:r>
          </a:p>
          <a:p>
            <a:r>
              <a:rPr lang="en-US" dirty="0"/>
              <a:t>Questions?</a:t>
            </a:r>
          </a:p>
        </p:txBody>
      </p:sp>
      <p:sp>
        <p:nvSpPr>
          <p:cNvPr id="4" name="Slide Number Placeholder 3">
            <a:extLst>
              <a:ext uri="{FF2B5EF4-FFF2-40B4-BE49-F238E27FC236}">
                <a16:creationId xmlns:a16="http://schemas.microsoft.com/office/drawing/2014/main" id="{62659F42-B16C-48D7-760C-774C7B848EE7}"/>
              </a:ext>
            </a:extLst>
          </p:cNvPr>
          <p:cNvSpPr>
            <a:spLocks noGrp="1"/>
          </p:cNvSpPr>
          <p:nvPr>
            <p:ph type="sldNum" sz="quarter" idx="12"/>
          </p:nvPr>
        </p:nvSpPr>
        <p:spPr/>
        <p:txBody>
          <a:bodyPr/>
          <a:lstStyle/>
          <a:p>
            <a:fld id="{2754ED01-E2A0-4C1E-8E21-014B99041579}" type="slidenum">
              <a:rPr lang="en-US" smtClean="0"/>
              <a:pPr/>
              <a:t>19</a:t>
            </a:fld>
            <a:endParaRPr lang="en-US"/>
          </a:p>
        </p:txBody>
      </p:sp>
    </p:spTree>
    <p:extLst>
      <p:ext uri="{BB962C8B-B14F-4D97-AF65-F5344CB8AC3E}">
        <p14:creationId xmlns:p14="http://schemas.microsoft.com/office/powerpoint/2010/main" val="2090889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DAF6A-BE47-0A7D-2BB8-F22226B05C40}"/>
              </a:ext>
            </a:extLst>
          </p:cNvPr>
          <p:cNvSpPr>
            <a:spLocks noGrp="1"/>
          </p:cNvSpPr>
          <p:nvPr>
            <p:ph type="title"/>
          </p:nvPr>
        </p:nvSpPr>
        <p:spPr>
          <a:xfrm>
            <a:off x="323528" y="216064"/>
            <a:ext cx="8496944" cy="548640"/>
          </a:xfrm>
        </p:spPr>
        <p:txBody>
          <a:bodyPr/>
          <a:lstStyle/>
          <a:p>
            <a:r>
              <a:rPr lang="en-US" dirty="0"/>
              <a:t>Learning Objectives</a:t>
            </a:r>
          </a:p>
        </p:txBody>
      </p:sp>
      <p:sp>
        <p:nvSpPr>
          <p:cNvPr id="3" name="Content Placeholder 2">
            <a:extLst>
              <a:ext uri="{FF2B5EF4-FFF2-40B4-BE49-F238E27FC236}">
                <a16:creationId xmlns:a16="http://schemas.microsoft.com/office/drawing/2014/main" id="{3FBA005B-5BF0-D1DF-8030-2307DBF05A04}"/>
              </a:ext>
            </a:extLst>
          </p:cNvPr>
          <p:cNvSpPr>
            <a:spLocks noGrp="1"/>
          </p:cNvSpPr>
          <p:nvPr>
            <p:ph idx="1"/>
          </p:nvPr>
        </p:nvSpPr>
        <p:spPr>
          <a:xfrm>
            <a:off x="323528" y="1196752"/>
            <a:ext cx="8496944" cy="5472608"/>
          </a:xfrm>
        </p:spPr>
        <p:txBody>
          <a:bodyPr>
            <a:normAutofit/>
          </a:bodyPr>
          <a:lstStyle/>
          <a:p>
            <a:r>
              <a:rPr lang="en-US" sz="2400" i="1" dirty="0"/>
              <a:t>To review the current advancements in technologies for CCTG clinical trial conduct</a:t>
            </a:r>
          </a:p>
          <a:p>
            <a:pPr marL="562356" lvl="2" indent="-342900">
              <a:buSzPct val="100000"/>
            </a:pPr>
            <a:r>
              <a:rPr lang="en-US" sz="2000" dirty="0"/>
              <a:t>Review examples such as mobile apps (</a:t>
            </a:r>
            <a:r>
              <a:rPr lang="en-US" sz="2000" dirty="0" err="1"/>
              <a:t>SymptomIQ</a:t>
            </a:r>
            <a:r>
              <a:rPr lang="en-US" sz="2000" dirty="0"/>
              <a:t> and SPROUT) for real-time patient self-reporting.</a:t>
            </a:r>
          </a:p>
          <a:p>
            <a:r>
              <a:rPr lang="en-US" sz="2400" i="1" dirty="0"/>
              <a:t>To review the future direction of technologies at CCTG</a:t>
            </a:r>
          </a:p>
          <a:p>
            <a:pPr lvl="1">
              <a:buFont typeface="Wingdings" panose="05000000000000000000" pitchFamily="2" charset="2"/>
              <a:buChar char="§"/>
            </a:pPr>
            <a:r>
              <a:rPr lang="en-US" sz="1800" dirty="0"/>
              <a:t>Data Analytics &amp; Visualizations</a:t>
            </a:r>
          </a:p>
          <a:p>
            <a:pPr lvl="1">
              <a:buFont typeface="Wingdings" panose="05000000000000000000" pitchFamily="2" charset="2"/>
              <a:buChar char="§"/>
            </a:pPr>
            <a:r>
              <a:rPr lang="en-US" sz="1800" dirty="0"/>
              <a:t>EHR and EDC Integration</a:t>
            </a:r>
          </a:p>
          <a:p>
            <a:pPr lvl="1">
              <a:buFont typeface="Wingdings" panose="05000000000000000000" pitchFamily="2" charset="2"/>
              <a:buChar char="§"/>
            </a:pPr>
            <a:r>
              <a:rPr lang="en-US" sz="1800" dirty="0"/>
              <a:t>Medidata Data Integrated Platform - Clinical Data Studio</a:t>
            </a:r>
          </a:p>
          <a:p>
            <a:pPr lvl="1"/>
            <a:endParaRPr lang="en-US" sz="2000" i="1" dirty="0"/>
          </a:p>
        </p:txBody>
      </p:sp>
      <p:sp>
        <p:nvSpPr>
          <p:cNvPr id="4" name="Slide Number Placeholder 3">
            <a:extLst>
              <a:ext uri="{FF2B5EF4-FFF2-40B4-BE49-F238E27FC236}">
                <a16:creationId xmlns:a16="http://schemas.microsoft.com/office/drawing/2014/main" id="{8F4C49CC-13B6-4699-5053-8384CC9928C6}"/>
              </a:ext>
            </a:extLst>
          </p:cNvPr>
          <p:cNvSpPr>
            <a:spLocks noGrp="1"/>
          </p:cNvSpPr>
          <p:nvPr>
            <p:ph type="sldNum" sz="quarter" idx="12"/>
          </p:nvPr>
        </p:nvSpPr>
        <p:spPr/>
        <p:txBody>
          <a:bodyPr/>
          <a:lstStyle/>
          <a:p>
            <a:fld id="{2754ED01-E2A0-4C1E-8E21-014B99041579}" type="slidenum">
              <a:rPr lang="en-US" smtClean="0"/>
              <a:pPr/>
              <a:t>2</a:t>
            </a:fld>
            <a:endParaRPr lang="en-US"/>
          </a:p>
        </p:txBody>
      </p:sp>
    </p:spTree>
    <p:extLst>
      <p:ext uri="{BB962C8B-B14F-4D97-AF65-F5344CB8AC3E}">
        <p14:creationId xmlns:p14="http://schemas.microsoft.com/office/powerpoint/2010/main" val="38477077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762000" y="2895600"/>
            <a:ext cx="7776864" cy="1872208"/>
          </a:xfrm>
        </p:spPr>
        <p:txBody>
          <a:bodyPr/>
          <a:lstStyle/>
          <a:p>
            <a:r>
              <a:rPr lang="en-US" dirty="0"/>
              <a:t>Thank you</a:t>
            </a:r>
          </a:p>
        </p:txBody>
      </p:sp>
      <p:sp>
        <p:nvSpPr>
          <p:cNvPr id="4" name="Slide Number Placeholder 3"/>
          <p:cNvSpPr>
            <a:spLocks noGrp="1"/>
          </p:cNvSpPr>
          <p:nvPr>
            <p:ph type="sldNum" sz="quarter" idx="4294967295"/>
          </p:nvPr>
        </p:nvSpPr>
        <p:spPr>
          <a:xfrm>
            <a:off x="8640763" y="6170613"/>
            <a:ext cx="503237" cy="503237"/>
          </a:xfrm>
        </p:spPr>
        <p:txBody>
          <a:bodyPr/>
          <a:lstStyle/>
          <a:p>
            <a:fld id="{2754ED01-E2A0-4C1E-8E21-014B99041579}" type="slidenum">
              <a:rPr lang="en-US" smtClean="0"/>
              <a:pPr/>
              <a:t>20</a:t>
            </a:fld>
            <a:endParaRPr lang="en-US"/>
          </a:p>
        </p:txBody>
      </p:sp>
    </p:spTree>
    <p:extLst>
      <p:ext uri="{BB962C8B-B14F-4D97-AF65-F5344CB8AC3E}">
        <p14:creationId xmlns:p14="http://schemas.microsoft.com/office/powerpoint/2010/main" val="670647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128C008-D9EB-40F4-B366-434212F7862E}"/>
              </a:ext>
            </a:extLst>
          </p:cNvPr>
          <p:cNvSpPr>
            <a:spLocks noGrp="1"/>
          </p:cNvSpPr>
          <p:nvPr>
            <p:ph type="sldNum" sz="quarter" idx="12"/>
          </p:nvPr>
        </p:nvSpPr>
        <p:spPr/>
        <p:txBody>
          <a:bodyPr>
            <a:normAutofit/>
          </a:bodyPr>
          <a:lstStyle/>
          <a:p>
            <a:fld id="{2754ED01-E2A0-4C1E-8E21-014B99041579}" type="slidenum">
              <a:rPr lang="en-US" smtClean="0"/>
              <a:pPr/>
              <a:t>3</a:t>
            </a:fld>
            <a:endParaRPr lang="en-US"/>
          </a:p>
        </p:txBody>
      </p:sp>
      <p:grpSp>
        <p:nvGrpSpPr>
          <p:cNvPr id="46" name="Group 45">
            <a:extLst>
              <a:ext uri="{FF2B5EF4-FFF2-40B4-BE49-F238E27FC236}">
                <a16:creationId xmlns:a16="http://schemas.microsoft.com/office/drawing/2014/main" id="{65BC18C6-DE17-45EE-AFEE-1D12D4DF46DB}"/>
              </a:ext>
            </a:extLst>
          </p:cNvPr>
          <p:cNvGrpSpPr/>
          <p:nvPr/>
        </p:nvGrpSpPr>
        <p:grpSpPr>
          <a:xfrm>
            <a:off x="3287140" y="1672918"/>
            <a:ext cx="2525786" cy="2507978"/>
            <a:chOff x="2699794" y="1988840"/>
            <a:chExt cx="3744414" cy="3744416"/>
          </a:xfrm>
        </p:grpSpPr>
        <p:sp>
          <p:nvSpPr>
            <p:cNvPr id="47" name="Block Arc 20">
              <a:extLst>
                <a:ext uri="{FF2B5EF4-FFF2-40B4-BE49-F238E27FC236}">
                  <a16:creationId xmlns:a16="http://schemas.microsoft.com/office/drawing/2014/main" id="{DC0AFC1B-F151-4E1F-89DC-03CD4068D99B}"/>
                </a:ext>
              </a:extLst>
            </p:cNvPr>
            <p:cNvSpPr/>
            <p:nvPr/>
          </p:nvSpPr>
          <p:spPr>
            <a:xfrm rot="5400000">
              <a:off x="4570246" y="2375755"/>
              <a:ext cx="2260846" cy="1487016"/>
            </a:xfrm>
            <a:custGeom>
              <a:avLst/>
              <a:gdLst/>
              <a:ahLst/>
              <a:cxnLst/>
              <a:rect l="l" t="t" r="r" b="b"/>
              <a:pathLst>
                <a:path w="2260846" h="1487016">
                  <a:moveTo>
                    <a:pt x="126" y="1487016"/>
                  </a:moveTo>
                  <a:cubicBezTo>
                    <a:pt x="-4997" y="1096104"/>
                    <a:pt x="146037" y="719300"/>
                    <a:pt x="419742" y="440151"/>
                  </a:cubicBezTo>
                  <a:cubicBezTo>
                    <a:pt x="693447" y="161002"/>
                    <a:pt x="1067203" y="2576"/>
                    <a:pt x="1458140" y="0"/>
                  </a:cubicBezTo>
                  <a:lnTo>
                    <a:pt x="1460343" y="334356"/>
                  </a:lnTo>
                  <a:lnTo>
                    <a:pt x="2018530" y="334356"/>
                  </a:lnTo>
                  <a:lnTo>
                    <a:pt x="2018530" y="213198"/>
                  </a:lnTo>
                  <a:lnTo>
                    <a:pt x="2260846" y="455514"/>
                  </a:lnTo>
                  <a:lnTo>
                    <a:pt x="2018530" y="697830"/>
                  </a:lnTo>
                  <a:lnTo>
                    <a:pt x="2018530" y="576672"/>
                  </a:lnTo>
                  <a:lnTo>
                    <a:pt x="1461940" y="576672"/>
                  </a:lnTo>
                  <a:cubicBezTo>
                    <a:pt x="1462705" y="692809"/>
                    <a:pt x="1463470" y="808946"/>
                    <a:pt x="1464235" y="925083"/>
                  </a:cubicBezTo>
                  <a:cubicBezTo>
                    <a:pt x="1319690" y="926035"/>
                    <a:pt x="1181497" y="984612"/>
                    <a:pt x="1080298" y="1087824"/>
                  </a:cubicBezTo>
                  <a:cubicBezTo>
                    <a:pt x="979099" y="1191036"/>
                    <a:pt x="923255" y="1330356"/>
                    <a:pt x="925149" y="1474891"/>
                  </a:cubicBezTo>
                  <a:close/>
                </a:path>
              </a:pathLst>
            </a:custGeom>
            <a:solidFill>
              <a:srgbClr val="51913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ko-KR" altLang="en-US" sz="2025" dirty="0"/>
            </a:p>
          </p:txBody>
        </p:sp>
        <p:sp>
          <p:nvSpPr>
            <p:cNvPr id="48" name="Block Arc 21">
              <a:extLst>
                <a:ext uri="{FF2B5EF4-FFF2-40B4-BE49-F238E27FC236}">
                  <a16:creationId xmlns:a16="http://schemas.microsoft.com/office/drawing/2014/main" id="{2A627EA3-6619-4829-88A9-B49991BF4180}"/>
                </a:ext>
              </a:extLst>
            </p:cNvPr>
            <p:cNvSpPr/>
            <p:nvPr/>
          </p:nvSpPr>
          <p:spPr>
            <a:xfrm rot="10800000">
              <a:off x="4167603" y="4223716"/>
              <a:ext cx="2276605" cy="1509539"/>
            </a:xfrm>
            <a:custGeom>
              <a:avLst/>
              <a:gdLst/>
              <a:ahLst/>
              <a:cxnLst/>
              <a:rect l="l" t="t" r="r" b="b"/>
              <a:pathLst>
                <a:path w="2276605" h="1509539">
                  <a:moveTo>
                    <a:pt x="593" y="1509539"/>
                  </a:moveTo>
                  <a:cubicBezTo>
                    <a:pt x="-10743" y="1110932"/>
                    <a:pt x="140588" y="724868"/>
                    <a:pt x="419780" y="440143"/>
                  </a:cubicBezTo>
                  <a:cubicBezTo>
                    <a:pt x="698972" y="155419"/>
                    <a:pt x="1081993" y="-3457"/>
                    <a:pt x="1480746" y="57"/>
                  </a:cubicBezTo>
                  <a:lnTo>
                    <a:pt x="1478073" y="303452"/>
                  </a:lnTo>
                  <a:lnTo>
                    <a:pt x="2034289" y="303452"/>
                  </a:lnTo>
                  <a:lnTo>
                    <a:pt x="2034289" y="182294"/>
                  </a:lnTo>
                  <a:lnTo>
                    <a:pt x="2276605" y="424610"/>
                  </a:lnTo>
                  <a:lnTo>
                    <a:pt x="2034289" y="666926"/>
                  </a:lnTo>
                  <a:lnTo>
                    <a:pt x="2034289" y="545768"/>
                  </a:lnTo>
                  <a:lnTo>
                    <a:pt x="1475937" y="545768"/>
                  </a:lnTo>
                  <a:lnTo>
                    <a:pt x="1472760" y="906248"/>
                  </a:lnTo>
                  <a:cubicBezTo>
                    <a:pt x="1320197" y="904903"/>
                    <a:pt x="1173654" y="965689"/>
                    <a:pt x="1066835" y="1074625"/>
                  </a:cubicBezTo>
                  <a:cubicBezTo>
                    <a:pt x="960016" y="1183560"/>
                    <a:pt x="902117" y="1331268"/>
                    <a:pt x="906454" y="1483775"/>
                  </a:cubicBezTo>
                  <a:close/>
                </a:path>
              </a:pathLst>
            </a:custGeom>
            <a:solidFill>
              <a:srgbClr val="51913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ko-KR" altLang="en-US" sz="2025"/>
            </a:p>
          </p:txBody>
        </p:sp>
        <p:sp>
          <p:nvSpPr>
            <p:cNvPr id="49" name="Block Arc 22">
              <a:extLst>
                <a:ext uri="{FF2B5EF4-FFF2-40B4-BE49-F238E27FC236}">
                  <a16:creationId xmlns:a16="http://schemas.microsoft.com/office/drawing/2014/main" id="{E7D6987F-332B-4FAD-92E0-A7C788A23180}"/>
                </a:ext>
              </a:extLst>
            </p:cNvPr>
            <p:cNvSpPr/>
            <p:nvPr/>
          </p:nvSpPr>
          <p:spPr>
            <a:xfrm rot="16200000">
              <a:off x="2295412" y="3861064"/>
              <a:ext cx="2276605" cy="1467779"/>
            </a:xfrm>
            <a:custGeom>
              <a:avLst/>
              <a:gdLst/>
              <a:ahLst/>
              <a:cxnLst/>
              <a:rect l="l" t="t" r="r" b="b"/>
              <a:pathLst>
                <a:path w="2276605" h="1467779">
                  <a:moveTo>
                    <a:pt x="2276605" y="442016"/>
                  </a:moveTo>
                  <a:lnTo>
                    <a:pt x="2034289" y="684332"/>
                  </a:lnTo>
                  <a:lnTo>
                    <a:pt x="2034289" y="563174"/>
                  </a:lnTo>
                  <a:lnTo>
                    <a:pt x="1461851" y="563174"/>
                  </a:lnTo>
                  <a:cubicBezTo>
                    <a:pt x="1462645" y="683810"/>
                    <a:pt x="1463440" y="804446"/>
                    <a:pt x="1464235" y="925082"/>
                  </a:cubicBezTo>
                  <a:cubicBezTo>
                    <a:pt x="1165908" y="927048"/>
                    <a:pt x="925103" y="1169444"/>
                    <a:pt x="925103" y="1467778"/>
                  </a:cubicBezTo>
                  <a:lnTo>
                    <a:pt x="0" y="1467779"/>
                  </a:lnTo>
                  <a:cubicBezTo>
                    <a:pt x="0" y="660904"/>
                    <a:pt x="651282" y="5316"/>
                    <a:pt x="1458140" y="0"/>
                  </a:cubicBezTo>
                  <a:lnTo>
                    <a:pt x="1460254" y="320858"/>
                  </a:lnTo>
                  <a:lnTo>
                    <a:pt x="2034289" y="320858"/>
                  </a:lnTo>
                  <a:lnTo>
                    <a:pt x="2034289" y="199700"/>
                  </a:lnTo>
                  <a:close/>
                </a:path>
              </a:pathLst>
            </a:custGeom>
            <a:solidFill>
              <a:srgbClr val="24484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ko-KR" altLang="en-US" sz="2025" dirty="0"/>
            </a:p>
          </p:txBody>
        </p:sp>
        <p:sp>
          <p:nvSpPr>
            <p:cNvPr id="51" name="Up Arrow 23">
              <a:extLst>
                <a:ext uri="{FF2B5EF4-FFF2-40B4-BE49-F238E27FC236}">
                  <a16:creationId xmlns:a16="http://schemas.microsoft.com/office/drawing/2014/main" id="{52DD58C1-A8B3-4C51-9CEB-E2798541BF99}"/>
                </a:ext>
              </a:extLst>
            </p:cNvPr>
            <p:cNvSpPr/>
            <p:nvPr/>
          </p:nvSpPr>
          <p:spPr>
            <a:xfrm rot="5400000">
              <a:off x="3094948" y="1593716"/>
              <a:ext cx="1486295" cy="2276604"/>
            </a:xfrm>
            <a:custGeom>
              <a:avLst/>
              <a:gdLst/>
              <a:ahLst/>
              <a:cxnLst/>
              <a:rect l="l" t="t" r="r" b="b"/>
              <a:pathLst>
                <a:path w="1486295" h="2276604">
                  <a:moveTo>
                    <a:pt x="0" y="818464"/>
                  </a:moveTo>
                  <a:lnTo>
                    <a:pt x="327724" y="816305"/>
                  </a:lnTo>
                  <a:lnTo>
                    <a:pt x="327724" y="242316"/>
                  </a:lnTo>
                  <a:lnTo>
                    <a:pt x="206566" y="242316"/>
                  </a:lnTo>
                  <a:lnTo>
                    <a:pt x="448882" y="0"/>
                  </a:lnTo>
                  <a:lnTo>
                    <a:pt x="691198" y="242316"/>
                  </a:lnTo>
                  <a:lnTo>
                    <a:pt x="570040" y="242316"/>
                  </a:lnTo>
                  <a:lnTo>
                    <a:pt x="570040" y="814708"/>
                  </a:lnTo>
                  <a:cubicBezTo>
                    <a:pt x="688388" y="813929"/>
                    <a:pt x="806735" y="813149"/>
                    <a:pt x="925083" y="812370"/>
                  </a:cubicBezTo>
                  <a:cubicBezTo>
                    <a:pt x="926035" y="956869"/>
                    <a:pt x="984574" y="1095021"/>
                    <a:pt x="1087729" y="1196214"/>
                  </a:cubicBezTo>
                  <a:cubicBezTo>
                    <a:pt x="1190884" y="1297406"/>
                    <a:pt x="1330135" y="1353282"/>
                    <a:pt x="1474625" y="1351460"/>
                  </a:cubicBezTo>
                  <a:lnTo>
                    <a:pt x="1486295" y="2276488"/>
                  </a:lnTo>
                  <a:cubicBezTo>
                    <a:pt x="1095506" y="2281418"/>
                    <a:pt x="718886" y="2130296"/>
                    <a:pt x="439894" y="1856610"/>
                  </a:cubicBezTo>
                  <a:cubicBezTo>
                    <a:pt x="160901" y="1582924"/>
                    <a:pt x="2575" y="1209276"/>
                    <a:pt x="0" y="818464"/>
                  </a:cubicBezTo>
                  <a:close/>
                </a:path>
              </a:pathLst>
            </a:custGeom>
            <a:solidFill>
              <a:srgbClr val="2448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ko-KR" altLang="en-US" sz="2025"/>
            </a:p>
          </p:txBody>
        </p:sp>
      </p:grpSp>
      <p:sp>
        <p:nvSpPr>
          <p:cNvPr id="52" name="TextBox 51">
            <a:extLst>
              <a:ext uri="{FF2B5EF4-FFF2-40B4-BE49-F238E27FC236}">
                <a16:creationId xmlns:a16="http://schemas.microsoft.com/office/drawing/2014/main" id="{82D5D4B7-F144-4FDD-9019-00A12DA47629}"/>
              </a:ext>
            </a:extLst>
          </p:cNvPr>
          <p:cNvSpPr txBox="1"/>
          <p:nvPr/>
        </p:nvSpPr>
        <p:spPr>
          <a:xfrm>
            <a:off x="4869606" y="1940347"/>
            <a:ext cx="830180" cy="430887"/>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altLang="ko-KR" sz="1100" b="1" dirty="0">
                <a:solidFill>
                  <a:schemeClr val="bg1"/>
                </a:solidFill>
                <a:latin typeface="Calibri" panose="020F0502020204030204" pitchFamily="34" charset="0"/>
                <a:cs typeface="Calibri" panose="020F0502020204030204" pitchFamily="34" charset="0"/>
              </a:rPr>
              <a:t>Data</a:t>
            </a:r>
          </a:p>
          <a:p>
            <a:pPr algn="ctr"/>
            <a:r>
              <a:rPr lang="en-US" altLang="ko-KR" sz="1100" b="1" dirty="0">
                <a:solidFill>
                  <a:schemeClr val="bg1"/>
                </a:solidFill>
                <a:latin typeface="Calibri" panose="020F0502020204030204" pitchFamily="34" charset="0"/>
                <a:cs typeface="Calibri" panose="020F0502020204030204" pitchFamily="34" charset="0"/>
              </a:rPr>
              <a:t>Collection</a:t>
            </a:r>
            <a:endParaRPr lang="ko-KR" altLang="en-US" sz="1100" b="1" dirty="0">
              <a:solidFill>
                <a:schemeClr val="bg1"/>
              </a:solidFill>
              <a:latin typeface="Calibri" panose="020F0502020204030204" pitchFamily="34" charset="0"/>
              <a:cs typeface="Calibri" panose="020F0502020204030204" pitchFamily="34" charset="0"/>
            </a:endParaRPr>
          </a:p>
        </p:txBody>
      </p:sp>
      <p:sp>
        <p:nvSpPr>
          <p:cNvPr id="56" name="TextBox 55">
            <a:extLst>
              <a:ext uri="{FF2B5EF4-FFF2-40B4-BE49-F238E27FC236}">
                <a16:creationId xmlns:a16="http://schemas.microsoft.com/office/drawing/2014/main" id="{3C37EE37-6BCC-44E1-BD10-0427B66FE05F}"/>
              </a:ext>
            </a:extLst>
          </p:cNvPr>
          <p:cNvSpPr txBox="1"/>
          <p:nvPr/>
        </p:nvSpPr>
        <p:spPr>
          <a:xfrm>
            <a:off x="3352169" y="1987409"/>
            <a:ext cx="923756" cy="430887"/>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altLang="ko-KR" sz="1100" b="1" dirty="0">
                <a:solidFill>
                  <a:schemeClr val="bg1"/>
                </a:solidFill>
                <a:latin typeface="Calibri" panose="020F0502020204030204" pitchFamily="34" charset="0"/>
                <a:cs typeface="Calibri" panose="020F0502020204030204" pitchFamily="34" charset="0"/>
              </a:rPr>
              <a:t>Regulatory</a:t>
            </a:r>
          </a:p>
          <a:p>
            <a:pPr algn="ctr"/>
            <a:r>
              <a:rPr lang="en-US" altLang="ko-KR" sz="1100" b="1" dirty="0">
                <a:solidFill>
                  <a:schemeClr val="bg1"/>
                </a:solidFill>
                <a:latin typeface="Calibri" panose="020F0502020204030204" pitchFamily="34" charset="0"/>
                <a:cs typeface="Calibri" panose="020F0502020204030204" pitchFamily="34" charset="0"/>
              </a:rPr>
              <a:t>&amp; Safety</a:t>
            </a:r>
            <a:endParaRPr lang="ko-KR" altLang="en-US" sz="1100" b="1" dirty="0">
              <a:solidFill>
                <a:schemeClr val="bg1"/>
              </a:solidFill>
              <a:latin typeface="Calibri" panose="020F0502020204030204" pitchFamily="34" charset="0"/>
              <a:cs typeface="Calibri" panose="020F0502020204030204" pitchFamily="34" charset="0"/>
            </a:endParaRPr>
          </a:p>
        </p:txBody>
      </p:sp>
      <p:sp>
        <p:nvSpPr>
          <p:cNvPr id="57" name="TextBox 56">
            <a:extLst>
              <a:ext uri="{FF2B5EF4-FFF2-40B4-BE49-F238E27FC236}">
                <a16:creationId xmlns:a16="http://schemas.microsoft.com/office/drawing/2014/main" id="{575AD3CA-E5B7-4C0F-A42B-FB707052A402}"/>
              </a:ext>
            </a:extLst>
          </p:cNvPr>
          <p:cNvSpPr txBox="1"/>
          <p:nvPr/>
        </p:nvSpPr>
        <p:spPr>
          <a:xfrm>
            <a:off x="4822818" y="3578152"/>
            <a:ext cx="923756" cy="261610"/>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altLang="ko-KR" sz="1100" b="1" dirty="0">
                <a:solidFill>
                  <a:schemeClr val="bg1"/>
                </a:solidFill>
                <a:latin typeface="Calibri" panose="020F0502020204030204" pitchFamily="34" charset="0"/>
                <a:cs typeface="Calibri" panose="020F0502020204030204" pitchFamily="34" charset="0"/>
              </a:rPr>
              <a:t>Support</a:t>
            </a:r>
            <a:endParaRPr lang="ko-KR" altLang="en-US" sz="1100" b="1" dirty="0">
              <a:solidFill>
                <a:schemeClr val="bg1"/>
              </a:solidFill>
              <a:latin typeface="Calibri" panose="020F0502020204030204" pitchFamily="34" charset="0"/>
              <a:cs typeface="Calibri" panose="020F0502020204030204" pitchFamily="34" charset="0"/>
            </a:endParaRPr>
          </a:p>
        </p:txBody>
      </p:sp>
      <p:sp>
        <p:nvSpPr>
          <p:cNvPr id="58" name="TextBox 57">
            <a:extLst>
              <a:ext uri="{FF2B5EF4-FFF2-40B4-BE49-F238E27FC236}">
                <a16:creationId xmlns:a16="http://schemas.microsoft.com/office/drawing/2014/main" id="{29FCD7A0-6255-4650-A92D-349EBE73AFDA}"/>
              </a:ext>
            </a:extLst>
          </p:cNvPr>
          <p:cNvSpPr txBox="1"/>
          <p:nvPr/>
        </p:nvSpPr>
        <p:spPr>
          <a:xfrm>
            <a:off x="3346875" y="3571591"/>
            <a:ext cx="923756" cy="261610"/>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altLang="ko-KR" sz="1100" b="1" dirty="0">
                <a:solidFill>
                  <a:schemeClr val="bg1"/>
                </a:solidFill>
                <a:latin typeface="Calibri" panose="020F0502020204030204" pitchFamily="34" charset="0"/>
                <a:cs typeface="Calibri" panose="020F0502020204030204" pitchFamily="34" charset="0"/>
              </a:rPr>
              <a:t>Oversight</a:t>
            </a:r>
            <a:endParaRPr lang="ko-KR" altLang="en-US" sz="1100" b="1" dirty="0">
              <a:solidFill>
                <a:schemeClr val="bg1"/>
              </a:solidFill>
              <a:latin typeface="Calibri" panose="020F0502020204030204" pitchFamily="34" charset="0"/>
              <a:cs typeface="Calibri" panose="020F0502020204030204" pitchFamily="34" charset="0"/>
            </a:endParaRPr>
          </a:p>
        </p:txBody>
      </p:sp>
      <p:sp>
        <p:nvSpPr>
          <p:cNvPr id="97" name="Rounded Rectangle 5">
            <a:extLst>
              <a:ext uri="{FF2B5EF4-FFF2-40B4-BE49-F238E27FC236}">
                <a16:creationId xmlns:a16="http://schemas.microsoft.com/office/drawing/2014/main" id="{8BF0B127-2059-446A-8739-C18770DF987F}"/>
              </a:ext>
            </a:extLst>
          </p:cNvPr>
          <p:cNvSpPr/>
          <p:nvPr/>
        </p:nvSpPr>
        <p:spPr>
          <a:xfrm>
            <a:off x="2005872" y="2945250"/>
            <a:ext cx="1202959" cy="401398"/>
          </a:xfrm>
          <a:prstGeom prst="roundRect">
            <a:avLst>
              <a:gd name="adj" fmla="val 50000"/>
            </a:avLst>
          </a:prstGeom>
          <a:solidFill>
            <a:srgbClr val="2448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100" dirty="0">
                <a:latin typeface="Calibri" panose="020F0502020204030204" pitchFamily="34" charset="0"/>
                <a:ea typeface="Cambria" panose="02040503050406030204" pitchFamily="18" charset="0"/>
                <a:cs typeface="Calibri" panose="020F0502020204030204" pitchFamily="34" charset="0"/>
              </a:rPr>
              <a:t>Training &amp; Assessments</a:t>
            </a:r>
          </a:p>
        </p:txBody>
      </p:sp>
      <p:sp>
        <p:nvSpPr>
          <p:cNvPr id="98" name="Rounded Rectangle 5">
            <a:extLst>
              <a:ext uri="{FF2B5EF4-FFF2-40B4-BE49-F238E27FC236}">
                <a16:creationId xmlns:a16="http://schemas.microsoft.com/office/drawing/2014/main" id="{A0537EDE-1454-423D-8D48-47A0803D2D69}"/>
              </a:ext>
            </a:extLst>
          </p:cNvPr>
          <p:cNvSpPr/>
          <p:nvPr/>
        </p:nvSpPr>
        <p:spPr>
          <a:xfrm>
            <a:off x="5953294" y="3128855"/>
            <a:ext cx="1094160" cy="387608"/>
          </a:xfrm>
          <a:prstGeom prst="roundRect">
            <a:avLst>
              <a:gd name="adj" fmla="val 50000"/>
            </a:avLst>
          </a:prstGeom>
          <a:solidFill>
            <a:srgbClr val="519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100" dirty="0">
                <a:latin typeface="Calibri" panose="020F0502020204030204" pitchFamily="34" charset="0"/>
                <a:ea typeface="Cambria" panose="02040503050406030204" pitchFamily="18" charset="0"/>
                <a:cs typeface="Calibri" panose="020F0502020204030204" pitchFamily="34" charset="0"/>
              </a:rPr>
              <a:t>Patient Engagement</a:t>
            </a:r>
          </a:p>
        </p:txBody>
      </p:sp>
      <p:sp>
        <p:nvSpPr>
          <p:cNvPr id="99" name="Rounded Rectangle 5">
            <a:extLst>
              <a:ext uri="{FF2B5EF4-FFF2-40B4-BE49-F238E27FC236}">
                <a16:creationId xmlns:a16="http://schemas.microsoft.com/office/drawing/2014/main" id="{462106DE-7A69-4D76-8976-EA49F56CC71E}"/>
              </a:ext>
            </a:extLst>
          </p:cNvPr>
          <p:cNvSpPr/>
          <p:nvPr/>
        </p:nvSpPr>
        <p:spPr>
          <a:xfrm>
            <a:off x="2486145" y="1325243"/>
            <a:ext cx="1371601" cy="394492"/>
          </a:xfrm>
          <a:prstGeom prst="roundRect">
            <a:avLst>
              <a:gd name="adj" fmla="val 50000"/>
            </a:avLst>
          </a:prstGeom>
          <a:solidFill>
            <a:srgbClr val="2448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100" dirty="0">
                <a:latin typeface="Calibri" panose="020F0502020204030204" pitchFamily="34" charset="0"/>
                <a:ea typeface="Cambria" panose="02040503050406030204" pitchFamily="18" charset="0"/>
                <a:cs typeface="Calibri" panose="020F0502020204030204" pitchFamily="34" charset="0"/>
              </a:rPr>
              <a:t>Safety Monitoring &amp; Reporting</a:t>
            </a:r>
          </a:p>
        </p:txBody>
      </p:sp>
      <p:sp>
        <p:nvSpPr>
          <p:cNvPr id="100" name="Rounded Rectangle 5">
            <a:extLst>
              <a:ext uri="{FF2B5EF4-FFF2-40B4-BE49-F238E27FC236}">
                <a16:creationId xmlns:a16="http://schemas.microsoft.com/office/drawing/2014/main" id="{EBBCDC74-559D-4D06-8068-93B50FC7960C}"/>
              </a:ext>
            </a:extLst>
          </p:cNvPr>
          <p:cNvSpPr/>
          <p:nvPr/>
        </p:nvSpPr>
        <p:spPr>
          <a:xfrm>
            <a:off x="4031578" y="1015720"/>
            <a:ext cx="1144721" cy="434934"/>
          </a:xfrm>
          <a:prstGeom prst="roundRect">
            <a:avLst>
              <a:gd name="adj" fmla="val 50000"/>
            </a:avLst>
          </a:prstGeom>
          <a:solidFill>
            <a:srgbClr val="519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100" dirty="0">
                <a:latin typeface="Calibri" panose="020F0502020204030204" pitchFamily="34" charset="0"/>
                <a:ea typeface="Cambria" panose="02040503050406030204" pitchFamily="18" charset="0"/>
                <a:cs typeface="Calibri" panose="020F0502020204030204" pitchFamily="34" charset="0"/>
              </a:rPr>
              <a:t>Electronic Data Capture</a:t>
            </a:r>
          </a:p>
        </p:txBody>
      </p:sp>
      <p:sp>
        <p:nvSpPr>
          <p:cNvPr id="101" name="Rounded Rectangle 5">
            <a:extLst>
              <a:ext uri="{FF2B5EF4-FFF2-40B4-BE49-F238E27FC236}">
                <a16:creationId xmlns:a16="http://schemas.microsoft.com/office/drawing/2014/main" id="{8DB2DFDA-3976-41A1-8F4F-BB0A1D06CB4A}"/>
              </a:ext>
            </a:extLst>
          </p:cNvPr>
          <p:cNvSpPr/>
          <p:nvPr/>
        </p:nvSpPr>
        <p:spPr>
          <a:xfrm>
            <a:off x="3936169" y="4248666"/>
            <a:ext cx="1271663" cy="360053"/>
          </a:xfrm>
          <a:prstGeom prst="roundRect">
            <a:avLst>
              <a:gd name="adj" fmla="val 50000"/>
            </a:avLst>
          </a:prstGeom>
          <a:solidFill>
            <a:srgbClr val="6F8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100" dirty="0">
                <a:latin typeface="Calibri" panose="020F0502020204030204" pitchFamily="34" charset="0"/>
                <a:cs typeface="Calibri" panose="020F0502020204030204" pitchFamily="34" charset="0"/>
              </a:rPr>
              <a:t>Data Sharing &amp; Visualization</a:t>
            </a:r>
          </a:p>
        </p:txBody>
      </p:sp>
      <p:sp>
        <p:nvSpPr>
          <p:cNvPr id="102" name="Rounded Rectangle 5">
            <a:extLst>
              <a:ext uri="{FF2B5EF4-FFF2-40B4-BE49-F238E27FC236}">
                <a16:creationId xmlns:a16="http://schemas.microsoft.com/office/drawing/2014/main" id="{1ACD27C2-E02C-4CCA-BE65-6086BAA76546}"/>
              </a:ext>
            </a:extLst>
          </p:cNvPr>
          <p:cNvSpPr/>
          <p:nvPr/>
        </p:nvSpPr>
        <p:spPr>
          <a:xfrm>
            <a:off x="5751539" y="1981475"/>
            <a:ext cx="1371600" cy="328172"/>
          </a:xfrm>
          <a:prstGeom prst="roundRect">
            <a:avLst>
              <a:gd name="adj" fmla="val 50000"/>
            </a:avLst>
          </a:prstGeom>
          <a:solidFill>
            <a:srgbClr val="519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100" dirty="0">
                <a:latin typeface="Calibri" panose="020F0502020204030204" pitchFamily="34" charset="0"/>
                <a:ea typeface="Cambria" panose="02040503050406030204" pitchFamily="18" charset="0"/>
                <a:cs typeface="Calibri" panose="020F0502020204030204" pitchFamily="34" charset="0"/>
              </a:rPr>
              <a:t>Tissue &amp; Imaging</a:t>
            </a:r>
          </a:p>
        </p:txBody>
      </p:sp>
      <p:sp>
        <p:nvSpPr>
          <p:cNvPr id="103" name="Rounded Rectangle 5">
            <a:extLst>
              <a:ext uri="{FF2B5EF4-FFF2-40B4-BE49-F238E27FC236}">
                <a16:creationId xmlns:a16="http://schemas.microsoft.com/office/drawing/2014/main" id="{67DB56AD-C332-43AC-B170-61D4F87E42EA}"/>
              </a:ext>
            </a:extLst>
          </p:cNvPr>
          <p:cNvSpPr/>
          <p:nvPr/>
        </p:nvSpPr>
        <p:spPr>
          <a:xfrm>
            <a:off x="5989055" y="2541671"/>
            <a:ext cx="957934" cy="330473"/>
          </a:xfrm>
          <a:prstGeom prst="roundRect">
            <a:avLst>
              <a:gd name="adj" fmla="val 50000"/>
            </a:avLst>
          </a:prstGeom>
          <a:solidFill>
            <a:srgbClr val="519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100" dirty="0">
                <a:latin typeface="Calibri" panose="020F0502020204030204" pitchFamily="34" charset="0"/>
                <a:cs typeface="Calibri" panose="020F0502020204030204" pitchFamily="34" charset="0"/>
              </a:rPr>
              <a:t>Omics</a:t>
            </a:r>
          </a:p>
        </p:txBody>
      </p:sp>
      <p:sp>
        <p:nvSpPr>
          <p:cNvPr id="104" name="Rounded Rectangle 5">
            <a:extLst>
              <a:ext uri="{FF2B5EF4-FFF2-40B4-BE49-F238E27FC236}">
                <a16:creationId xmlns:a16="http://schemas.microsoft.com/office/drawing/2014/main" id="{4FA402AF-1292-4E7B-8ED4-5E40D6DE8C89}"/>
              </a:ext>
            </a:extLst>
          </p:cNvPr>
          <p:cNvSpPr/>
          <p:nvPr/>
        </p:nvSpPr>
        <p:spPr>
          <a:xfrm>
            <a:off x="5243769" y="1343214"/>
            <a:ext cx="1339488" cy="369160"/>
          </a:xfrm>
          <a:prstGeom prst="roundRect">
            <a:avLst>
              <a:gd name="adj" fmla="val 50000"/>
            </a:avLst>
          </a:prstGeom>
          <a:solidFill>
            <a:srgbClr val="519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100" dirty="0">
                <a:latin typeface="Calibri" panose="020F0502020204030204" pitchFamily="34" charset="0"/>
                <a:cs typeface="Calibri" panose="020F0502020204030204" pitchFamily="34" charset="0"/>
              </a:rPr>
              <a:t>IT Infrastructure &amp; Administration</a:t>
            </a:r>
          </a:p>
        </p:txBody>
      </p:sp>
      <p:sp>
        <p:nvSpPr>
          <p:cNvPr id="105" name="Rounded Rectangle 5">
            <a:extLst>
              <a:ext uri="{FF2B5EF4-FFF2-40B4-BE49-F238E27FC236}">
                <a16:creationId xmlns:a16="http://schemas.microsoft.com/office/drawing/2014/main" id="{A97823E8-6772-4836-A260-FC9B66D93526}"/>
              </a:ext>
            </a:extLst>
          </p:cNvPr>
          <p:cNvSpPr/>
          <p:nvPr/>
        </p:nvSpPr>
        <p:spPr>
          <a:xfrm>
            <a:off x="2014143" y="2147615"/>
            <a:ext cx="1247121" cy="359794"/>
          </a:xfrm>
          <a:prstGeom prst="roundRect">
            <a:avLst>
              <a:gd name="adj" fmla="val 50000"/>
            </a:avLst>
          </a:prstGeom>
          <a:solidFill>
            <a:srgbClr val="2448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100" dirty="0">
                <a:latin typeface="Calibri" panose="020F0502020204030204" pitchFamily="34" charset="0"/>
                <a:ea typeface="Cambria" panose="02040503050406030204" pitchFamily="18" charset="0"/>
                <a:cs typeface="Calibri" panose="020F0502020204030204" pitchFamily="34" charset="0"/>
              </a:rPr>
              <a:t>Site Monitoring &amp; Audit</a:t>
            </a:r>
          </a:p>
        </p:txBody>
      </p:sp>
      <p:sp>
        <p:nvSpPr>
          <p:cNvPr id="106" name="Rounded Rectangle 5">
            <a:extLst>
              <a:ext uri="{FF2B5EF4-FFF2-40B4-BE49-F238E27FC236}">
                <a16:creationId xmlns:a16="http://schemas.microsoft.com/office/drawing/2014/main" id="{644DD0CA-19E6-4875-BE28-1A71A5591A4E}"/>
              </a:ext>
            </a:extLst>
          </p:cNvPr>
          <p:cNvSpPr/>
          <p:nvPr/>
        </p:nvSpPr>
        <p:spPr>
          <a:xfrm>
            <a:off x="5571743" y="3793686"/>
            <a:ext cx="1599370" cy="406723"/>
          </a:xfrm>
          <a:prstGeom prst="roundRect">
            <a:avLst>
              <a:gd name="adj" fmla="val 50000"/>
            </a:avLst>
          </a:prstGeom>
          <a:solidFill>
            <a:srgbClr val="519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100" dirty="0">
                <a:latin typeface="Calibri" panose="020F0502020204030204" pitchFamily="34" charset="0"/>
                <a:cs typeface="Calibri" panose="020F0502020204030204" pitchFamily="34" charset="0"/>
              </a:rPr>
              <a:t>Patient Enrolment  </a:t>
            </a:r>
          </a:p>
          <a:p>
            <a:pPr algn="ctr"/>
            <a:r>
              <a:rPr lang="en-IN" sz="1100" dirty="0">
                <a:latin typeface="Calibri" panose="020F0502020204030204" pitchFamily="34" charset="0"/>
                <a:cs typeface="Calibri" panose="020F0502020204030204" pitchFamily="34" charset="0"/>
              </a:rPr>
              <a:t>Scheduling &amp; Tracking </a:t>
            </a:r>
          </a:p>
        </p:txBody>
      </p:sp>
      <p:sp>
        <p:nvSpPr>
          <p:cNvPr id="107" name="Rounded Rectangle 5">
            <a:extLst>
              <a:ext uri="{FF2B5EF4-FFF2-40B4-BE49-F238E27FC236}">
                <a16:creationId xmlns:a16="http://schemas.microsoft.com/office/drawing/2014/main" id="{4AD3EBD1-01D4-4A3D-B8CA-AA648A2160B6}"/>
              </a:ext>
            </a:extLst>
          </p:cNvPr>
          <p:cNvSpPr/>
          <p:nvPr/>
        </p:nvSpPr>
        <p:spPr>
          <a:xfrm>
            <a:off x="2074704" y="3809764"/>
            <a:ext cx="1371601" cy="390645"/>
          </a:xfrm>
          <a:prstGeom prst="roundRect">
            <a:avLst>
              <a:gd name="adj" fmla="val 50000"/>
            </a:avLst>
          </a:prstGeom>
          <a:solidFill>
            <a:srgbClr val="2448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100" dirty="0">
                <a:latin typeface="Calibri" panose="020F0502020204030204" pitchFamily="34" charset="0"/>
                <a:ea typeface="Cambria" panose="02040503050406030204" pitchFamily="18" charset="0"/>
                <a:cs typeface="Calibri" panose="020F0502020204030204" pitchFamily="34" charset="0"/>
              </a:rPr>
              <a:t>Regulatory &amp; Trial Management</a:t>
            </a:r>
          </a:p>
        </p:txBody>
      </p:sp>
      <p:pic>
        <p:nvPicPr>
          <p:cNvPr id="86" name="Picture 85" descr="A picture containing logo&#10;&#10;Description automatically generated">
            <a:extLst>
              <a:ext uri="{FF2B5EF4-FFF2-40B4-BE49-F238E27FC236}">
                <a16:creationId xmlns:a16="http://schemas.microsoft.com/office/drawing/2014/main" id="{FA793A10-5B3C-4228-9A6F-F8EC2D194E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8840" y="2677332"/>
            <a:ext cx="1384992" cy="415498"/>
          </a:xfrm>
          <a:prstGeom prst="rect">
            <a:avLst/>
          </a:prstGeom>
        </p:spPr>
      </p:pic>
      <p:grpSp>
        <p:nvGrpSpPr>
          <p:cNvPr id="90" name="Group 89">
            <a:extLst>
              <a:ext uri="{FF2B5EF4-FFF2-40B4-BE49-F238E27FC236}">
                <a16:creationId xmlns:a16="http://schemas.microsoft.com/office/drawing/2014/main" id="{28D9DBF9-D38B-4D9E-9F42-0A3A7AE6EBF0}"/>
              </a:ext>
            </a:extLst>
          </p:cNvPr>
          <p:cNvGrpSpPr/>
          <p:nvPr/>
        </p:nvGrpSpPr>
        <p:grpSpPr>
          <a:xfrm>
            <a:off x="31897" y="877037"/>
            <a:ext cx="1975085" cy="1043700"/>
            <a:chOff x="1781459" y="4532648"/>
            <a:chExt cx="4708855" cy="1204006"/>
          </a:xfrm>
        </p:grpSpPr>
        <p:sp>
          <p:nvSpPr>
            <p:cNvPr id="91" name="TextBox 90">
              <a:extLst>
                <a:ext uri="{FF2B5EF4-FFF2-40B4-BE49-F238E27FC236}">
                  <a16:creationId xmlns:a16="http://schemas.microsoft.com/office/drawing/2014/main" id="{0C781C7A-0EC7-4D98-ACB2-0C709F4F686A}"/>
                </a:ext>
              </a:extLst>
            </p:cNvPr>
            <p:cNvSpPr txBox="1"/>
            <p:nvPr/>
          </p:nvSpPr>
          <p:spPr>
            <a:xfrm>
              <a:off x="1832167" y="4778021"/>
              <a:ext cx="4658147" cy="958633"/>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128588" indent="-128588">
                <a:buFont typeface="Arial" panose="020B0604020202020204" pitchFamily="34" charset="0"/>
                <a:buChar char="•"/>
              </a:pPr>
              <a:r>
                <a:rPr lang="en-CA" sz="800" dirty="0">
                  <a:latin typeface="Calibri" panose="020F0502020204030204" pitchFamily="34" charset="0"/>
                  <a:cs typeface="Calibri" panose="020F0502020204030204" pitchFamily="34" charset="0"/>
                </a:rPr>
                <a:t>SAE &amp; Safety Reporting &amp; Reminders</a:t>
              </a:r>
            </a:p>
            <a:p>
              <a:pPr marL="128588" indent="-128588">
                <a:buFont typeface="Arial" panose="020B0604020202020204" pitchFamily="34" charset="0"/>
                <a:buChar char="•"/>
              </a:pPr>
              <a:r>
                <a:rPr lang="en-CA" sz="800" dirty="0">
                  <a:latin typeface="Calibri" panose="020F0502020204030204" pitchFamily="34" charset="0"/>
                  <a:cs typeface="Calibri" panose="020F0502020204030204" pitchFamily="34" charset="0"/>
                </a:rPr>
                <a:t>e-Assessment System</a:t>
              </a:r>
            </a:p>
            <a:p>
              <a:pPr marL="128588" indent="-128588">
                <a:buFont typeface="Arial" panose="020B0604020202020204" pitchFamily="34" charset="0"/>
                <a:buChar char="•"/>
              </a:pPr>
              <a:r>
                <a:rPr lang="en-CA" sz="800" dirty="0">
                  <a:latin typeface="Calibri" panose="020F0502020204030204" pitchFamily="34" charset="0"/>
                  <a:cs typeface="Calibri" panose="020F0502020204030204" pitchFamily="34" charset="0"/>
                </a:rPr>
                <a:t>Pharmacovigilance</a:t>
              </a:r>
            </a:p>
            <a:p>
              <a:pPr marL="128588" indent="-128588">
                <a:buFont typeface="Arial" panose="020B0604020202020204" pitchFamily="34" charset="0"/>
                <a:buChar char="•"/>
              </a:pPr>
              <a:r>
                <a:rPr lang="en-CA" sz="800" dirty="0">
                  <a:latin typeface="Calibri" panose="020F0502020204030204" pitchFamily="34" charset="0"/>
                  <a:cs typeface="Calibri" panose="020F0502020204030204" pitchFamily="34" charset="0"/>
                </a:rPr>
                <a:t>Reporting to Regulatory &amp; Partners</a:t>
              </a:r>
            </a:p>
            <a:p>
              <a:pPr marL="128588" indent="-128588">
                <a:buFont typeface="Arial" panose="020B0604020202020204" pitchFamily="34" charset="0"/>
                <a:buChar char="•"/>
              </a:pPr>
              <a:r>
                <a:rPr lang="en-CA" sz="800" dirty="0">
                  <a:latin typeface="Calibri" panose="020F0502020204030204" pitchFamily="34" charset="0"/>
                  <a:cs typeface="Calibri" panose="020F0502020204030204" pitchFamily="34" charset="0"/>
                </a:rPr>
                <a:t>CIOMS, PDF, XML</a:t>
              </a:r>
            </a:p>
            <a:p>
              <a:endParaRPr lang="en-CA" sz="800" dirty="0">
                <a:latin typeface="Calibri" panose="020F0502020204030204" pitchFamily="34" charset="0"/>
                <a:cs typeface="Calibri" panose="020F0502020204030204" pitchFamily="34" charset="0"/>
              </a:endParaRPr>
            </a:p>
          </p:txBody>
        </p:sp>
        <p:sp>
          <p:nvSpPr>
            <p:cNvPr id="92" name="TextBox 91">
              <a:extLst>
                <a:ext uri="{FF2B5EF4-FFF2-40B4-BE49-F238E27FC236}">
                  <a16:creationId xmlns:a16="http://schemas.microsoft.com/office/drawing/2014/main" id="{22E00B3E-F98D-4696-B6B9-D7E342D057DD}"/>
                </a:ext>
              </a:extLst>
            </p:cNvPr>
            <p:cNvSpPr txBox="1"/>
            <p:nvPr/>
          </p:nvSpPr>
          <p:spPr>
            <a:xfrm>
              <a:off x="1781459" y="4532648"/>
              <a:ext cx="4589558" cy="266286"/>
            </a:xfrm>
            <a:prstGeom prst="rect">
              <a:avLst/>
            </a:prstGeom>
            <a:solidFill>
              <a:srgbClr val="24484A"/>
            </a:solid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ko-KR" sz="900" b="1" dirty="0">
                  <a:solidFill>
                    <a:schemeClr val="bg1"/>
                  </a:solidFill>
                  <a:latin typeface="Calibri" panose="020F0502020204030204" pitchFamily="34" charset="0"/>
                  <a:cs typeface="Calibri" panose="020F0502020204030204" pitchFamily="34" charset="0"/>
                </a:rPr>
                <a:t>Safety Monitoring &amp; Engagement</a:t>
              </a:r>
              <a:endParaRPr lang="ko-KR" altLang="en-US" sz="900" b="1" dirty="0">
                <a:solidFill>
                  <a:schemeClr val="bg1"/>
                </a:solidFill>
                <a:latin typeface="Calibri" panose="020F0502020204030204" pitchFamily="34" charset="0"/>
                <a:cs typeface="Calibri" panose="020F0502020204030204" pitchFamily="34" charset="0"/>
              </a:endParaRPr>
            </a:p>
          </p:txBody>
        </p:sp>
      </p:grpSp>
      <p:grpSp>
        <p:nvGrpSpPr>
          <p:cNvPr id="93" name="Group 92">
            <a:extLst>
              <a:ext uri="{FF2B5EF4-FFF2-40B4-BE49-F238E27FC236}">
                <a16:creationId xmlns:a16="http://schemas.microsoft.com/office/drawing/2014/main" id="{501CB687-71E2-41DE-A3AB-4B02B3622813}"/>
              </a:ext>
            </a:extLst>
          </p:cNvPr>
          <p:cNvGrpSpPr/>
          <p:nvPr/>
        </p:nvGrpSpPr>
        <p:grpSpPr>
          <a:xfrm>
            <a:off x="33414" y="1781938"/>
            <a:ext cx="1944192" cy="1287019"/>
            <a:chOff x="1781459" y="4532648"/>
            <a:chExt cx="4683130" cy="1484698"/>
          </a:xfrm>
        </p:grpSpPr>
        <p:sp>
          <p:nvSpPr>
            <p:cNvPr id="94" name="TextBox 93">
              <a:extLst>
                <a:ext uri="{FF2B5EF4-FFF2-40B4-BE49-F238E27FC236}">
                  <a16:creationId xmlns:a16="http://schemas.microsoft.com/office/drawing/2014/main" id="{D020CE20-87C0-4D1A-823C-06BA6464DCBE}"/>
                </a:ext>
              </a:extLst>
            </p:cNvPr>
            <p:cNvSpPr txBox="1"/>
            <p:nvPr/>
          </p:nvSpPr>
          <p:spPr>
            <a:xfrm>
              <a:off x="1806440" y="4774674"/>
              <a:ext cx="4658149" cy="1242672"/>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128588" indent="-128588">
                <a:buFont typeface="Arial" panose="020B0604020202020204" pitchFamily="34" charset="0"/>
                <a:buChar char="•"/>
              </a:pPr>
              <a:r>
                <a:rPr lang="en-CA" sz="800" dirty="0">
                  <a:latin typeface="Calibri" panose="020F0502020204030204" pitchFamily="34" charset="0"/>
                  <a:cs typeface="Calibri" panose="020F0502020204030204" pitchFamily="34" charset="0"/>
                </a:rPr>
                <a:t>Comprehensive eTMF Solution</a:t>
              </a:r>
            </a:p>
            <a:p>
              <a:pPr marL="128588" indent="-128588">
                <a:buFont typeface="Arial" panose="020B0604020202020204" pitchFamily="34" charset="0"/>
                <a:buChar char="•"/>
              </a:pPr>
              <a:r>
                <a:rPr lang="en-CA" sz="800" dirty="0">
                  <a:latin typeface="Calibri" panose="020F0502020204030204" pitchFamily="34" charset="0"/>
                  <a:cs typeface="Calibri" panose="020F0502020204030204" pitchFamily="34" charset="0"/>
                </a:rPr>
                <a:t>Accrual Utility</a:t>
              </a:r>
            </a:p>
            <a:p>
              <a:pPr marL="128588" indent="-128588">
                <a:buFont typeface="Arial" panose="020B0604020202020204" pitchFamily="34" charset="0"/>
                <a:buChar char="•"/>
              </a:pPr>
              <a:r>
                <a:rPr lang="en-CA" sz="800" dirty="0">
                  <a:latin typeface="Calibri" panose="020F0502020204030204" pitchFamily="34" charset="0"/>
                  <a:cs typeface="Calibri" panose="020F0502020204030204" pitchFamily="34" charset="0"/>
                </a:rPr>
                <a:t>Trial &amp; Site Management</a:t>
              </a:r>
            </a:p>
            <a:p>
              <a:pPr marL="128588" indent="-128588">
                <a:buFont typeface="Arial" panose="020B0604020202020204" pitchFamily="34" charset="0"/>
                <a:buChar char="•"/>
              </a:pPr>
              <a:r>
                <a:rPr lang="en-CA" sz="800" dirty="0">
                  <a:latin typeface="Calibri" panose="020F0502020204030204" pitchFamily="34" charset="0"/>
                  <a:cs typeface="Calibri" panose="020F0502020204030204" pitchFamily="34" charset="0"/>
                </a:rPr>
                <a:t>Centre Performance Index</a:t>
              </a:r>
            </a:p>
            <a:p>
              <a:pPr marL="128588" indent="-128588">
                <a:buFont typeface="Arial" panose="020B0604020202020204" pitchFamily="34" charset="0"/>
                <a:buChar char="•"/>
              </a:pPr>
              <a:r>
                <a:rPr lang="en-CA" sz="800" dirty="0">
                  <a:latin typeface="Calibri" panose="020F0502020204030204" pitchFamily="34" charset="0"/>
                  <a:cs typeface="Calibri" panose="020F0502020204030204" pitchFamily="34" charset="0"/>
                </a:rPr>
                <a:t>Central Office Monitoring</a:t>
              </a:r>
            </a:p>
            <a:p>
              <a:pPr marL="128588" indent="-128588">
                <a:buFont typeface="Arial" panose="020B0604020202020204" pitchFamily="34" charset="0"/>
                <a:buChar char="•"/>
              </a:pPr>
              <a:r>
                <a:rPr lang="en-CA" sz="800" dirty="0">
                  <a:latin typeface="Calibri" panose="020F0502020204030204" pitchFamily="34" charset="0"/>
                  <a:cs typeface="Calibri" panose="020F0502020204030204" pitchFamily="34" charset="0"/>
                </a:rPr>
                <a:t>Data Checking System</a:t>
              </a:r>
            </a:p>
            <a:p>
              <a:pPr marL="128588" indent="-128588">
                <a:buFont typeface="Arial" panose="020B0604020202020204" pitchFamily="34" charset="0"/>
                <a:buChar char="•"/>
              </a:pPr>
              <a:r>
                <a:rPr lang="en-CA" sz="800" dirty="0">
                  <a:latin typeface="Calibri" panose="020F0502020204030204" pitchFamily="34" charset="0"/>
                  <a:cs typeface="Calibri" panose="020F0502020204030204" pitchFamily="34" charset="0"/>
                </a:rPr>
                <a:t>On-Site Monitoring</a:t>
              </a:r>
            </a:p>
            <a:p>
              <a:pPr marL="128588" indent="-128588">
                <a:buFont typeface="Arial" panose="020B0604020202020204" pitchFamily="34" charset="0"/>
                <a:buChar char="•"/>
              </a:pPr>
              <a:r>
                <a:rPr lang="en-CA" sz="800" dirty="0">
                  <a:latin typeface="Calibri" panose="020F0502020204030204" pitchFamily="34" charset="0"/>
                  <a:cs typeface="Calibri" panose="020F0502020204030204" pitchFamily="34" charset="0"/>
                </a:rPr>
                <a:t>Audit Database</a:t>
              </a:r>
            </a:p>
          </p:txBody>
        </p:sp>
        <p:sp>
          <p:nvSpPr>
            <p:cNvPr id="95" name="TextBox 94">
              <a:extLst>
                <a:ext uri="{FF2B5EF4-FFF2-40B4-BE49-F238E27FC236}">
                  <a16:creationId xmlns:a16="http://schemas.microsoft.com/office/drawing/2014/main" id="{532F9A81-06A3-4F50-B6F9-C403FBD3F67C}"/>
                </a:ext>
              </a:extLst>
            </p:cNvPr>
            <p:cNvSpPr txBox="1"/>
            <p:nvPr/>
          </p:nvSpPr>
          <p:spPr>
            <a:xfrm>
              <a:off x="1781459" y="4532648"/>
              <a:ext cx="4650932" cy="266286"/>
            </a:xfrm>
            <a:prstGeom prst="rect">
              <a:avLst/>
            </a:prstGeom>
            <a:solidFill>
              <a:srgbClr val="24484A"/>
            </a:solid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ko-KR" sz="900" b="1" dirty="0">
                  <a:solidFill>
                    <a:schemeClr val="bg1"/>
                  </a:solidFill>
                  <a:latin typeface="Calibri" panose="020F0502020204030204" pitchFamily="34" charset="0"/>
                  <a:cs typeface="Calibri" panose="020F0502020204030204" pitchFamily="34" charset="0"/>
                </a:rPr>
                <a:t>Site Monitoring &amp; Reporting</a:t>
              </a:r>
              <a:endParaRPr lang="ko-KR" altLang="en-US" sz="900" b="1" dirty="0">
                <a:solidFill>
                  <a:schemeClr val="bg1"/>
                </a:solidFill>
                <a:latin typeface="Calibri" panose="020F0502020204030204" pitchFamily="34" charset="0"/>
                <a:cs typeface="Calibri" panose="020F0502020204030204" pitchFamily="34" charset="0"/>
              </a:endParaRPr>
            </a:p>
          </p:txBody>
        </p:sp>
      </p:grpSp>
      <p:grpSp>
        <p:nvGrpSpPr>
          <p:cNvPr id="96" name="Group 95">
            <a:extLst>
              <a:ext uri="{FF2B5EF4-FFF2-40B4-BE49-F238E27FC236}">
                <a16:creationId xmlns:a16="http://schemas.microsoft.com/office/drawing/2014/main" id="{F39F0513-8C6F-4C69-8EBD-398672570AFF}"/>
              </a:ext>
            </a:extLst>
          </p:cNvPr>
          <p:cNvGrpSpPr/>
          <p:nvPr/>
        </p:nvGrpSpPr>
        <p:grpSpPr>
          <a:xfrm>
            <a:off x="40293" y="3071798"/>
            <a:ext cx="1972103" cy="1660377"/>
            <a:chOff x="1893051" y="4262888"/>
            <a:chExt cx="4675256" cy="2213837"/>
          </a:xfrm>
        </p:grpSpPr>
        <p:sp>
          <p:nvSpPr>
            <p:cNvPr id="108" name="TextBox 107">
              <a:extLst>
                <a:ext uri="{FF2B5EF4-FFF2-40B4-BE49-F238E27FC236}">
                  <a16:creationId xmlns:a16="http://schemas.microsoft.com/office/drawing/2014/main" id="{01D9443C-0227-4058-B3C8-38FD3A1470D1}"/>
                </a:ext>
              </a:extLst>
            </p:cNvPr>
            <p:cNvSpPr txBox="1"/>
            <p:nvPr/>
          </p:nvSpPr>
          <p:spPr>
            <a:xfrm>
              <a:off x="1913951" y="4547991"/>
              <a:ext cx="4654356" cy="1928734"/>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128588" indent="-128588">
                <a:buFont typeface="Arial" panose="020B0604020202020204" pitchFamily="34" charset="0"/>
                <a:buChar char="•"/>
              </a:pPr>
              <a:r>
                <a:rPr lang="en-CA" sz="800" dirty="0">
                  <a:latin typeface="Calibri" panose="020F0502020204030204" pitchFamily="34" charset="0"/>
                  <a:cs typeface="Calibri" panose="020F0502020204030204" pitchFamily="34" charset="0"/>
                </a:rPr>
                <a:t>RIPPLE: Account Management &amp; Trial Delegation Log</a:t>
              </a:r>
            </a:p>
            <a:p>
              <a:pPr marL="128588" indent="-128588">
                <a:buFont typeface="Arial" panose="020B0604020202020204" pitchFamily="34" charset="0"/>
                <a:buChar char="•"/>
              </a:pPr>
              <a:r>
                <a:rPr lang="en-CA" sz="800" dirty="0">
                  <a:latin typeface="Calibri" panose="020F0502020204030204" pitchFamily="34" charset="0"/>
                  <a:cs typeface="Calibri" panose="020F0502020204030204" pitchFamily="34" charset="0"/>
                </a:rPr>
                <a:t>Membership Roster</a:t>
              </a:r>
            </a:p>
            <a:p>
              <a:pPr marL="128588" indent="-128588">
                <a:buFont typeface="Arial" panose="020B0604020202020204" pitchFamily="34" charset="0"/>
                <a:buChar char="•"/>
              </a:pPr>
              <a:r>
                <a:rPr lang="en-CA" sz="800" dirty="0">
                  <a:latin typeface="Calibri" panose="020F0502020204030204" pitchFamily="34" charset="0"/>
                  <a:cs typeface="Calibri" panose="020F0502020204030204" pitchFamily="34" charset="0"/>
                </a:rPr>
                <a:t>Ethics Tracking &amp; Reminders</a:t>
              </a:r>
            </a:p>
            <a:p>
              <a:pPr marL="128588" indent="-128588">
                <a:buFont typeface="Arial" panose="020B0604020202020204" pitchFamily="34" charset="0"/>
                <a:buChar char="•"/>
              </a:pPr>
              <a:r>
                <a:rPr lang="en-CA" sz="800" dirty="0">
                  <a:latin typeface="Calibri" panose="020F0502020204030204" pitchFamily="34" charset="0"/>
                  <a:cs typeface="Calibri" panose="020F0502020204030204" pitchFamily="34" charset="0"/>
                </a:rPr>
                <a:t>Regulatory Documents</a:t>
              </a:r>
            </a:p>
            <a:p>
              <a:pPr marL="128588" indent="-128588">
                <a:buFont typeface="Arial" panose="020B0604020202020204" pitchFamily="34" charset="0"/>
                <a:buChar char="•"/>
              </a:pPr>
              <a:r>
                <a:rPr lang="en-CA" sz="800" dirty="0">
                  <a:latin typeface="Calibri" panose="020F0502020204030204" pitchFamily="34" charset="0"/>
                  <a:cs typeface="Calibri" panose="020F0502020204030204" pitchFamily="34" charset="0"/>
                </a:rPr>
                <a:t>Radiotherapy Site Credentialing</a:t>
              </a:r>
            </a:p>
            <a:p>
              <a:pPr marL="128588" indent="-128588">
                <a:buFont typeface="Arial" panose="020B0604020202020204" pitchFamily="34" charset="0"/>
                <a:buChar char="•"/>
              </a:pPr>
              <a:r>
                <a:rPr lang="en-CA" sz="800" dirty="0">
                  <a:latin typeface="Calibri" panose="020F0502020204030204" pitchFamily="34" charset="0"/>
                  <a:cs typeface="Calibri" panose="020F0502020204030204" pitchFamily="34" charset="0"/>
                </a:rPr>
                <a:t>Trial Webpage</a:t>
              </a:r>
            </a:p>
            <a:p>
              <a:pPr marL="128588" indent="-128588">
                <a:buFont typeface="Arial" panose="020B0604020202020204" pitchFamily="34" charset="0"/>
                <a:buChar char="•"/>
              </a:pPr>
              <a:r>
                <a:rPr lang="en-CA" sz="800" dirty="0">
                  <a:latin typeface="Calibri" panose="020F0502020204030204" pitchFamily="34" charset="0"/>
                  <a:cs typeface="Calibri" panose="020F0502020204030204" pitchFamily="34" charset="0"/>
                </a:rPr>
                <a:t>Protocol, Consent &amp; Amendment Management</a:t>
              </a:r>
            </a:p>
            <a:p>
              <a:pPr marL="128588" indent="-128588">
                <a:buFont typeface="Arial" panose="020B0604020202020204" pitchFamily="34" charset="0"/>
                <a:buChar char="•"/>
              </a:pPr>
              <a:r>
                <a:rPr lang="en-CA" sz="800" dirty="0">
                  <a:latin typeface="Calibri" panose="020F0502020204030204" pitchFamily="34" charset="0"/>
                  <a:cs typeface="Calibri" panose="020F0502020204030204" pitchFamily="34" charset="0"/>
                </a:rPr>
                <a:t>Data Management Materials &amp; Manuals</a:t>
              </a:r>
            </a:p>
          </p:txBody>
        </p:sp>
        <p:sp>
          <p:nvSpPr>
            <p:cNvPr id="109" name="TextBox 108">
              <a:extLst>
                <a:ext uri="{FF2B5EF4-FFF2-40B4-BE49-F238E27FC236}">
                  <a16:creationId xmlns:a16="http://schemas.microsoft.com/office/drawing/2014/main" id="{C697BA1A-F7C9-4125-AFA6-A4B719E4A7F3}"/>
                </a:ext>
              </a:extLst>
            </p:cNvPr>
            <p:cNvSpPr txBox="1"/>
            <p:nvPr/>
          </p:nvSpPr>
          <p:spPr>
            <a:xfrm>
              <a:off x="1893051" y="4262888"/>
              <a:ext cx="4533690" cy="307776"/>
            </a:xfrm>
            <a:prstGeom prst="rect">
              <a:avLst/>
            </a:prstGeom>
            <a:solidFill>
              <a:srgbClr val="24484A"/>
            </a:solid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ko-KR" sz="900" b="1" dirty="0">
                  <a:solidFill>
                    <a:schemeClr val="bg1"/>
                  </a:solidFill>
                  <a:latin typeface="Calibri" panose="020F0502020204030204" pitchFamily="34" charset="0"/>
                  <a:cs typeface="Calibri" panose="020F0502020204030204" pitchFamily="34" charset="0"/>
                </a:rPr>
                <a:t>Regulatory &amp; Trial Management</a:t>
              </a:r>
              <a:endParaRPr lang="ko-KR" altLang="en-US" sz="900" b="1" dirty="0">
                <a:solidFill>
                  <a:schemeClr val="bg1"/>
                </a:solidFill>
                <a:latin typeface="Calibri" panose="020F0502020204030204" pitchFamily="34" charset="0"/>
                <a:cs typeface="Calibri" panose="020F0502020204030204" pitchFamily="34" charset="0"/>
              </a:endParaRPr>
            </a:p>
          </p:txBody>
        </p:sp>
      </p:grpSp>
      <p:grpSp>
        <p:nvGrpSpPr>
          <p:cNvPr id="110" name="Group 109">
            <a:extLst>
              <a:ext uri="{FF2B5EF4-FFF2-40B4-BE49-F238E27FC236}">
                <a16:creationId xmlns:a16="http://schemas.microsoft.com/office/drawing/2014/main" id="{1E38B8F2-B80F-4DAA-8C51-3028AFD500C5}"/>
              </a:ext>
            </a:extLst>
          </p:cNvPr>
          <p:cNvGrpSpPr/>
          <p:nvPr/>
        </p:nvGrpSpPr>
        <p:grpSpPr>
          <a:xfrm>
            <a:off x="7123139" y="764706"/>
            <a:ext cx="1987082" cy="1799699"/>
            <a:chOff x="1279767" y="4561557"/>
            <a:chExt cx="4724165" cy="1944680"/>
          </a:xfrm>
        </p:grpSpPr>
        <p:sp>
          <p:nvSpPr>
            <p:cNvPr id="111" name="TextBox 110">
              <a:extLst>
                <a:ext uri="{FF2B5EF4-FFF2-40B4-BE49-F238E27FC236}">
                  <a16:creationId xmlns:a16="http://schemas.microsoft.com/office/drawing/2014/main" id="{E6445461-AF4F-476D-B600-5934631DD970}"/>
                </a:ext>
              </a:extLst>
            </p:cNvPr>
            <p:cNvSpPr txBox="1"/>
            <p:nvPr/>
          </p:nvSpPr>
          <p:spPr>
            <a:xfrm>
              <a:off x="1299179" y="4810127"/>
              <a:ext cx="4658146" cy="1696110"/>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128588" indent="-128588">
                <a:buFont typeface="Arial" panose="020B0604020202020204" pitchFamily="34" charset="0"/>
                <a:buChar char="•"/>
              </a:pPr>
              <a:r>
                <a:rPr lang="en-CA" sz="800" dirty="0">
                  <a:latin typeface="Calibri" panose="020F0502020204030204" pitchFamily="34" charset="0"/>
                  <a:cs typeface="Calibri" panose="020F0502020204030204" pitchFamily="34" charset="0"/>
                </a:rPr>
                <a:t>CCTG Data Integrated Platform</a:t>
              </a:r>
            </a:p>
            <a:p>
              <a:pPr marL="128588" indent="-128588">
                <a:buFont typeface="Arial" panose="020B0604020202020204" pitchFamily="34" charset="0"/>
                <a:buChar char="•"/>
              </a:pPr>
              <a:r>
                <a:rPr lang="en-CA" sz="800" dirty="0">
                  <a:latin typeface="Calibri" panose="020F0502020204030204" pitchFamily="34" charset="0"/>
                  <a:cs typeface="Calibri" panose="020F0502020204030204" pitchFamily="34" charset="0"/>
                </a:rPr>
                <a:t>CCTG Data Centre &amp; Storage Facilities</a:t>
              </a:r>
            </a:p>
            <a:p>
              <a:pPr marL="128588" indent="-128588">
                <a:buFont typeface="Arial" panose="020B0604020202020204" pitchFamily="34" charset="0"/>
                <a:buChar char="•"/>
              </a:pPr>
              <a:r>
                <a:rPr lang="en-CA" sz="800" dirty="0">
                  <a:latin typeface="Calibri" panose="020F0502020204030204" pitchFamily="34" charset="0"/>
                  <a:cs typeface="Calibri" panose="020F0502020204030204" pitchFamily="34" charset="0"/>
                </a:rPr>
                <a:t>Database Encryption At-Rest &amp; In-Transit</a:t>
              </a:r>
            </a:p>
            <a:p>
              <a:pPr marL="128588" indent="-128588">
                <a:buFont typeface="Arial" panose="020B0604020202020204" pitchFamily="34" charset="0"/>
                <a:buChar char="•"/>
              </a:pPr>
              <a:r>
                <a:rPr lang="en-CA" sz="800" dirty="0">
                  <a:latin typeface="Calibri" panose="020F0502020204030204" pitchFamily="34" charset="0"/>
                  <a:cs typeface="Calibri" panose="020F0502020204030204" pitchFamily="34" charset="0"/>
                </a:rPr>
                <a:t>CAS Single Sign-On</a:t>
              </a:r>
            </a:p>
            <a:p>
              <a:pPr marL="128588" indent="-128588">
                <a:buFont typeface="Arial" panose="020B0604020202020204" pitchFamily="34" charset="0"/>
                <a:buChar char="•"/>
              </a:pPr>
              <a:r>
                <a:rPr lang="en-CA" sz="800" dirty="0">
                  <a:latin typeface="Calibri" panose="020F0502020204030204" pitchFamily="34" charset="0"/>
                  <a:cs typeface="Calibri" panose="020F0502020204030204" pitchFamily="34" charset="0"/>
                </a:rPr>
                <a:t>Cybersecurity Baseline Controls</a:t>
              </a:r>
            </a:p>
            <a:p>
              <a:pPr marL="128588" indent="-128588">
                <a:buFont typeface="Arial" panose="020B0604020202020204" pitchFamily="34" charset="0"/>
                <a:buChar char="•"/>
              </a:pPr>
              <a:r>
                <a:rPr lang="en-CA" sz="800" dirty="0">
                  <a:latin typeface="Calibri" panose="020F0502020204030204" pitchFamily="34" charset="0"/>
                  <a:cs typeface="Calibri" panose="020F0502020204030204" pitchFamily="34" charset="0"/>
                </a:rPr>
                <a:t>Cloud Network Services</a:t>
              </a:r>
            </a:p>
            <a:p>
              <a:pPr marL="128588" indent="-128588">
                <a:buFont typeface="Arial" panose="020B0604020202020204" pitchFamily="34" charset="0"/>
                <a:buChar char="•"/>
              </a:pPr>
              <a:r>
                <a:rPr lang="en-CA" sz="800" dirty="0">
                  <a:latin typeface="Calibri" panose="020F0502020204030204" pitchFamily="34" charset="0"/>
                  <a:cs typeface="Calibri" panose="020F0502020204030204" pitchFamily="34" charset="0"/>
                </a:rPr>
                <a:t>SAS Data Checking &amp; Analysis</a:t>
              </a:r>
            </a:p>
            <a:p>
              <a:pPr marL="128588" indent="-128588">
                <a:buFont typeface="Arial" panose="020B0604020202020204" pitchFamily="34" charset="0"/>
                <a:buChar char="•"/>
              </a:pPr>
              <a:r>
                <a:rPr lang="en-CA" sz="800" dirty="0">
                  <a:latin typeface="Calibri" panose="020F0502020204030204" pitchFamily="34" charset="0"/>
                  <a:cs typeface="Calibri" panose="020F0502020204030204" pitchFamily="34" charset="0"/>
                </a:rPr>
                <a:t>Help Desk Support &amp; Change Management</a:t>
              </a:r>
            </a:p>
            <a:p>
              <a:pPr marL="128588" indent="-128588">
                <a:buFont typeface="Arial" panose="020B0604020202020204" pitchFamily="34" charset="0"/>
                <a:buChar char="•"/>
              </a:pPr>
              <a:r>
                <a:rPr lang="en-CA" sz="800" dirty="0">
                  <a:latin typeface="Calibri" panose="020F0502020204030204" pitchFamily="34" charset="0"/>
                  <a:cs typeface="Calibri" panose="020F0502020204030204" pitchFamily="34" charset="0"/>
                </a:rPr>
                <a:t>Financial Management &amp; Site/Trial/Per Case Funding</a:t>
              </a:r>
            </a:p>
          </p:txBody>
        </p:sp>
        <p:sp>
          <p:nvSpPr>
            <p:cNvPr id="112" name="TextBox 111">
              <a:extLst>
                <a:ext uri="{FF2B5EF4-FFF2-40B4-BE49-F238E27FC236}">
                  <a16:creationId xmlns:a16="http://schemas.microsoft.com/office/drawing/2014/main" id="{C0731D29-B050-4451-A4DF-49E9AD22FC74}"/>
                </a:ext>
              </a:extLst>
            </p:cNvPr>
            <p:cNvSpPr txBox="1"/>
            <p:nvPr/>
          </p:nvSpPr>
          <p:spPr>
            <a:xfrm>
              <a:off x="1279767" y="4561557"/>
              <a:ext cx="4724165" cy="284039"/>
            </a:xfrm>
            <a:prstGeom prst="rect">
              <a:avLst/>
            </a:prstGeom>
            <a:solidFill>
              <a:srgbClr val="519136"/>
            </a:solid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ko-KR" sz="1000" b="1" dirty="0">
                  <a:solidFill>
                    <a:schemeClr val="bg1"/>
                  </a:solidFill>
                  <a:latin typeface="Calibri" panose="020F0502020204030204" pitchFamily="34" charset="0"/>
                  <a:cs typeface="Calibri" panose="020F0502020204030204" pitchFamily="34" charset="0"/>
                </a:rPr>
                <a:t>IT Infrastructure &amp; Administration</a:t>
              </a:r>
              <a:endParaRPr lang="ko-KR" altLang="en-US" sz="1000" b="1" dirty="0">
                <a:solidFill>
                  <a:schemeClr val="bg1"/>
                </a:solidFill>
                <a:latin typeface="Calibri" panose="020F0502020204030204" pitchFamily="34" charset="0"/>
                <a:cs typeface="Calibri" panose="020F0502020204030204" pitchFamily="34" charset="0"/>
              </a:endParaRPr>
            </a:p>
          </p:txBody>
        </p:sp>
      </p:grpSp>
      <p:grpSp>
        <p:nvGrpSpPr>
          <p:cNvPr id="113" name="Group 112">
            <a:extLst>
              <a:ext uri="{FF2B5EF4-FFF2-40B4-BE49-F238E27FC236}">
                <a16:creationId xmlns:a16="http://schemas.microsoft.com/office/drawing/2014/main" id="{EA63AEC0-62EB-40F9-8435-47C67EF6DCF2}"/>
              </a:ext>
            </a:extLst>
          </p:cNvPr>
          <p:cNvGrpSpPr/>
          <p:nvPr/>
        </p:nvGrpSpPr>
        <p:grpSpPr>
          <a:xfrm>
            <a:off x="7123140" y="2572345"/>
            <a:ext cx="1987081" cy="1556734"/>
            <a:chOff x="1820369" y="4044244"/>
            <a:chExt cx="4781281" cy="1419698"/>
          </a:xfrm>
        </p:grpSpPr>
        <p:sp>
          <p:nvSpPr>
            <p:cNvPr id="114" name="TextBox 113">
              <a:extLst>
                <a:ext uri="{FF2B5EF4-FFF2-40B4-BE49-F238E27FC236}">
                  <a16:creationId xmlns:a16="http://schemas.microsoft.com/office/drawing/2014/main" id="{0C67A2E0-BD08-4653-A0BB-A71973905659}"/>
                </a:ext>
              </a:extLst>
            </p:cNvPr>
            <p:cNvSpPr txBox="1"/>
            <p:nvPr/>
          </p:nvSpPr>
          <p:spPr>
            <a:xfrm>
              <a:off x="1950094" y="4369275"/>
              <a:ext cx="4428210" cy="1094667"/>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171450" indent="-171450">
                <a:buFont typeface="Arial" panose="020B0604020202020204" pitchFamily="34" charset="0"/>
                <a:buChar char="•"/>
              </a:pPr>
              <a:r>
                <a:rPr lang="en-CA" sz="800" dirty="0">
                  <a:latin typeface="Calibri" panose="020F0502020204030204" pitchFamily="34" charset="0"/>
                  <a:cs typeface="Calibri" panose="020F0502020204030204" pitchFamily="34" charset="0"/>
                </a:rPr>
                <a:t>Mango: Central Enrollment &amp; Credentialing System, Drug Distribution, Tracking &amp; Management</a:t>
              </a:r>
            </a:p>
            <a:p>
              <a:pPr marL="171450" indent="-171450">
                <a:buFont typeface="Arial" panose="020B0604020202020204" pitchFamily="34" charset="0"/>
                <a:buChar char="•"/>
              </a:pPr>
              <a:r>
                <a:rPr lang="en-CA" sz="800" dirty="0">
                  <a:latin typeface="Calibri" panose="020F0502020204030204" pitchFamily="34" charset="0"/>
                  <a:cs typeface="Calibri" panose="020F0502020204030204" pitchFamily="34" charset="0"/>
                </a:rPr>
                <a:t>Molecular Tumour Board Review</a:t>
              </a:r>
            </a:p>
            <a:p>
              <a:pPr marL="171450" indent="-171450">
                <a:buFont typeface="Arial" panose="020B0604020202020204" pitchFamily="34" charset="0"/>
                <a:buChar char="•"/>
              </a:pPr>
              <a:r>
                <a:rPr lang="en-CA" sz="800" dirty="0">
                  <a:latin typeface="Calibri" panose="020F0502020204030204" pitchFamily="34" charset="0"/>
                  <a:cs typeface="Calibri" panose="020F0502020204030204" pitchFamily="34" charset="0"/>
                </a:rPr>
                <a:t>CRF Scheduling &amp; Reminders</a:t>
              </a:r>
            </a:p>
            <a:p>
              <a:pPr marL="171450" indent="-171450">
                <a:buFont typeface="Arial" panose="020B0604020202020204" pitchFamily="34" charset="0"/>
                <a:buChar char="•"/>
              </a:pPr>
              <a:r>
                <a:rPr lang="en-CA" sz="800" dirty="0">
                  <a:latin typeface="Calibri" panose="020F0502020204030204" pitchFamily="34" charset="0"/>
                  <a:cs typeface="Calibri" panose="020F0502020204030204" pitchFamily="34" charset="0"/>
                </a:rPr>
                <a:t>Supporting Document Upload</a:t>
              </a:r>
            </a:p>
            <a:p>
              <a:pPr marL="171450" indent="-171450">
                <a:buFont typeface="Arial" panose="020B0604020202020204" pitchFamily="34" charset="0"/>
                <a:buChar char="•"/>
              </a:pPr>
              <a:r>
                <a:rPr lang="en-CA" sz="800" dirty="0">
                  <a:latin typeface="Calibri" panose="020F0502020204030204" pitchFamily="34" charset="0"/>
                  <a:cs typeface="Calibri" panose="020F0502020204030204" pitchFamily="34" charset="0"/>
                </a:rPr>
                <a:t>CRF Tracking, Review Status, &amp; Metrics</a:t>
              </a:r>
            </a:p>
          </p:txBody>
        </p:sp>
        <p:sp>
          <p:nvSpPr>
            <p:cNvPr id="115" name="TextBox 114">
              <a:extLst>
                <a:ext uri="{FF2B5EF4-FFF2-40B4-BE49-F238E27FC236}">
                  <a16:creationId xmlns:a16="http://schemas.microsoft.com/office/drawing/2014/main" id="{0903D22D-7807-4453-9F15-19375F877302}"/>
                </a:ext>
              </a:extLst>
            </p:cNvPr>
            <p:cNvSpPr txBox="1"/>
            <p:nvPr/>
          </p:nvSpPr>
          <p:spPr>
            <a:xfrm>
              <a:off x="1820369" y="4044244"/>
              <a:ext cx="4781281" cy="336820"/>
            </a:xfrm>
            <a:prstGeom prst="rect">
              <a:avLst/>
            </a:prstGeom>
            <a:solidFill>
              <a:srgbClr val="519136"/>
            </a:solid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ko-KR" sz="900" b="1" dirty="0">
                  <a:solidFill>
                    <a:schemeClr val="bg1"/>
                  </a:solidFill>
                  <a:latin typeface="Calibri" panose="020F0502020204030204" pitchFamily="34" charset="0"/>
                  <a:cs typeface="Calibri" panose="020F0502020204030204" pitchFamily="34" charset="0"/>
                </a:rPr>
                <a:t>Patient Enrollment, Scheduling &amp; Tracking </a:t>
              </a:r>
              <a:endParaRPr lang="ko-KR" altLang="en-US" sz="900" b="1" dirty="0">
                <a:solidFill>
                  <a:schemeClr val="bg1"/>
                </a:solidFill>
                <a:latin typeface="Calibri" panose="020F0502020204030204" pitchFamily="34" charset="0"/>
                <a:cs typeface="Calibri" panose="020F0502020204030204" pitchFamily="34" charset="0"/>
              </a:endParaRPr>
            </a:p>
          </p:txBody>
        </p:sp>
      </p:grpSp>
      <p:grpSp>
        <p:nvGrpSpPr>
          <p:cNvPr id="116" name="Group 115">
            <a:extLst>
              <a:ext uri="{FF2B5EF4-FFF2-40B4-BE49-F238E27FC236}">
                <a16:creationId xmlns:a16="http://schemas.microsoft.com/office/drawing/2014/main" id="{B2F818D3-D455-48C6-9D10-916622F5D72E}"/>
              </a:ext>
            </a:extLst>
          </p:cNvPr>
          <p:cNvGrpSpPr/>
          <p:nvPr/>
        </p:nvGrpSpPr>
        <p:grpSpPr>
          <a:xfrm>
            <a:off x="4098923" y="4702955"/>
            <a:ext cx="1828977" cy="1025812"/>
            <a:chOff x="1839246" y="4543130"/>
            <a:chExt cx="4738245" cy="1183369"/>
          </a:xfrm>
        </p:grpSpPr>
        <p:sp>
          <p:nvSpPr>
            <p:cNvPr id="117" name="TextBox 116">
              <a:extLst>
                <a:ext uri="{FF2B5EF4-FFF2-40B4-BE49-F238E27FC236}">
                  <a16:creationId xmlns:a16="http://schemas.microsoft.com/office/drawing/2014/main" id="{4B33BFCF-9ABA-45F7-B90E-EF85B35C4078}"/>
                </a:ext>
              </a:extLst>
            </p:cNvPr>
            <p:cNvSpPr txBox="1"/>
            <p:nvPr/>
          </p:nvSpPr>
          <p:spPr>
            <a:xfrm>
              <a:off x="1915538" y="4767867"/>
              <a:ext cx="4499703" cy="958632"/>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128588" indent="-128588">
                <a:buFont typeface="Arial" panose="020B0604020202020204" pitchFamily="34" charset="0"/>
                <a:buChar char="•"/>
              </a:pPr>
              <a:r>
                <a:rPr lang="en-CA" sz="800" dirty="0">
                  <a:latin typeface="Calibri" panose="020F0502020204030204" pitchFamily="34" charset="0"/>
                  <a:cs typeface="Calibri" panose="020F0502020204030204" pitchFamily="34" charset="0"/>
                </a:rPr>
                <a:t>LETTUCE: Electronic Tissue Tracking</a:t>
              </a:r>
            </a:p>
            <a:p>
              <a:pPr marL="128588" indent="-128588">
                <a:buFont typeface="Arial" panose="020B0604020202020204" pitchFamily="34" charset="0"/>
                <a:buChar char="•"/>
              </a:pPr>
              <a:r>
                <a:rPr lang="en-CA" sz="800" dirty="0">
                  <a:latin typeface="Calibri" panose="020F0502020204030204" pitchFamily="34" charset="0"/>
                  <a:cs typeface="Calibri" panose="020F0502020204030204" pitchFamily="34" charset="0"/>
                </a:rPr>
                <a:t>Specimen &amp; Image Collection &amp; Tracking</a:t>
              </a:r>
            </a:p>
            <a:p>
              <a:pPr marL="128588" indent="-128588">
                <a:buFont typeface="Arial" panose="020B0604020202020204" pitchFamily="34" charset="0"/>
                <a:buChar char="•"/>
              </a:pPr>
              <a:r>
                <a:rPr lang="en-CA" sz="800" dirty="0">
                  <a:latin typeface="Calibri" panose="020F0502020204030204" pitchFamily="34" charset="0"/>
                  <a:cs typeface="Calibri" panose="020F0502020204030204" pitchFamily="34" charset="0"/>
                </a:rPr>
                <a:t>CAR-t Cell Tracking &amp; Linkage</a:t>
              </a:r>
            </a:p>
            <a:p>
              <a:pPr marL="128588" indent="-128588">
                <a:buFont typeface="Arial" panose="020B0604020202020204" pitchFamily="34" charset="0"/>
                <a:buChar char="•"/>
              </a:pPr>
              <a:r>
                <a:rPr lang="en-CA" sz="800" dirty="0">
                  <a:latin typeface="Calibri" panose="020F0502020204030204" pitchFamily="34" charset="0"/>
                  <a:cs typeface="Calibri" panose="020F0502020204030204" pitchFamily="34" charset="0"/>
                </a:rPr>
                <a:t>Digitalize Tissue Imaging/records</a:t>
              </a:r>
            </a:p>
          </p:txBody>
        </p:sp>
        <p:sp>
          <p:nvSpPr>
            <p:cNvPr id="118" name="TextBox 117">
              <a:extLst>
                <a:ext uri="{FF2B5EF4-FFF2-40B4-BE49-F238E27FC236}">
                  <a16:creationId xmlns:a16="http://schemas.microsoft.com/office/drawing/2014/main" id="{AC7A8DCB-6506-41D5-8306-21AF2F8DA5F0}"/>
                </a:ext>
              </a:extLst>
            </p:cNvPr>
            <p:cNvSpPr txBox="1"/>
            <p:nvPr/>
          </p:nvSpPr>
          <p:spPr>
            <a:xfrm>
              <a:off x="1839246" y="4543130"/>
              <a:ext cx="4738245" cy="266286"/>
            </a:xfrm>
            <a:prstGeom prst="rect">
              <a:avLst/>
            </a:prstGeom>
            <a:solidFill>
              <a:srgbClr val="519136"/>
            </a:solid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ko-KR" sz="900" b="1" dirty="0">
                  <a:solidFill>
                    <a:schemeClr val="bg1"/>
                  </a:solidFill>
                  <a:latin typeface="Calibri" panose="020F0502020204030204" pitchFamily="34" charset="0"/>
                  <a:cs typeface="Calibri" panose="020F0502020204030204" pitchFamily="34" charset="0"/>
                </a:rPr>
                <a:t>Tissue &amp; Imaging</a:t>
              </a:r>
              <a:endParaRPr lang="ko-KR" altLang="en-US" sz="900" b="1" dirty="0">
                <a:solidFill>
                  <a:schemeClr val="bg1"/>
                </a:solidFill>
                <a:latin typeface="Calibri" panose="020F0502020204030204" pitchFamily="34" charset="0"/>
                <a:cs typeface="Calibri" panose="020F0502020204030204" pitchFamily="34" charset="0"/>
              </a:endParaRPr>
            </a:p>
          </p:txBody>
        </p:sp>
      </p:grpSp>
      <p:grpSp>
        <p:nvGrpSpPr>
          <p:cNvPr id="119" name="Group 118">
            <a:extLst>
              <a:ext uri="{FF2B5EF4-FFF2-40B4-BE49-F238E27FC236}">
                <a16:creationId xmlns:a16="http://schemas.microsoft.com/office/drawing/2014/main" id="{E9CA47B4-101D-4999-AA1A-CC4F0EF62F80}"/>
              </a:ext>
            </a:extLst>
          </p:cNvPr>
          <p:cNvGrpSpPr/>
          <p:nvPr/>
        </p:nvGrpSpPr>
        <p:grpSpPr>
          <a:xfrm>
            <a:off x="6009479" y="4700719"/>
            <a:ext cx="1239024" cy="476254"/>
            <a:chOff x="1781459" y="4532646"/>
            <a:chExt cx="4737613" cy="549403"/>
          </a:xfrm>
        </p:grpSpPr>
        <p:sp>
          <p:nvSpPr>
            <p:cNvPr id="120" name="TextBox 119">
              <a:extLst>
                <a:ext uri="{FF2B5EF4-FFF2-40B4-BE49-F238E27FC236}">
                  <a16:creationId xmlns:a16="http://schemas.microsoft.com/office/drawing/2014/main" id="{C50B3DCD-7F49-4B63-A2A9-FF84C190B0D8}"/>
                </a:ext>
              </a:extLst>
            </p:cNvPr>
            <p:cNvSpPr txBox="1"/>
            <p:nvPr/>
          </p:nvSpPr>
          <p:spPr>
            <a:xfrm>
              <a:off x="1860922" y="4833514"/>
              <a:ext cx="4658150" cy="248535"/>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128588" indent="-128588">
                <a:buFont typeface="Arial" panose="020B0604020202020204" pitchFamily="34" charset="0"/>
                <a:buChar char="•"/>
              </a:pPr>
              <a:r>
                <a:rPr lang="en-CA" sz="800" dirty="0">
                  <a:latin typeface="Calibri Light" panose="020F0302020204030204" pitchFamily="34" charset="0"/>
                  <a:cs typeface="Calibri Light" panose="020F0302020204030204" pitchFamily="34" charset="0"/>
                </a:rPr>
                <a:t>Raw Data &amp; Results</a:t>
              </a:r>
            </a:p>
          </p:txBody>
        </p:sp>
        <p:sp>
          <p:nvSpPr>
            <p:cNvPr id="121" name="TextBox 120">
              <a:extLst>
                <a:ext uri="{FF2B5EF4-FFF2-40B4-BE49-F238E27FC236}">
                  <a16:creationId xmlns:a16="http://schemas.microsoft.com/office/drawing/2014/main" id="{B6360FB7-A5FF-4BC1-B5EC-A97D291E1D3B}"/>
                </a:ext>
              </a:extLst>
            </p:cNvPr>
            <p:cNvSpPr txBox="1"/>
            <p:nvPr/>
          </p:nvSpPr>
          <p:spPr>
            <a:xfrm>
              <a:off x="1781459" y="4532646"/>
              <a:ext cx="4258263" cy="266286"/>
            </a:xfrm>
            <a:prstGeom prst="rect">
              <a:avLst/>
            </a:prstGeom>
            <a:solidFill>
              <a:srgbClr val="519136"/>
            </a:solid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ko-KR" sz="900" b="1" dirty="0">
                  <a:solidFill>
                    <a:schemeClr val="bg1"/>
                  </a:solidFill>
                  <a:latin typeface="Calibri" panose="020F0502020204030204" pitchFamily="34" charset="0"/>
                  <a:cs typeface="Calibri" panose="020F0502020204030204" pitchFamily="34" charset="0"/>
                </a:rPr>
                <a:t>Omics</a:t>
              </a:r>
              <a:endParaRPr lang="ko-KR" altLang="en-US" sz="900" b="1" dirty="0">
                <a:solidFill>
                  <a:schemeClr val="bg1"/>
                </a:solidFill>
                <a:latin typeface="Calibri" panose="020F0502020204030204" pitchFamily="34" charset="0"/>
                <a:cs typeface="Calibri" panose="020F0502020204030204" pitchFamily="34" charset="0"/>
              </a:endParaRPr>
            </a:p>
          </p:txBody>
        </p:sp>
      </p:grpSp>
      <p:grpSp>
        <p:nvGrpSpPr>
          <p:cNvPr id="122" name="Group 121">
            <a:extLst>
              <a:ext uri="{FF2B5EF4-FFF2-40B4-BE49-F238E27FC236}">
                <a16:creationId xmlns:a16="http://schemas.microsoft.com/office/drawing/2014/main" id="{2117CAA7-116E-43B4-B466-0BB315BC5CBF}"/>
              </a:ext>
            </a:extLst>
          </p:cNvPr>
          <p:cNvGrpSpPr/>
          <p:nvPr/>
        </p:nvGrpSpPr>
        <p:grpSpPr>
          <a:xfrm>
            <a:off x="7131305" y="4176254"/>
            <a:ext cx="1978917" cy="947341"/>
            <a:chOff x="1731236" y="4303138"/>
            <a:chExt cx="4997959" cy="1263121"/>
          </a:xfrm>
        </p:grpSpPr>
        <p:sp>
          <p:nvSpPr>
            <p:cNvPr id="123" name="TextBox 122">
              <a:extLst>
                <a:ext uri="{FF2B5EF4-FFF2-40B4-BE49-F238E27FC236}">
                  <a16:creationId xmlns:a16="http://schemas.microsoft.com/office/drawing/2014/main" id="{D34AF233-D48E-4B7C-B585-EFEA0A1DC188}"/>
                </a:ext>
              </a:extLst>
            </p:cNvPr>
            <p:cNvSpPr txBox="1"/>
            <p:nvPr/>
          </p:nvSpPr>
          <p:spPr>
            <a:xfrm>
              <a:off x="1823991" y="4622411"/>
              <a:ext cx="4654356" cy="943848"/>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128588" indent="-128588">
                <a:buFont typeface="Arial" panose="020B0604020202020204" pitchFamily="34" charset="0"/>
                <a:buChar char="•"/>
              </a:pPr>
              <a:r>
                <a:rPr lang="en-CA" sz="800" dirty="0" err="1">
                  <a:latin typeface="Calibri" panose="020F0502020204030204" pitchFamily="34" charset="0"/>
                  <a:cs typeface="Calibri" panose="020F0502020204030204" pitchFamily="34" charset="0"/>
                </a:rPr>
                <a:t>iMedidata</a:t>
              </a:r>
              <a:r>
                <a:rPr lang="en-CA" sz="800" dirty="0">
                  <a:latin typeface="Calibri" panose="020F0502020204030204" pitchFamily="34" charset="0"/>
                  <a:cs typeface="Calibri" panose="020F0502020204030204" pitchFamily="34" charset="0"/>
                </a:rPr>
                <a:t> Rave EDC, </a:t>
              </a:r>
              <a:r>
                <a:rPr lang="en-CA" sz="800" dirty="0" err="1">
                  <a:latin typeface="Calibri" panose="020F0502020204030204" pitchFamily="34" charset="0"/>
                  <a:cs typeface="Calibri" panose="020F0502020204030204" pitchFamily="34" charset="0"/>
                </a:rPr>
                <a:t>REDCap</a:t>
              </a:r>
              <a:r>
                <a:rPr lang="en-CA" sz="800" dirty="0">
                  <a:latin typeface="Calibri" panose="020F0502020204030204" pitchFamily="34" charset="0"/>
                  <a:cs typeface="Calibri" panose="020F0502020204030204" pitchFamily="34" charset="0"/>
                </a:rPr>
                <a:t> EDC</a:t>
              </a:r>
            </a:p>
            <a:p>
              <a:pPr marL="128588" indent="-128588">
                <a:buFont typeface="Arial" panose="020B0604020202020204" pitchFamily="34" charset="0"/>
                <a:buChar char="•"/>
              </a:pPr>
              <a:r>
                <a:rPr lang="en-CA" sz="800" dirty="0">
                  <a:latin typeface="Calibri" panose="020F0502020204030204" pitchFamily="34" charset="0"/>
                  <a:cs typeface="Calibri" panose="020F0502020204030204" pitchFamily="34" charset="0"/>
                </a:rPr>
                <a:t>CDISC Compliant eCRF Templates</a:t>
              </a:r>
            </a:p>
            <a:p>
              <a:pPr marL="128588" indent="-128588">
                <a:buFont typeface="Arial" panose="020B0604020202020204" pitchFamily="34" charset="0"/>
                <a:buChar char="•"/>
              </a:pPr>
              <a:r>
                <a:rPr lang="en-CA" sz="800" dirty="0">
                  <a:latin typeface="Calibri" panose="020F0502020204030204" pitchFamily="34" charset="0"/>
                  <a:cs typeface="Calibri" panose="020F0502020204030204" pitchFamily="34" charset="0"/>
                </a:rPr>
                <a:t>Serious Adverse Events</a:t>
              </a:r>
            </a:p>
            <a:p>
              <a:pPr marL="128588" indent="-128588">
                <a:buFont typeface="Arial" panose="020B0604020202020204" pitchFamily="34" charset="0"/>
                <a:buChar char="•"/>
              </a:pPr>
              <a:r>
                <a:rPr lang="en-CA" sz="800" dirty="0">
                  <a:latin typeface="Calibri" panose="020F0502020204030204" pitchFamily="34" charset="0"/>
                  <a:cs typeface="Calibri" panose="020F0502020204030204" pitchFamily="34" charset="0"/>
                </a:rPr>
                <a:t>Central Lab Tracking</a:t>
              </a:r>
            </a:p>
            <a:p>
              <a:pPr marL="128588" indent="-128588">
                <a:buFont typeface="Arial" panose="020B0604020202020204" pitchFamily="34" charset="0"/>
                <a:buChar char="•"/>
              </a:pPr>
              <a:r>
                <a:rPr lang="en-CA" sz="800" dirty="0">
                  <a:latin typeface="Calibri" panose="020F0502020204030204" pitchFamily="34" charset="0"/>
                  <a:cs typeface="Calibri" panose="020F0502020204030204" pitchFamily="34" charset="0"/>
                </a:rPr>
                <a:t>Radiotherapy QA Central Review</a:t>
              </a:r>
            </a:p>
          </p:txBody>
        </p:sp>
        <p:sp>
          <p:nvSpPr>
            <p:cNvPr id="124" name="TextBox 123">
              <a:extLst>
                <a:ext uri="{FF2B5EF4-FFF2-40B4-BE49-F238E27FC236}">
                  <a16:creationId xmlns:a16="http://schemas.microsoft.com/office/drawing/2014/main" id="{9A1FF36D-C0D5-4145-ABC7-15FBBC1C0E5C}"/>
                </a:ext>
              </a:extLst>
            </p:cNvPr>
            <p:cNvSpPr txBox="1"/>
            <p:nvPr/>
          </p:nvSpPr>
          <p:spPr>
            <a:xfrm>
              <a:off x="1731236" y="4303138"/>
              <a:ext cx="4997959" cy="307776"/>
            </a:xfrm>
            <a:prstGeom prst="rect">
              <a:avLst/>
            </a:prstGeom>
            <a:solidFill>
              <a:srgbClr val="519136"/>
            </a:solid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ko-KR" sz="900" b="1" dirty="0">
                  <a:solidFill>
                    <a:schemeClr val="bg1"/>
                  </a:solidFill>
                  <a:latin typeface="Calibri" panose="020F0502020204030204" pitchFamily="34" charset="0"/>
                  <a:cs typeface="Calibri" panose="020F0502020204030204" pitchFamily="34" charset="0"/>
                </a:rPr>
                <a:t>Electronic Data Capture</a:t>
              </a:r>
              <a:endParaRPr lang="ko-KR" altLang="en-US" sz="900" b="1" dirty="0">
                <a:solidFill>
                  <a:schemeClr val="bg1"/>
                </a:solidFill>
                <a:latin typeface="Calibri" panose="020F0502020204030204" pitchFamily="34" charset="0"/>
                <a:cs typeface="Calibri" panose="020F0502020204030204" pitchFamily="34" charset="0"/>
              </a:endParaRPr>
            </a:p>
          </p:txBody>
        </p:sp>
      </p:grpSp>
      <p:grpSp>
        <p:nvGrpSpPr>
          <p:cNvPr id="125" name="Group 124">
            <a:extLst>
              <a:ext uri="{FF2B5EF4-FFF2-40B4-BE49-F238E27FC236}">
                <a16:creationId xmlns:a16="http://schemas.microsoft.com/office/drawing/2014/main" id="{12A94218-EFA5-4E0E-BD00-36EBEA378B89}"/>
              </a:ext>
            </a:extLst>
          </p:cNvPr>
          <p:cNvGrpSpPr/>
          <p:nvPr/>
        </p:nvGrpSpPr>
        <p:grpSpPr>
          <a:xfrm>
            <a:off x="40292" y="4689089"/>
            <a:ext cx="1939423" cy="1045642"/>
            <a:chOff x="1827795" y="4532646"/>
            <a:chExt cx="4658150" cy="1206245"/>
          </a:xfrm>
        </p:grpSpPr>
        <p:sp>
          <p:nvSpPr>
            <p:cNvPr id="126" name="TextBox 125">
              <a:extLst>
                <a:ext uri="{FF2B5EF4-FFF2-40B4-BE49-F238E27FC236}">
                  <a16:creationId xmlns:a16="http://schemas.microsoft.com/office/drawing/2014/main" id="{B71D4534-7CF7-45EC-A6C8-0228B63E69F6}"/>
                </a:ext>
              </a:extLst>
            </p:cNvPr>
            <p:cNvSpPr txBox="1"/>
            <p:nvPr/>
          </p:nvSpPr>
          <p:spPr>
            <a:xfrm>
              <a:off x="1827797" y="4780259"/>
              <a:ext cx="4658148" cy="958632"/>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128588" indent="-128588">
                <a:buFont typeface="Arial" panose="020B0604020202020204" pitchFamily="34" charset="0"/>
                <a:buChar char="•"/>
              </a:pPr>
              <a:r>
                <a:rPr lang="en-CA" sz="800" dirty="0">
                  <a:latin typeface="Calibri" panose="020F0502020204030204" pitchFamily="34" charset="0"/>
                  <a:cs typeface="Calibri" panose="020F0502020204030204" pitchFamily="34" charset="0"/>
                </a:rPr>
                <a:t>EDC e-Learning</a:t>
              </a:r>
            </a:p>
            <a:p>
              <a:pPr marL="128588" indent="-128588">
                <a:buFont typeface="Arial" panose="020B0604020202020204" pitchFamily="34" charset="0"/>
                <a:buChar char="•"/>
              </a:pPr>
              <a:r>
                <a:rPr lang="en-CA" sz="800" dirty="0">
                  <a:latin typeface="Calibri" panose="020F0502020204030204" pitchFamily="34" charset="0"/>
                  <a:cs typeface="Calibri" panose="020F0502020204030204" pitchFamily="34" charset="0"/>
                </a:rPr>
                <a:t>GCP &amp; Health Canada Division 5</a:t>
              </a:r>
            </a:p>
            <a:p>
              <a:pPr marL="128588" indent="-128588">
                <a:buFont typeface="Arial" panose="020B0604020202020204" pitchFamily="34" charset="0"/>
                <a:buChar char="•"/>
              </a:pPr>
              <a:r>
                <a:rPr lang="en-CA" sz="800" dirty="0">
                  <a:latin typeface="Calibri" panose="020F0502020204030204" pitchFamily="34" charset="0"/>
                  <a:cs typeface="Calibri" panose="020F0502020204030204" pitchFamily="34" charset="0"/>
                </a:rPr>
                <a:t>STU: Site Training Utility</a:t>
              </a:r>
            </a:p>
            <a:p>
              <a:pPr marL="128588" indent="-128588">
                <a:buFont typeface="Arial" panose="020B0604020202020204" pitchFamily="34" charset="0"/>
                <a:buChar char="•"/>
              </a:pPr>
              <a:r>
                <a:rPr lang="en-CA" sz="800" dirty="0">
                  <a:latin typeface="Calibri" panose="020F0502020204030204" pitchFamily="34" charset="0"/>
                  <a:cs typeface="Calibri" panose="020F0502020204030204" pitchFamily="34" charset="0"/>
                </a:rPr>
                <a:t>CCTG Supplementary Training</a:t>
              </a:r>
            </a:p>
            <a:p>
              <a:pPr marL="128588" indent="-128588">
                <a:buFont typeface="Arial" panose="020B0604020202020204" pitchFamily="34" charset="0"/>
                <a:buChar char="•"/>
              </a:pPr>
              <a:r>
                <a:rPr lang="en-CA" sz="800" dirty="0">
                  <a:latin typeface="Calibri" panose="020F0502020204030204" pitchFamily="34" charset="0"/>
                  <a:cs typeface="Calibri" panose="020F0502020204030204" pitchFamily="34" charset="0"/>
                </a:rPr>
                <a:t>CCTG Document Management &amp; Training</a:t>
              </a:r>
            </a:p>
          </p:txBody>
        </p:sp>
        <p:sp>
          <p:nvSpPr>
            <p:cNvPr id="127" name="TextBox 126">
              <a:extLst>
                <a:ext uri="{FF2B5EF4-FFF2-40B4-BE49-F238E27FC236}">
                  <a16:creationId xmlns:a16="http://schemas.microsoft.com/office/drawing/2014/main" id="{2D7ECB0C-7761-4EAD-AC2C-39D5A78EA0A6}"/>
                </a:ext>
              </a:extLst>
            </p:cNvPr>
            <p:cNvSpPr txBox="1"/>
            <p:nvPr/>
          </p:nvSpPr>
          <p:spPr>
            <a:xfrm>
              <a:off x="1827795" y="4532646"/>
              <a:ext cx="4603456" cy="284039"/>
            </a:xfrm>
            <a:prstGeom prst="rect">
              <a:avLst/>
            </a:prstGeom>
            <a:solidFill>
              <a:srgbClr val="24484A"/>
            </a:solid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ko-KR" sz="1000" b="1" dirty="0">
                  <a:solidFill>
                    <a:schemeClr val="bg1"/>
                  </a:solidFill>
                  <a:latin typeface="Calibri" panose="020F0502020204030204" pitchFamily="34" charset="0"/>
                  <a:cs typeface="Calibri" panose="020F0502020204030204" pitchFamily="34" charset="0"/>
                </a:rPr>
                <a:t>Training &amp; Assessments</a:t>
              </a:r>
              <a:endParaRPr lang="ko-KR" altLang="en-US" sz="1000" b="1" dirty="0">
                <a:solidFill>
                  <a:schemeClr val="bg1"/>
                </a:solidFill>
                <a:latin typeface="Calibri" panose="020F0502020204030204" pitchFamily="34" charset="0"/>
                <a:cs typeface="Calibri" panose="020F0502020204030204" pitchFamily="34" charset="0"/>
              </a:endParaRPr>
            </a:p>
          </p:txBody>
        </p:sp>
      </p:grpSp>
      <p:grpSp>
        <p:nvGrpSpPr>
          <p:cNvPr id="128" name="Group 127">
            <a:extLst>
              <a:ext uri="{FF2B5EF4-FFF2-40B4-BE49-F238E27FC236}">
                <a16:creationId xmlns:a16="http://schemas.microsoft.com/office/drawing/2014/main" id="{AF74C579-0819-4851-BA11-0C440233578D}"/>
              </a:ext>
            </a:extLst>
          </p:cNvPr>
          <p:cNvGrpSpPr/>
          <p:nvPr/>
        </p:nvGrpSpPr>
        <p:grpSpPr>
          <a:xfrm>
            <a:off x="7118559" y="5180281"/>
            <a:ext cx="1978916" cy="676762"/>
            <a:chOff x="1603718" y="4532646"/>
            <a:chExt cx="4903306" cy="780708"/>
          </a:xfrm>
        </p:grpSpPr>
        <p:sp>
          <p:nvSpPr>
            <p:cNvPr id="129" name="TextBox 128">
              <a:extLst>
                <a:ext uri="{FF2B5EF4-FFF2-40B4-BE49-F238E27FC236}">
                  <a16:creationId xmlns:a16="http://schemas.microsoft.com/office/drawing/2014/main" id="{F793DBFD-42C3-4CEB-A7AB-5D9C4A584874}"/>
                </a:ext>
              </a:extLst>
            </p:cNvPr>
            <p:cNvSpPr txBox="1"/>
            <p:nvPr/>
          </p:nvSpPr>
          <p:spPr>
            <a:xfrm>
              <a:off x="1694717" y="4780781"/>
              <a:ext cx="4658147" cy="532573"/>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128588" indent="-128588">
                <a:buFont typeface="Arial" panose="020B0604020202020204" pitchFamily="34" charset="0"/>
                <a:buChar char="•"/>
              </a:pPr>
              <a:r>
                <a:rPr lang="en-CA" sz="800" dirty="0">
                  <a:latin typeface="Calibri" panose="020F0502020204030204" pitchFamily="34" charset="0"/>
                  <a:cs typeface="Calibri" panose="020F0502020204030204" pitchFamily="34" charset="0"/>
                </a:rPr>
                <a:t>Multi-platform ePRO, </a:t>
              </a:r>
              <a:r>
                <a:rPr lang="en-CA" sz="800" dirty="0" err="1">
                  <a:latin typeface="Calibri" panose="020F0502020204030204" pitchFamily="34" charset="0"/>
                  <a:cs typeface="Calibri" panose="020F0502020204030204" pitchFamily="34" charset="0"/>
                </a:rPr>
                <a:t>eCOA</a:t>
              </a:r>
              <a:endParaRPr lang="en-CA" sz="800" dirty="0">
                <a:latin typeface="Calibri" panose="020F0502020204030204" pitchFamily="34" charset="0"/>
                <a:cs typeface="Calibri" panose="020F0502020204030204" pitchFamily="34" charset="0"/>
              </a:endParaRPr>
            </a:p>
            <a:p>
              <a:pPr marL="128588" indent="-128588">
                <a:buFont typeface="Arial" panose="020B0604020202020204" pitchFamily="34" charset="0"/>
                <a:buChar char="•"/>
              </a:pPr>
              <a:r>
                <a:rPr lang="en-CA" sz="800" dirty="0" err="1">
                  <a:latin typeface="Calibri" panose="020F0502020204030204" pitchFamily="34" charset="0"/>
                  <a:cs typeface="Calibri" panose="020F0502020204030204" pitchFamily="34" charset="0"/>
                </a:rPr>
                <a:t>eConsent</a:t>
              </a:r>
              <a:endParaRPr lang="en-CA" sz="800" dirty="0">
                <a:latin typeface="Calibri" panose="020F0502020204030204" pitchFamily="34" charset="0"/>
                <a:cs typeface="Calibri" panose="020F0502020204030204" pitchFamily="34" charset="0"/>
              </a:endParaRPr>
            </a:p>
            <a:p>
              <a:pPr marL="128588" indent="-128588">
                <a:buFont typeface="Arial" panose="020B0604020202020204" pitchFamily="34" charset="0"/>
                <a:buChar char="•"/>
              </a:pPr>
              <a:r>
                <a:rPr lang="en-CA" sz="800" dirty="0">
                  <a:latin typeface="Calibri" panose="020F0502020204030204" pitchFamily="34" charset="0"/>
                  <a:cs typeface="Calibri" panose="020F0502020204030204" pitchFamily="34" charset="0"/>
                </a:rPr>
                <a:t>Patient-Centric Platform/Portal</a:t>
              </a:r>
            </a:p>
          </p:txBody>
        </p:sp>
        <p:sp>
          <p:nvSpPr>
            <p:cNvPr id="130" name="TextBox 129">
              <a:extLst>
                <a:ext uri="{FF2B5EF4-FFF2-40B4-BE49-F238E27FC236}">
                  <a16:creationId xmlns:a16="http://schemas.microsoft.com/office/drawing/2014/main" id="{11EEBB9C-3DC0-4D4D-BFE6-2B8E2F30D892}"/>
                </a:ext>
              </a:extLst>
            </p:cNvPr>
            <p:cNvSpPr txBox="1"/>
            <p:nvPr/>
          </p:nvSpPr>
          <p:spPr>
            <a:xfrm>
              <a:off x="1603718" y="4532646"/>
              <a:ext cx="4903306" cy="284039"/>
            </a:xfrm>
            <a:prstGeom prst="rect">
              <a:avLst/>
            </a:prstGeom>
            <a:solidFill>
              <a:srgbClr val="519136"/>
            </a:solid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ko-KR" sz="1000" b="1" dirty="0">
                  <a:solidFill>
                    <a:schemeClr val="bg1"/>
                  </a:solidFill>
                  <a:latin typeface="Calibri" panose="020F0502020204030204" pitchFamily="34" charset="0"/>
                  <a:cs typeface="Calibri" panose="020F0502020204030204" pitchFamily="34" charset="0"/>
                </a:rPr>
                <a:t>Patient Engagement</a:t>
              </a:r>
              <a:endParaRPr lang="ko-KR" altLang="en-US" sz="1000" b="1" dirty="0">
                <a:solidFill>
                  <a:schemeClr val="bg1"/>
                </a:solidFill>
                <a:latin typeface="Calibri" panose="020F0502020204030204" pitchFamily="34" charset="0"/>
                <a:cs typeface="Calibri" panose="020F0502020204030204" pitchFamily="34" charset="0"/>
              </a:endParaRPr>
            </a:p>
          </p:txBody>
        </p:sp>
      </p:grpSp>
      <p:grpSp>
        <p:nvGrpSpPr>
          <p:cNvPr id="131" name="Group 130">
            <a:extLst>
              <a:ext uri="{FF2B5EF4-FFF2-40B4-BE49-F238E27FC236}">
                <a16:creationId xmlns:a16="http://schemas.microsoft.com/office/drawing/2014/main" id="{D734909E-EB17-4F93-8D28-73AF6B51E1C3}"/>
              </a:ext>
            </a:extLst>
          </p:cNvPr>
          <p:cNvGrpSpPr/>
          <p:nvPr/>
        </p:nvGrpSpPr>
        <p:grpSpPr>
          <a:xfrm>
            <a:off x="2030938" y="4696784"/>
            <a:ext cx="1987082" cy="1058944"/>
            <a:chOff x="637096" y="4170998"/>
            <a:chExt cx="5485477" cy="1221590"/>
          </a:xfrm>
        </p:grpSpPr>
        <p:sp>
          <p:nvSpPr>
            <p:cNvPr id="132" name="TextBox 131">
              <a:extLst>
                <a:ext uri="{FF2B5EF4-FFF2-40B4-BE49-F238E27FC236}">
                  <a16:creationId xmlns:a16="http://schemas.microsoft.com/office/drawing/2014/main" id="{541ED450-BBB8-41B3-AB81-90E28FCBCA13}"/>
                </a:ext>
              </a:extLst>
            </p:cNvPr>
            <p:cNvSpPr txBox="1"/>
            <p:nvPr/>
          </p:nvSpPr>
          <p:spPr>
            <a:xfrm>
              <a:off x="696274" y="4433956"/>
              <a:ext cx="5411488" cy="958632"/>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171450" indent="-171450">
                <a:buFont typeface="Arial" panose="020B0604020202020204" pitchFamily="34" charset="0"/>
                <a:buChar char="•"/>
              </a:pPr>
              <a:r>
                <a:rPr lang="en-CA" sz="800" dirty="0">
                  <a:latin typeface="Calibri" panose="020F0502020204030204" pitchFamily="34" charset="0"/>
                  <a:cs typeface="Calibri" panose="020F0502020204030204" pitchFamily="34" charset="0"/>
                </a:rPr>
                <a:t>Data Visualizations &amp; BI Dashboard</a:t>
              </a:r>
            </a:p>
            <a:p>
              <a:pPr marL="171450" indent="-171450">
                <a:buFont typeface="Arial" panose="020B0604020202020204" pitchFamily="34" charset="0"/>
                <a:buChar char="•"/>
              </a:pPr>
              <a:r>
                <a:rPr lang="en-CA" sz="800" dirty="0">
                  <a:latin typeface="Calibri" panose="020F0502020204030204" pitchFamily="34" charset="0"/>
                  <a:cs typeface="Calibri" panose="020F0502020204030204" pitchFamily="34" charset="0"/>
                </a:rPr>
                <a:t>Utilize External Data Platforms (i.e. OHDP) for eSource EMR/EHR</a:t>
              </a:r>
            </a:p>
            <a:p>
              <a:pPr marL="171450" indent="-171450">
                <a:buFont typeface="Arial" panose="020B0604020202020204" pitchFamily="34" charset="0"/>
                <a:buChar char="•"/>
              </a:pPr>
              <a:r>
                <a:rPr lang="en-US" sz="800" dirty="0">
                  <a:latin typeface="Calibri" panose="020F0502020204030204" pitchFamily="34" charset="0"/>
                  <a:cs typeface="Calibri" panose="020F0502020204030204" pitchFamily="34" charset="0"/>
                </a:rPr>
                <a:t>Collaborative Data Sharing &amp; Linkage Across Network Partners</a:t>
              </a:r>
            </a:p>
            <a:p>
              <a:pPr marL="171450" indent="-171450">
                <a:buFont typeface="Arial" panose="020B0604020202020204" pitchFamily="34" charset="0"/>
                <a:buChar char="•"/>
              </a:pPr>
              <a:r>
                <a:rPr lang="en-CA" sz="800" dirty="0">
                  <a:latin typeface="Calibri" panose="020F0502020204030204" pitchFamily="34" charset="0"/>
                  <a:cs typeface="Calibri" panose="020F0502020204030204" pitchFamily="34" charset="0"/>
                </a:rPr>
                <a:t>CCTG Data Sharing Platform</a:t>
              </a:r>
            </a:p>
          </p:txBody>
        </p:sp>
        <p:sp>
          <p:nvSpPr>
            <p:cNvPr id="133" name="TextBox 132">
              <a:extLst>
                <a:ext uri="{FF2B5EF4-FFF2-40B4-BE49-F238E27FC236}">
                  <a16:creationId xmlns:a16="http://schemas.microsoft.com/office/drawing/2014/main" id="{44E17AEE-FEA2-4CB0-BAB4-5F27182117D5}"/>
                </a:ext>
              </a:extLst>
            </p:cNvPr>
            <p:cNvSpPr txBox="1"/>
            <p:nvPr/>
          </p:nvSpPr>
          <p:spPr>
            <a:xfrm>
              <a:off x="637096" y="4170998"/>
              <a:ext cx="5485477" cy="284039"/>
            </a:xfrm>
            <a:prstGeom prst="rect">
              <a:avLst/>
            </a:prstGeom>
            <a:solidFill>
              <a:srgbClr val="6F878E"/>
            </a:solid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ko-KR" sz="1000" b="1" dirty="0">
                  <a:solidFill>
                    <a:schemeClr val="bg1"/>
                  </a:solidFill>
                  <a:latin typeface="Calibri" panose="020F0502020204030204" pitchFamily="34" charset="0"/>
                  <a:cs typeface="Calibri" panose="020F0502020204030204" pitchFamily="34" charset="0"/>
                </a:rPr>
                <a:t>Data Sharing &amp; Visualization</a:t>
              </a:r>
              <a:endParaRPr lang="ko-KR" altLang="en-US" sz="1000" b="1" dirty="0">
                <a:solidFill>
                  <a:schemeClr val="bg1"/>
                </a:solidFill>
                <a:latin typeface="Calibri" panose="020F0502020204030204" pitchFamily="34" charset="0"/>
                <a:cs typeface="Calibri" panose="020F0502020204030204" pitchFamily="34" charset="0"/>
              </a:endParaRPr>
            </a:p>
          </p:txBody>
        </p:sp>
      </p:grpSp>
      <p:sp>
        <p:nvSpPr>
          <p:cNvPr id="134" name="TextBox 58">
            <a:extLst>
              <a:ext uri="{FF2B5EF4-FFF2-40B4-BE49-F238E27FC236}">
                <a16:creationId xmlns:a16="http://schemas.microsoft.com/office/drawing/2014/main" id="{8C185AFE-F576-4CE7-BA4A-813EFFA08D79}"/>
              </a:ext>
            </a:extLst>
          </p:cNvPr>
          <p:cNvSpPr txBox="1"/>
          <p:nvPr/>
        </p:nvSpPr>
        <p:spPr>
          <a:xfrm>
            <a:off x="3044932" y="5805264"/>
            <a:ext cx="3326496" cy="261610"/>
          </a:xfrm>
          <a:prstGeom prst="rect">
            <a:avLst/>
          </a:prstGeom>
          <a:solidFill>
            <a:srgbClr val="33898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050" b="1" dirty="0">
                <a:solidFill>
                  <a:schemeClr val="bg1"/>
                </a:solidFill>
                <a:latin typeface="Calibri" panose="020F0502020204030204" pitchFamily="34" charset="0"/>
                <a:cs typeface="Calibri" panose="020F0502020204030204" pitchFamily="34" charset="0"/>
              </a:rPr>
              <a:t>Notes: Some are new/planned initiatives </a:t>
            </a:r>
            <a:endParaRPr lang="ko-KR" altLang="en-US" sz="1050" b="1" dirty="0">
              <a:solidFill>
                <a:schemeClr val="bg1"/>
              </a:solidFill>
              <a:latin typeface="Calibri" panose="020F0502020204030204" pitchFamily="34" charset="0"/>
              <a:cs typeface="Calibri" panose="020F0502020204030204" pitchFamily="34" charset="0"/>
            </a:endParaRPr>
          </a:p>
        </p:txBody>
      </p:sp>
      <p:sp>
        <p:nvSpPr>
          <p:cNvPr id="59" name="Title 1">
            <a:extLst>
              <a:ext uri="{FF2B5EF4-FFF2-40B4-BE49-F238E27FC236}">
                <a16:creationId xmlns:a16="http://schemas.microsoft.com/office/drawing/2014/main" id="{DEA7C48C-32C9-E1B7-477C-8947470B47FE}"/>
              </a:ext>
            </a:extLst>
          </p:cNvPr>
          <p:cNvSpPr>
            <a:spLocks noGrp="1"/>
          </p:cNvSpPr>
          <p:nvPr>
            <p:ph type="title"/>
          </p:nvPr>
        </p:nvSpPr>
        <p:spPr>
          <a:xfrm>
            <a:off x="323528" y="116632"/>
            <a:ext cx="8496944" cy="548640"/>
          </a:xfrm>
        </p:spPr>
        <p:txBody>
          <a:bodyPr/>
          <a:lstStyle/>
          <a:p>
            <a:r>
              <a:rPr lang="en-US" dirty="0"/>
              <a:t>Information Technology at CCTG</a:t>
            </a:r>
          </a:p>
        </p:txBody>
      </p:sp>
    </p:spTree>
    <p:extLst>
      <p:ext uri="{BB962C8B-B14F-4D97-AF65-F5344CB8AC3E}">
        <p14:creationId xmlns:p14="http://schemas.microsoft.com/office/powerpoint/2010/main" val="2949059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BDA0C-BBC5-11E7-6D3F-39F797ED2A54}"/>
              </a:ext>
            </a:extLst>
          </p:cNvPr>
          <p:cNvSpPr>
            <a:spLocks noGrp="1"/>
          </p:cNvSpPr>
          <p:nvPr>
            <p:ph type="title"/>
          </p:nvPr>
        </p:nvSpPr>
        <p:spPr/>
        <p:txBody>
          <a:bodyPr/>
          <a:lstStyle/>
          <a:p>
            <a:r>
              <a:rPr lang="en-US" dirty="0"/>
              <a:t>CCTG Digital Transformation</a:t>
            </a:r>
          </a:p>
        </p:txBody>
      </p:sp>
      <p:sp>
        <p:nvSpPr>
          <p:cNvPr id="3" name="Content Placeholder 2">
            <a:extLst>
              <a:ext uri="{FF2B5EF4-FFF2-40B4-BE49-F238E27FC236}">
                <a16:creationId xmlns:a16="http://schemas.microsoft.com/office/drawing/2014/main" id="{D79BEDC3-6C3E-8E35-738F-78829D71516A}"/>
              </a:ext>
            </a:extLst>
          </p:cNvPr>
          <p:cNvSpPr>
            <a:spLocks noGrp="1"/>
          </p:cNvSpPr>
          <p:nvPr>
            <p:ph idx="1"/>
          </p:nvPr>
        </p:nvSpPr>
        <p:spPr/>
        <p:txBody>
          <a:bodyPr>
            <a:normAutofit/>
          </a:bodyPr>
          <a:lstStyle/>
          <a:p>
            <a:r>
              <a:rPr lang="en-US" sz="2000" dirty="0">
                <a:effectLst/>
                <a:latin typeface="Calibri" panose="020F0502020204030204" pitchFamily="34" charset="0"/>
                <a:ea typeface="Calibri" panose="020F0502020204030204" pitchFamily="34" charset="0"/>
                <a:cs typeface="Times New Roman" panose="02020603050405020304" pitchFamily="18" charset="0"/>
              </a:rPr>
              <a:t>Digital transformation is the adoption of digital technology by an organization. Common goals for its implementation are to improve efficiency, value or innovation</a:t>
            </a:r>
          </a:p>
          <a:p>
            <a:r>
              <a:rPr lang="en-US" sz="2000" dirty="0">
                <a:ea typeface="Calibri" panose="020F0502020204030204" pitchFamily="34" charset="0"/>
                <a:cs typeface="Times New Roman" panose="02020603050405020304" pitchFamily="18" charset="0"/>
              </a:rPr>
              <a:t>CCTG Digital Transformation Strategy</a:t>
            </a:r>
          </a:p>
          <a:p>
            <a:pPr lvl="1">
              <a:buFont typeface="Wingdings" panose="05000000000000000000" pitchFamily="2" charset="2"/>
              <a:buChar char="§"/>
            </a:pPr>
            <a:r>
              <a:rPr lang="en-US" sz="1600"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Mobile applications, wearables, biosensors, connected devices</a:t>
            </a:r>
          </a:p>
          <a:p>
            <a:pPr lvl="1">
              <a:buFont typeface="Wingdings" panose="05000000000000000000" pitchFamily="2" charset="2"/>
              <a:buChar char="§"/>
            </a:pPr>
            <a:r>
              <a:rPr lang="en-US" sz="1600"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Automation &amp; Platforms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lvl="1">
              <a:buFont typeface="Wingdings" panose="05000000000000000000" pitchFamily="2" charset="2"/>
              <a:buChar char="§"/>
            </a:pPr>
            <a:r>
              <a:rPr lang="en-US" sz="1600"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Cognitive Technologies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lvl="1">
              <a:buFont typeface="Wingdings" panose="05000000000000000000" pitchFamily="2" charset="2"/>
              <a:buChar char="§"/>
            </a:pPr>
            <a:r>
              <a:rPr lang="en-US" sz="1600"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Data Analytics &amp; Visualizations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lvl="1">
              <a:buFont typeface="Wingdings" panose="05000000000000000000" pitchFamily="2" charset="2"/>
              <a:buChar char="§"/>
            </a:pPr>
            <a:r>
              <a:rPr lang="en-US" sz="1600"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Data Science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a typeface="Calibri" panose="020F0502020204030204" pitchFamily="34" charset="0"/>
                <a:cs typeface="Times New Roman" panose="02020603050405020304" pitchFamily="18" charset="0"/>
              </a:rPr>
              <a:t>Digital Approach Areas of Focus</a:t>
            </a:r>
            <a:r>
              <a:rPr lang="en-US" sz="1800" dirty="0">
                <a:ea typeface="Calibri" panose="020F0502020204030204" pitchFamily="34" charset="0"/>
                <a:cs typeface="Times New Roman" panose="02020603050405020304" pitchFamily="18" charset="0"/>
              </a:rPr>
              <a:t>: </a:t>
            </a:r>
            <a:r>
              <a:rPr lang="en-US" sz="1600" dirty="0">
                <a:effectLst/>
                <a:latin typeface="Calibri" panose="020F0502020204030204" pitchFamily="34" charset="0"/>
                <a:ea typeface="Calibri" panose="020F0502020204030204" pitchFamily="34" charset="0"/>
                <a:cs typeface="Times New Roman" panose="02020603050405020304" pitchFamily="18" charset="0"/>
              </a:rPr>
              <a:t>Trial </a:t>
            </a:r>
            <a:r>
              <a:rPr lang="en-US" sz="1600" dirty="0">
                <a:ea typeface="Calibri" panose="020F0502020204030204" pitchFamily="34" charset="0"/>
                <a:cs typeface="Times New Roman" panose="02020603050405020304" pitchFamily="18" charset="0"/>
              </a:rPr>
              <a:t>Start Up, </a:t>
            </a:r>
            <a:r>
              <a:rPr lang="en-US" sz="1600" dirty="0">
                <a:effectLst/>
                <a:latin typeface="Calibri" panose="020F0502020204030204" pitchFamily="34" charset="0"/>
                <a:ea typeface="Calibri" panose="020F0502020204030204" pitchFamily="34" charset="0"/>
                <a:cs typeface="Times New Roman" panose="02020603050405020304" pitchFamily="18" charset="0"/>
              </a:rPr>
              <a:t>Trial Conduct, Trial Closure, and Trial Analysis</a:t>
            </a:r>
          </a:p>
          <a:p>
            <a:r>
              <a:rPr lang="en-US" sz="2000" dirty="0">
                <a:effectLst/>
                <a:latin typeface="Calibri" panose="020F0502020204030204" pitchFamily="34" charset="0"/>
                <a:ea typeface="Calibri" panose="020F0502020204030204" pitchFamily="34" charset="0"/>
                <a:cs typeface="Times New Roman" panose="02020603050405020304" pitchFamily="18" charset="0"/>
              </a:rPr>
              <a:t>Today</a:t>
            </a:r>
            <a:r>
              <a:rPr lang="en-US" sz="2000" dirty="0">
                <a:ea typeface="Calibri" panose="020F0502020204030204" pitchFamily="34" charset="0"/>
                <a:cs typeface="Times New Roman" panose="02020603050405020304" pitchFamily="18" charset="0"/>
              </a:rPr>
              <a:t>’s presentation will be focused on:</a:t>
            </a:r>
          </a:p>
          <a:p>
            <a:pPr lvl="1">
              <a:buFont typeface="Wingdings" panose="05000000000000000000" pitchFamily="2" charset="2"/>
              <a:buChar char="§"/>
            </a:pPr>
            <a:r>
              <a:rPr lang="en-US" sz="1600" dirty="0"/>
              <a:t>CCTG’s electronic Patient Reported Outcome (ePRO) called SPROUT</a:t>
            </a:r>
          </a:p>
          <a:p>
            <a:pPr lvl="1">
              <a:buFont typeface="Wingdings" panose="05000000000000000000" pitchFamily="2" charset="2"/>
              <a:buChar char="§"/>
            </a:pPr>
            <a:r>
              <a:rPr lang="en-US" sz="1600" dirty="0"/>
              <a:t>Digital Remote Patient Monitoring App (pilot for BL13F trial, funded by AstraZeneca)</a:t>
            </a:r>
          </a:p>
          <a:p>
            <a:pPr lvl="1">
              <a:buFont typeface="Wingdings" panose="05000000000000000000" pitchFamily="2" charset="2"/>
              <a:buChar char="§"/>
            </a:pPr>
            <a:r>
              <a:rPr lang="en-US" sz="1600" dirty="0"/>
              <a:t>Data Analytics &amp; Visualizations</a:t>
            </a:r>
          </a:p>
          <a:p>
            <a:pPr lvl="1">
              <a:buFont typeface="Wingdings" panose="05000000000000000000" pitchFamily="2" charset="2"/>
              <a:buChar char="§"/>
            </a:pPr>
            <a:r>
              <a:rPr lang="en-US" sz="1600" dirty="0"/>
              <a:t>EHR and EDC Integration</a:t>
            </a:r>
          </a:p>
          <a:p>
            <a:pPr lvl="1">
              <a:buFont typeface="Wingdings" panose="05000000000000000000" pitchFamily="2" charset="2"/>
              <a:buChar char="§"/>
            </a:pPr>
            <a:r>
              <a:rPr lang="en-US" sz="1600" dirty="0"/>
              <a:t>Medidata Data Integrated Platform - Clinical Data Studio</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1972A35-62F8-2F9E-51DD-F8486D6EFE24}"/>
              </a:ext>
            </a:extLst>
          </p:cNvPr>
          <p:cNvSpPr>
            <a:spLocks noGrp="1"/>
          </p:cNvSpPr>
          <p:nvPr>
            <p:ph type="sldNum" sz="quarter" idx="12"/>
          </p:nvPr>
        </p:nvSpPr>
        <p:spPr/>
        <p:txBody>
          <a:bodyPr/>
          <a:lstStyle/>
          <a:p>
            <a:fld id="{2754ED01-E2A0-4C1E-8E21-014B99041579}" type="slidenum">
              <a:rPr lang="en-US" smtClean="0"/>
              <a:pPr/>
              <a:t>4</a:t>
            </a:fld>
            <a:endParaRPr lang="en-US"/>
          </a:p>
        </p:txBody>
      </p:sp>
    </p:spTree>
    <p:extLst>
      <p:ext uri="{BB962C8B-B14F-4D97-AF65-F5344CB8AC3E}">
        <p14:creationId xmlns:p14="http://schemas.microsoft.com/office/powerpoint/2010/main" val="1544765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470C3813-1075-6EF6-EBB8-5B73290FDA87}"/>
              </a:ext>
            </a:extLst>
          </p:cNvPr>
          <p:cNvPicPr>
            <a:picLocks noChangeAspect="1"/>
          </p:cNvPicPr>
          <p:nvPr/>
        </p:nvPicPr>
        <p:blipFill>
          <a:blip r:embed="rId2"/>
          <a:stretch>
            <a:fillRect/>
          </a:stretch>
        </p:blipFill>
        <p:spPr>
          <a:xfrm>
            <a:off x="4745004" y="2132856"/>
            <a:ext cx="4291492" cy="2203295"/>
          </a:xfrm>
          <a:prstGeom prst="rect">
            <a:avLst/>
          </a:prstGeom>
          <a:ln>
            <a:noFill/>
          </a:ln>
          <a:effectLst>
            <a:outerShdw blurRad="190500" algn="tl" rotWithShape="0">
              <a:srgbClr val="000000">
                <a:alpha val="70000"/>
              </a:srgbClr>
            </a:outerShdw>
          </a:effectLst>
        </p:spPr>
      </p:pic>
      <p:sp>
        <p:nvSpPr>
          <p:cNvPr id="4" name="Slide Number Placeholder 3">
            <a:extLst>
              <a:ext uri="{FF2B5EF4-FFF2-40B4-BE49-F238E27FC236}">
                <a16:creationId xmlns:a16="http://schemas.microsoft.com/office/drawing/2014/main" id="{9E55401F-4364-3B4C-B0EE-AA124195A611}"/>
              </a:ext>
            </a:extLst>
          </p:cNvPr>
          <p:cNvSpPr>
            <a:spLocks noGrp="1"/>
          </p:cNvSpPr>
          <p:nvPr>
            <p:ph type="sldNum" sz="quarter" idx="12"/>
          </p:nvPr>
        </p:nvSpPr>
        <p:spPr/>
        <p:txBody>
          <a:bodyPr/>
          <a:lstStyle/>
          <a:p>
            <a:fld id="{2754ED01-E2A0-4C1E-8E21-014B99041579}" type="slidenum">
              <a:rPr lang="en-US" smtClean="0"/>
              <a:pPr/>
              <a:t>5</a:t>
            </a:fld>
            <a:endParaRPr lang="en-US"/>
          </a:p>
        </p:txBody>
      </p:sp>
      <p:pic>
        <p:nvPicPr>
          <p:cNvPr id="8" name="Picture 7">
            <a:extLst>
              <a:ext uri="{FF2B5EF4-FFF2-40B4-BE49-F238E27FC236}">
                <a16:creationId xmlns:a16="http://schemas.microsoft.com/office/drawing/2014/main" id="{26A69DEF-9261-4EC7-916D-BC610B54D0B8}"/>
              </a:ext>
            </a:extLst>
          </p:cNvPr>
          <p:cNvPicPr>
            <a:picLocks noChangeAspect="1"/>
          </p:cNvPicPr>
          <p:nvPr/>
        </p:nvPicPr>
        <p:blipFill>
          <a:blip r:embed="rId3"/>
          <a:stretch>
            <a:fillRect/>
          </a:stretch>
        </p:blipFill>
        <p:spPr>
          <a:xfrm>
            <a:off x="755576" y="746059"/>
            <a:ext cx="2093248" cy="3691053"/>
          </a:xfrm>
          <a:prstGeom prst="rect">
            <a:avLst/>
          </a:prstGeom>
          <a:ln>
            <a:noFill/>
          </a:ln>
          <a:effectLst>
            <a:outerShdw blurRad="190500" algn="tl" rotWithShape="0">
              <a:srgbClr val="000000">
                <a:alpha val="70000"/>
              </a:srgbClr>
            </a:outerShdw>
          </a:effectLst>
        </p:spPr>
      </p:pic>
      <p:pic>
        <p:nvPicPr>
          <p:cNvPr id="10" name="Content Placeholder 9">
            <a:extLst>
              <a:ext uri="{FF2B5EF4-FFF2-40B4-BE49-F238E27FC236}">
                <a16:creationId xmlns:a16="http://schemas.microsoft.com/office/drawing/2014/main" id="{0E57D948-09A4-00B6-EECD-F4C8E3EA6FFE}"/>
              </a:ext>
            </a:extLst>
          </p:cNvPr>
          <p:cNvPicPr>
            <a:picLocks noGrp="1" noChangeAspect="1"/>
          </p:cNvPicPr>
          <p:nvPr>
            <p:ph idx="1"/>
          </p:nvPr>
        </p:nvPicPr>
        <p:blipFill>
          <a:blip r:embed="rId4"/>
          <a:stretch>
            <a:fillRect/>
          </a:stretch>
        </p:blipFill>
        <p:spPr>
          <a:xfrm>
            <a:off x="1628905" y="2780928"/>
            <a:ext cx="2103248" cy="3691054"/>
          </a:xfrm>
          <a:prstGeom prst="rect">
            <a:avLst/>
          </a:prstGeom>
          <a:ln>
            <a:noFill/>
          </a:ln>
          <a:effectLst>
            <a:outerShdw blurRad="190500" algn="tl" rotWithShape="0">
              <a:srgbClr val="000000">
                <a:alpha val="70000"/>
              </a:srgbClr>
            </a:outerShdw>
          </a:effectLst>
        </p:spPr>
      </p:pic>
      <p:sp>
        <p:nvSpPr>
          <p:cNvPr id="11" name="Oval 10">
            <a:extLst>
              <a:ext uri="{FF2B5EF4-FFF2-40B4-BE49-F238E27FC236}">
                <a16:creationId xmlns:a16="http://schemas.microsoft.com/office/drawing/2014/main" id="{108813EF-D627-91E6-38F5-55ED0DBFFAFB}"/>
              </a:ext>
            </a:extLst>
          </p:cNvPr>
          <p:cNvSpPr/>
          <p:nvPr/>
        </p:nvSpPr>
        <p:spPr>
          <a:xfrm>
            <a:off x="3779912" y="3140968"/>
            <a:ext cx="2011680" cy="2011680"/>
          </a:xfrm>
          <a:prstGeom prst="ellipse">
            <a:avLst/>
          </a:prstGeom>
          <a:solidFill>
            <a:srgbClr val="6F878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a:lstStyle/>
          <a:p>
            <a:endParaRPr lang="en-US" dirty="0"/>
          </a:p>
        </p:txBody>
      </p:sp>
      <p:sp>
        <p:nvSpPr>
          <p:cNvPr id="12" name="TextBox 11">
            <a:extLst>
              <a:ext uri="{FF2B5EF4-FFF2-40B4-BE49-F238E27FC236}">
                <a16:creationId xmlns:a16="http://schemas.microsoft.com/office/drawing/2014/main" id="{2C6D6932-9279-1DE4-9808-3E6F79A839CE}"/>
              </a:ext>
            </a:extLst>
          </p:cNvPr>
          <p:cNvSpPr txBox="1"/>
          <p:nvPr/>
        </p:nvSpPr>
        <p:spPr>
          <a:xfrm>
            <a:off x="4067944" y="3329697"/>
            <a:ext cx="1374184" cy="1323439"/>
          </a:xfrm>
          <a:prstGeom prst="rect">
            <a:avLst/>
          </a:prstGeom>
          <a:noFill/>
        </p:spPr>
        <p:txBody>
          <a:bodyPr wrap="square">
            <a:spAutoFit/>
          </a:bodyPr>
          <a:lstStyle/>
          <a:p>
            <a:pPr algn="ctr"/>
            <a:r>
              <a:rPr lang="en-US" sz="2000" b="1" dirty="0">
                <a:solidFill>
                  <a:schemeClr val="bg1"/>
                </a:solidFill>
                <a:latin typeface="Calibri" panose="020F0502020204030204" pitchFamily="34" charset="0"/>
                <a:cs typeface="Calibri" panose="020F0502020204030204" pitchFamily="34" charset="0"/>
              </a:rPr>
              <a:t>CCTG </a:t>
            </a:r>
            <a:r>
              <a:rPr lang="en-US" sz="2000" b="1" dirty="0" err="1">
                <a:solidFill>
                  <a:schemeClr val="bg1"/>
                </a:solidFill>
                <a:latin typeface="Calibri" panose="020F0502020204030204" pitchFamily="34" charset="0"/>
                <a:cs typeface="Calibri" panose="020F0502020204030204" pitchFamily="34" charset="0"/>
              </a:rPr>
              <a:t>eCOA</a:t>
            </a:r>
            <a:endParaRPr lang="en-US" sz="2000" b="1" dirty="0">
              <a:solidFill>
                <a:schemeClr val="bg1"/>
              </a:solidFill>
              <a:latin typeface="Calibri" panose="020F0502020204030204" pitchFamily="34" charset="0"/>
              <a:cs typeface="Calibri" panose="020F0502020204030204" pitchFamily="34" charset="0"/>
            </a:endParaRPr>
          </a:p>
          <a:p>
            <a:pPr algn="ctr"/>
            <a:r>
              <a:rPr lang="en-US" sz="2000" b="1" dirty="0">
                <a:solidFill>
                  <a:schemeClr val="bg1"/>
                </a:solidFill>
                <a:latin typeface="Calibri" panose="020F0502020204030204" pitchFamily="34" charset="0"/>
                <a:cs typeface="Calibri" panose="020F0502020204030204" pitchFamily="34" charset="0"/>
              </a:rPr>
              <a:t>&amp;</a:t>
            </a:r>
          </a:p>
          <a:p>
            <a:pPr algn="ctr"/>
            <a:r>
              <a:rPr lang="en-US" sz="2000" b="1" dirty="0">
                <a:solidFill>
                  <a:schemeClr val="bg1"/>
                </a:solidFill>
                <a:latin typeface="Calibri" panose="020F0502020204030204" pitchFamily="34" charset="0"/>
                <a:cs typeface="Calibri" panose="020F0502020204030204" pitchFamily="34" charset="0"/>
              </a:rPr>
              <a:t>ePRO</a:t>
            </a:r>
            <a:endParaRPr lang="ko-KR" altLang="en-US" sz="2000" b="1" dirty="0">
              <a:solidFill>
                <a:schemeClr val="bg1"/>
              </a:solidFill>
              <a:latin typeface="Calibri" panose="020F0502020204030204" pitchFamily="34" charset="0"/>
              <a:cs typeface="Calibri" panose="020F0502020204030204" pitchFamily="34" charset="0"/>
            </a:endParaRPr>
          </a:p>
        </p:txBody>
      </p:sp>
      <p:sp>
        <p:nvSpPr>
          <p:cNvPr id="21" name="Rectangle: Rounded Corners 20">
            <a:extLst>
              <a:ext uri="{FF2B5EF4-FFF2-40B4-BE49-F238E27FC236}">
                <a16:creationId xmlns:a16="http://schemas.microsoft.com/office/drawing/2014/main" id="{361BCDD9-4E3D-07B5-65CD-38815B821CF4}"/>
              </a:ext>
            </a:extLst>
          </p:cNvPr>
          <p:cNvSpPr/>
          <p:nvPr/>
        </p:nvSpPr>
        <p:spPr>
          <a:xfrm>
            <a:off x="2380536" y="929482"/>
            <a:ext cx="2011680" cy="121803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uMotif’s</a:t>
            </a:r>
            <a:r>
              <a:rPr lang="en-US" sz="1200" dirty="0">
                <a:latin typeface="Calibri" panose="020F0502020204030204" pitchFamily="34" charset="0"/>
                <a:cs typeface="Calibri" panose="020F0502020204030204" pitchFamily="34" charset="0"/>
              </a:rPr>
              <a:t> mobile health app Symptom-IQ – subject’s self-tracking of symptoms for adverse event reporting</a:t>
            </a:r>
          </a:p>
        </p:txBody>
      </p:sp>
      <p:pic>
        <p:nvPicPr>
          <p:cNvPr id="26" name="Picture 25">
            <a:extLst>
              <a:ext uri="{FF2B5EF4-FFF2-40B4-BE49-F238E27FC236}">
                <a16:creationId xmlns:a16="http://schemas.microsoft.com/office/drawing/2014/main" id="{E5A0F43C-3396-656D-99AD-B2F082079504}"/>
              </a:ext>
            </a:extLst>
          </p:cNvPr>
          <p:cNvPicPr>
            <a:picLocks noChangeAspect="1"/>
          </p:cNvPicPr>
          <p:nvPr/>
        </p:nvPicPr>
        <p:blipFill>
          <a:blip r:embed="rId5"/>
          <a:stretch>
            <a:fillRect/>
          </a:stretch>
        </p:blipFill>
        <p:spPr>
          <a:xfrm>
            <a:off x="4728570" y="880815"/>
            <a:ext cx="3923928" cy="1279829"/>
          </a:xfrm>
          <a:prstGeom prst="rect">
            <a:avLst/>
          </a:prstGeom>
          <a:ln>
            <a:noFill/>
          </a:ln>
          <a:effectLst>
            <a:outerShdw blurRad="190500" algn="tl" rotWithShape="0">
              <a:srgbClr val="000000">
                <a:alpha val="70000"/>
              </a:srgbClr>
            </a:outerShdw>
          </a:effectLst>
        </p:spPr>
      </p:pic>
      <p:sp>
        <p:nvSpPr>
          <p:cNvPr id="24" name="Rectangle: Rounded Corners 23">
            <a:extLst>
              <a:ext uri="{FF2B5EF4-FFF2-40B4-BE49-F238E27FC236}">
                <a16:creationId xmlns:a16="http://schemas.microsoft.com/office/drawing/2014/main" id="{EEFE0E49-23C0-2A3E-30BA-EE9E80BCB33D}"/>
              </a:ext>
            </a:extLst>
          </p:cNvPr>
          <p:cNvSpPr/>
          <p:nvPr/>
        </p:nvSpPr>
        <p:spPr>
          <a:xfrm>
            <a:off x="6648754" y="116632"/>
            <a:ext cx="2387742" cy="72008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1200" dirty="0">
                <a:latin typeface="Calibri" panose="020F0502020204030204" pitchFamily="34" charset="0"/>
                <a:cs typeface="Calibri" panose="020F0502020204030204" pitchFamily="34" charset="0"/>
              </a:rPr>
              <a:t>e-PRO using in-house developed mobile-friendly web application </a:t>
            </a:r>
            <a:r>
              <a:rPr lang="en-US" sz="1000" dirty="0">
                <a:latin typeface="Calibri" panose="020F0502020204030204" pitchFamily="34" charset="0"/>
                <a:cs typeface="Calibri" panose="020F0502020204030204" pitchFamily="34" charset="0"/>
              </a:rPr>
              <a:t>SPROUT </a:t>
            </a:r>
            <a:r>
              <a:rPr lang="en-US" sz="1200" dirty="0">
                <a:latin typeface="Calibri" panose="020F0502020204030204" pitchFamily="34" charset="0"/>
                <a:cs typeface="Calibri" panose="020F0502020204030204" pitchFamily="34" charset="0"/>
              </a:rPr>
              <a:t>(</a:t>
            </a:r>
            <a:r>
              <a:rPr lang="en-CA" sz="1200" b="1" dirty="0">
                <a:effectLst/>
                <a:latin typeface="Calibri" panose="020F0502020204030204" pitchFamily="34" charset="0"/>
                <a:ea typeface="MS Gothic" panose="020B0609070205080204" pitchFamily="49" charset="-128"/>
              </a:rPr>
              <a:t>S</a:t>
            </a:r>
            <a:r>
              <a:rPr lang="en-CA" sz="1200" dirty="0">
                <a:effectLst/>
                <a:latin typeface="Calibri" panose="020F0502020204030204" pitchFamily="34" charset="0"/>
                <a:ea typeface="MS Gothic" panose="020B0609070205080204" pitchFamily="49" charset="-128"/>
              </a:rPr>
              <a:t>ystem for </a:t>
            </a:r>
            <a:r>
              <a:rPr lang="en-CA" sz="1200" b="1" dirty="0">
                <a:effectLst/>
                <a:latin typeface="Calibri" panose="020F0502020204030204" pitchFamily="34" charset="0"/>
                <a:ea typeface="MS Gothic" panose="020B0609070205080204" pitchFamily="49" charset="-128"/>
              </a:rPr>
              <a:t>P</a:t>
            </a:r>
            <a:r>
              <a:rPr lang="en-CA" sz="1200" dirty="0">
                <a:effectLst/>
                <a:latin typeface="Calibri" panose="020F0502020204030204" pitchFamily="34" charset="0"/>
                <a:ea typeface="MS Gothic" panose="020B0609070205080204" pitchFamily="49" charset="-128"/>
              </a:rPr>
              <a:t>atient </a:t>
            </a:r>
            <a:r>
              <a:rPr lang="en-CA" sz="1200" b="1" dirty="0">
                <a:effectLst/>
                <a:latin typeface="Calibri" panose="020F0502020204030204" pitchFamily="34" charset="0"/>
                <a:ea typeface="MS Gothic" panose="020B0609070205080204" pitchFamily="49" charset="-128"/>
              </a:rPr>
              <a:t>R</a:t>
            </a:r>
            <a:r>
              <a:rPr lang="en-CA" sz="1200" dirty="0">
                <a:effectLst/>
                <a:latin typeface="Calibri" panose="020F0502020204030204" pitchFamily="34" charset="0"/>
                <a:ea typeface="MS Gothic" panose="020B0609070205080204" pitchFamily="49" charset="-128"/>
              </a:rPr>
              <a:t>ecorded </a:t>
            </a:r>
            <a:r>
              <a:rPr lang="en-CA" sz="1200" b="1" dirty="0">
                <a:effectLst/>
                <a:latin typeface="Calibri" panose="020F0502020204030204" pitchFamily="34" charset="0"/>
                <a:ea typeface="MS Gothic" panose="020B0609070205080204" pitchFamily="49" charset="-128"/>
              </a:rPr>
              <a:t>Out</a:t>
            </a:r>
            <a:r>
              <a:rPr lang="en-CA" sz="1200" dirty="0">
                <a:effectLst/>
                <a:latin typeface="Calibri" panose="020F0502020204030204" pitchFamily="34" charset="0"/>
                <a:ea typeface="MS Gothic" panose="020B0609070205080204" pitchFamily="49" charset="-128"/>
              </a:rPr>
              <a:t>comes)</a:t>
            </a:r>
            <a:endParaRPr lang="en-US" sz="1200" dirty="0">
              <a:latin typeface="Calibri" panose="020F0502020204030204" pitchFamily="34" charset="0"/>
              <a:cs typeface="Calibri" panose="020F0502020204030204" pitchFamily="34" charset="0"/>
            </a:endParaRPr>
          </a:p>
        </p:txBody>
      </p:sp>
      <p:pic>
        <p:nvPicPr>
          <p:cNvPr id="30" name="Picture 29">
            <a:extLst>
              <a:ext uri="{FF2B5EF4-FFF2-40B4-BE49-F238E27FC236}">
                <a16:creationId xmlns:a16="http://schemas.microsoft.com/office/drawing/2014/main" id="{8BFD0749-1629-332A-C63E-39E762DF3445}"/>
              </a:ext>
            </a:extLst>
          </p:cNvPr>
          <p:cNvPicPr>
            <a:picLocks noChangeAspect="1"/>
          </p:cNvPicPr>
          <p:nvPr/>
        </p:nvPicPr>
        <p:blipFill>
          <a:blip r:embed="rId6"/>
          <a:stretch>
            <a:fillRect/>
          </a:stretch>
        </p:blipFill>
        <p:spPr>
          <a:xfrm>
            <a:off x="5927878" y="3861048"/>
            <a:ext cx="1491076" cy="2996952"/>
          </a:xfrm>
          <a:prstGeom prst="rect">
            <a:avLst/>
          </a:prstGeom>
          <a:ln>
            <a:noFill/>
          </a:ln>
          <a:effectLst>
            <a:outerShdw blurRad="190500" algn="tl" rotWithShape="0">
              <a:srgbClr val="000000">
                <a:alpha val="70000"/>
              </a:srgbClr>
            </a:outerShdw>
          </a:effectLst>
        </p:spPr>
      </p:pic>
      <p:pic>
        <p:nvPicPr>
          <p:cNvPr id="34" name="Picture 33">
            <a:extLst>
              <a:ext uri="{FF2B5EF4-FFF2-40B4-BE49-F238E27FC236}">
                <a16:creationId xmlns:a16="http://schemas.microsoft.com/office/drawing/2014/main" id="{8EE4A4A6-515F-D945-419F-56BC031776B8}"/>
              </a:ext>
            </a:extLst>
          </p:cNvPr>
          <p:cNvPicPr>
            <a:picLocks noChangeAspect="1"/>
          </p:cNvPicPr>
          <p:nvPr/>
        </p:nvPicPr>
        <p:blipFill>
          <a:blip r:embed="rId7"/>
          <a:stretch>
            <a:fillRect/>
          </a:stretch>
        </p:blipFill>
        <p:spPr>
          <a:xfrm>
            <a:off x="6991441" y="3676790"/>
            <a:ext cx="1520731" cy="2996952"/>
          </a:xfrm>
          <a:prstGeom prst="rect">
            <a:avLst/>
          </a:prstGeom>
          <a:ln>
            <a:noFill/>
          </a:ln>
          <a:effectLst>
            <a:outerShdw blurRad="190500" algn="tl" rotWithShape="0">
              <a:srgbClr val="000000">
                <a:alpha val="70000"/>
              </a:srgbClr>
            </a:outerShdw>
          </a:effectLst>
        </p:spPr>
      </p:pic>
      <p:sp>
        <p:nvSpPr>
          <p:cNvPr id="35" name="Rectangle: Rounded Corners 34">
            <a:extLst>
              <a:ext uri="{FF2B5EF4-FFF2-40B4-BE49-F238E27FC236}">
                <a16:creationId xmlns:a16="http://schemas.microsoft.com/office/drawing/2014/main" id="{54FB982B-9945-AEE2-1D5C-D28755D00C5A}"/>
              </a:ext>
            </a:extLst>
          </p:cNvPr>
          <p:cNvSpPr/>
          <p:nvPr/>
        </p:nvSpPr>
        <p:spPr>
          <a:xfrm>
            <a:off x="4304135" y="5617145"/>
            <a:ext cx="2082615" cy="72008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1200" dirty="0">
                <a:latin typeface="Calibri" panose="020F0502020204030204" pitchFamily="34" charset="0"/>
                <a:cs typeface="Calibri" panose="020F0502020204030204" pitchFamily="34" charset="0"/>
              </a:rPr>
              <a:t>Currently developing SPROUT as a true native mobile app (for iOS and Android)</a:t>
            </a:r>
          </a:p>
        </p:txBody>
      </p:sp>
      <p:sp>
        <p:nvSpPr>
          <p:cNvPr id="2" name="Title 1">
            <a:extLst>
              <a:ext uri="{FF2B5EF4-FFF2-40B4-BE49-F238E27FC236}">
                <a16:creationId xmlns:a16="http://schemas.microsoft.com/office/drawing/2014/main" id="{C613E098-EAB8-1B27-9994-B758055830C0}"/>
              </a:ext>
            </a:extLst>
          </p:cNvPr>
          <p:cNvSpPr>
            <a:spLocks noGrp="1"/>
          </p:cNvSpPr>
          <p:nvPr>
            <p:ph type="title"/>
          </p:nvPr>
        </p:nvSpPr>
        <p:spPr/>
        <p:txBody>
          <a:bodyPr/>
          <a:lstStyle/>
          <a:p>
            <a:r>
              <a:rPr lang="en-US" dirty="0"/>
              <a:t>Mobile App Technology</a:t>
            </a:r>
          </a:p>
        </p:txBody>
      </p:sp>
    </p:spTree>
    <p:extLst>
      <p:ext uri="{BB962C8B-B14F-4D97-AF65-F5344CB8AC3E}">
        <p14:creationId xmlns:p14="http://schemas.microsoft.com/office/powerpoint/2010/main" val="2324773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2176E-0DB2-E1F4-B251-29C23AC612E4}"/>
              </a:ext>
            </a:extLst>
          </p:cNvPr>
          <p:cNvSpPr>
            <a:spLocks noGrp="1"/>
          </p:cNvSpPr>
          <p:nvPr>
            <p:ph type="title"/>
          </p:nvPr>
        </p:nvSpPr>
        <p:spPr>
          <a:xfrm>
            <a:off x="323528" y="353224"/>
            <a:ext cx="8496944" cy="411480"/>
          </a:xfrm>
        </p:spPr>
        <p:txBody>
          <a:bodyPr/>
          <a:lstStyle/>
          <a:p>
            <a:r>
              <a:rPr lang="en-US" sz="2400" dirty="0"/>
              <a:t>SPROUT (</a:t>
            </a:r>
            <a:r>
              <a:rPr lang="en-CA" sz="2400" b="1" dirty="0">
                <a:effectLst/>
                <a:latin typeface="Calibri" panose="020F0502020204030204" pitchFamily="34" charset="0"/>
                <a:ea typeface="MS Gothic" panose="020B0609070205080204" pitchFamily="49" charset="-128"/>
              </a:rPr>
              <a:t>S</a:t>
            </a:r>
            <a:r>
              <a:rPr lang="en-CA" sz="2400" dirty="0">
                <a:effectLst/>
                <a:latin typeface="Calibri" panose="020F0502020204030204" pitchFamily="34" charset="0"/>
                <a:ea typeface="MS Gothic" panose="020B0609070205080204" pitchFamily="49" charset="-128"/>
              </a:rPr>
              <a:t>ystem for </a:t>
            </a:r>
            <a:r>
              <a:rPr lang="en-CA" sz="2400" b="1" dirty="0">
                <a:effectLst/>
                <a:latin typeface="Calibri" panose="020F0502020204030204" pitchFamily="34" charset="0"/>
                <a:ea typeface="MS Gothic" panose="020B0609070205080204" pitchFamily="49" charset="-128"/>
              </a:rPr>
              <a:t>P</a:t>
            </a:r>
            <a:r>
              <a:rPr lang="en-CA" sz="2400" dirty="0">
                <a:effectLst/>
                <a:latin typeface="Calibri" panose="020F0502020204030204" pitchFamily="34" charset="0"/>
                <a:ea typeface="MS Gothic" panose="020B0609070205080204" pitchFamily="49" charset="-128"/>
              </a:rPr>
              <a:t>atient </a:t>
            </a:r>
            <a:r>
              <a:rPr lang="en-CA" sz="2400" b="1" dirty="0">
                <a:effectLst/>
                <a:latin typeface="Calibri" panose="020F0502020204030204" pitchFamily="34" charset="0"/>
                <a:ea typeface="MS Gothic" panose="020B0609070205080204" pitchFamily="49" charset="-128"/>
              </a:rPr>
              <a:t>R</a:t>
            </a:r>
            <a:r>
              <a:rPr lang="en-CA" sz="2400" dirty="0">
                <a:effectLst/>
                <a:latin typeface="Calibri" panose="020F0502020204030204" pitchFamily="34" charset="0"/>
                <a:ea typeface="MS Gothic" panose="020B0609070205080204" pitchFamily="49" charset="-128"/>
              </a:rPr>
              <a:t>ecorded </a:t>
            </a:r>
            <a:r>
              <a:rPr lang="en-CA" sz="2400" b="1" dirty="0">
                <a:effectLst/>
                <a:latin typeface="Calibri" panose="020F0502020204030204" pitchFamily="34" charset="0"/>
                <a:ea typeface="MS Gothic" panose="020B0609070205080204" pitchFamily="49" charset="-128"/>
              </a:rPr>
              <a:t>Out</a:t>
            </a:r>
            <a:r>
              <a:rPr lang="en-CA" sz="2400" dirty="0">
                <a:effectLst/>
                <a:latin typeface="Calibri" panose="020F0502020204030204" pitchFamily="34" charset="0"/>
                <a:ea typeface="MS Gothic" panose="020B0609070205080204" pitchFamily="49" charset="-128"/>
              </a:rPr>
              <a:t>comes)</a:t>
            </a:r>
            <a:endParaRPr lang="en-US" sz="2400" dirty="0"/>
          </a:p>
        </p:txBody>
      </p:sp>
      <p:sp>
        <p:nvSpPr>
          <p:cNvPr id="3" name="Content Placeholder 2">
            <a:extLst>
              <a:ext uri="{FF2B5EF4-FFF2-40B4-BE49-F238E27FC236}">
                <a16:creationId xmlns:a16="http://schemas.microsoft.com/office/drawing/2014/main" id="{0F1E8DE0-9C13-B403-DBC6-DEB64789D6DC}"/>
              </a:ext>
            </a:extLst>
          </p:cNvPr>
          <p:cNvSpPr>
            <a:spLocks noGrp="1"/>
          </p:cNvSpPr>
          <p:nvPr>
            <p:ph idx="1"/>
          </p:nvPr>
        </p:nvSpPr>
        <p:spPr>
          <a:xfrm>
            <a:off x="179000" y="1124744"/>
            <a:ext cx="8724958" cy="3816424"/>
          </a:xfrm>
        </p:spPr>
        <p:txBody>
          <a:bodyPr>
            <a:normAutofit/>
          </a:bodyPr>
          <a:lstStyle/>
          <a:p>
            <a:r>
              <a:rPr lang="en-CA" sz="2000" dirty="0"/>
              <a:t>S</a:t>
            </a:r>
            <a:r>
              <a:rPr lang="en-US" sz="2000" dirty="0"/>
              <a:t>PROUT is a CCTG application that allows electronic completion of ‘Patient Reported Outcomes’ – e.g. QoL questionnaires</a:t>
            </a:r>
          </a:p>
          <a:p>
            <a:r>
              <a:rPr lang="en-US" sz="2000" dirty="0"/>
              <a:t>Sprout has been implemented since 2015</a:t>
            </a:r>
          </a:p>
          <a:p>
            <a:r>
              <a:rPr lang="en-US" sz="2000" dirty="0"/>
              <a:t>The patient can complete the questionnaires in a clinic using iPad, their own phone / other mobile electronic device or at a home using provided PIN. PIN can be provided in person or emailed to the participant.</a:t>
            </a:r>
          </a:p>
          <a:p>
            <a:r>
              <a:rPr lang="en-US" sz="2000" dirty="0"/>
              <a:t>Complete the questionnaires on paper by patient is an option – the CRA subsequently enters the information in SPROUT on the patient’s behalf</a:t>
            </a:r>
          </a:p>
          <a:p>
            <a:r>
              <a:rPr lang="en-US" sz="2000" dirty="0"/>
              <a:t>CCTG provided iPads to sites in supporting of Sprout roll-out</a:t>
            </a:r>
          </a:p>
        </p:txBody>
      </p:sp>
      <p:sp>
        <p:nvSpPr>
          <p:cNvPr id="4" name="Slide Number Placeholder 3">
            <a:extLst>
              <a:ext uri="{FF2B5EF4-FFF2-40B4-BE49-F238E27FC236}">
                <a16:creationId xmlns:a16="http://schemas.microsoft.com/office/drawing/2014/main" id="{29E1A211-564D-2579-8EBA-465BEE5A70B2}"/>
              </a:ext>
            </a:extLst>
          </p:cNvPr>
          <p:cNvSpPr>
            <a:spLocks noGrp="1"/>
          </p:cNvSpPr>
          <p:nvPr>
            <p:ph type="sldNum" sz="quarter" idx="12"/>
          </p:nvPr>
        </p:nvSpPr>
        <p:spPr/>
        <p:txBody>
          <a:bodyPr>
            <a:normAutofit/>
          </a:bodyPr>
          <a:lstStyle/>
          <a:p>
            <a:fld id="{2754ED01-E2A0-4C1E-8E21-014B99041579}" type="slidenum">
              <a:rPr lang="en-US" smtClean="0"/>
              <a:pPr/>
              <a:t>6</a:t>
            </a:fld>
            <a:endParaRPr lang="en-US" dirty="0"/>
          </a:p>
        </p:txBody>
      </p:sp>
    </p:spTree>
    <p:extLst>
      <p:ext uri="{BB962C8B-B14F-4D97-AF65-F5344CB8AC3E}">
        <p14:creationId xmlns:p14="http://schemas.microsoft.com/office/powerpoint/2010/main" val="2711244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35EB0-8B71-5F74-D50A-29A809DDC174}"/>
              </a:ext>
            </a:extLst>
          </p:cNvPr>
          <p:cNvSpPr>
            <a:spLocks noGrp="1"/>
          </p:cNvSpPr>
          <p:nvPr>
            <p:ph type="title"/>
          </p:nvPr>
        </p:nvSpPr>
        <p:spPr/>
        <p:txBody>
          <a:bodyPr/>
          <a:lstStyle/>
          <a:p>
            <a:r>
              <a:rPr lang="en-US" dirty="0"/>
              <a:t>Modules Built in SPROUT</a:t>
            </a:r>
          </a:p>
        </p:txBody>
      </p:sp>
      <p:sp>
        <p:nvSpPr>
          <p:cNvPr id="4" name="Slide Number Placeholder 3">
            <a:extLst>
              <a:ext uri="{FF2B5EF4-FFF2-40B4-BE49-F238E27FC236}">
                <a16:creationId xmlns:a16="http://schemas.microsoft.com/office/drawing/2014/main" id="{9F1BA583-F0C8-B10B-8751-518244DD99BF}"/>
              </a:ext>
            </a:extLst>
          </p:cNvPr>
          <p:cNvSpPr>
            <a:spLocks noGrp="1"/>
          </p:cNvSpPr>
          <p:nvPr>
            <p:ph type="sldNum" sz="quarter" idx="12"/>
          </p:nvPr>
        </p:nvSpPr>
        <p:spPr/>
        <p:txBody>
          <a:bodyPr>
            <a:normAutofit/>
          </a:bodyPr>
          <a:lstStyle/>
          <a:p>
            <a:fld id="{2754ED01-E2A0-4C1E-8E21-014B99041579}" type="slidenum">
              <a:rPr lang="en-US" smtClean="0"/>
              <a:pPr/>
              <a:t>7</a:t>
            </a:fld>
            <a:endParaRPr lang="en-US" dirty="0"/>
          </a:p>
        </p:txBody>
      </p:sp>
      <p:graphicFrame>
        <p:nvGraphicFramePr>
          <p:cNvPr id="11" name="Content Placeholder 10">
            <a:extLst>
              <a:ext uri="{FF2B5EF4-FFF2-40B4-BE49-F238E27FC236}">
                <a16:creationId xmlns:a16="http://schemas.microsoft.com/office/drawing/2014/main" id="{D98B32F3-96A3-FAD0-BE1A-72C277940D2D}"/>
              </a:ext>
            </a:extLst>
          </p:cNvPr>
          <p:cNvGraphicFramePr>
            <a:graphicFrameLocks noGrp="1"/>
          </p:cNvGraphicFramePr>
          <p:nvPr>
            <p:ph idx="1"/>
          </p:nvPr>
        </p:nvGraphicFramePr>
        <p:xfrm>
          <a:off x="1659210" y="1124744"/>
          <a:ext cx="6153150" cy="4174490"/>
        </p:xfrm>
        <a:graphic>
          <a:graphicData uri="http://schemas.openxmlformats.org/drawingml/2006/table">
            <a:tbl>
              <a:tblPr>
                <a:tableStyleId>{93296810-A885-4BE3-A3E7-6D5BEEA58F35}</a:tableStyleId>
              </a:tblPr>
              <a:tblGrid>
                <a:gridCol w="4552950">
                  <a:extLst>
                    <a:ext uri="{9D8B030D-6E8A-4147-A177-3AD203B41FA5}">
                      <a16:colId xmlns:a16="http://schemas.microsoft.com/office/drawing/2014/main" val="1996352911"/>
                    </a:ext>
                  </a:extLst>
                </a:gridCol>
                <a:gridCol w="1600200">
                  <a:extLst>
                    <a:ext uri="{9D8B030D-6E8A-4147-A177-3AD203B41FA5}">
                      <a16:colId xmlns:a16="http://schemas.microsoft.com/office/drawing/2014/main" val="2201689394"/>
                    </a:ext>
                  </a:extLst>
                </a:gridCol>
              </a:tblGrid>
              <a:tr h="381000">
                <a:tc>
                  <a:txBody>
                    <a:bodyPr/>
                    <a:lstStyle/>
                    <a:p>
                      <a:pPr algn="ctr" fontAlgn="ctr"/>
                      <a:r>
                        <a:rPr lang="en-US" sz="1100" b="1" u="none" strike="noStrike" dirty="0">
                          <a:effectLst/>
                        </a:rPr>
                        <a:t>Module Name </a:t>
                      </a:r>
                      <a:endParaRPr lang="en-US" sz="11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100" b="1" u="none" strike="noStrike" dirty="0">
                          <a:effectLst/>
                        </a:rPr>
                        <a:t>Version</a:t>
                      </a:r>
                      <a:endParaRPr lang="en-US" sz="1100" b="1"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972286077"/>
                  </a:ext>
                </a:extLst>
              </a:tr>
              <a:tr h="190500">
                <a:tc>
                  <a:txBody>
                    <a:bodyPr/>
                    <a:lstStyle/>
                    <a:p>
                      <a:pPr algn="l" fontAlgn="ctr"/>
                      <a:r>
                        <a:rPr lang="en-US" sz="1100" u="none" strike="noStrike" dirty="0">
                          <a:effectLst/>
                        </a:rPr>
                        <a:t>ECR-M16 (Brief Experiences in Close Relationships Scale)</a:t>
                      </a:r>
                      <a:endParaRPr lang="en-US"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100" u="none" strike="noStrike" dirty="0">
                          <a:effectLst/>
                        </a:rPr>
                        <a:t>2014</a:t>
                      </a:r>
                      <a:endParaRPr lang="en-US" sz="11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03453912"/>
                  </a:ext>
                </a:extLst>
              </a:tr>
              <a:tr h="190500">
                <a:tc>
                  <a:txBody>
                    <a:bodyPr/>
                    <a:lstStyle/>
                    <a:p>
                      <a:pPr algn="l" fontAlgn="ctr"/>
                      <a:r>
                        <a:rPr lang="en-US" sz="1100" u="none" strike="noStrike" dirty="0">
                          <a:effectLst/>
                        </a:rPr>
                        <a:t>BPI (Brief Pain Inventory)</a:t>
                      </a:r>
                      <a:endParaRPr lang="en-US"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100" u="none" strike="noStrike" dirty="0">
                          <a:effectLst/>
                        </a:rPr>
                        <a:t>1991</a:t>
                      </a:r>
                      <a:endParaRPr lang="en-US" sz="11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124461287"/>
                  </a:ext>
                </a:extLst>
              </a:tr>
              <a:tr h="190500">
                <a:tc>
                  <a:txBody>
                    <a:bodyPr/>
                    <a:lstStyle/>
                    <a:p>
                      <a:pPr algn="l" fontAlgn="ctr"/>
                      <a:r>
                        <a:rPr lang="en-US" sz="1100" u="none" strike="noStrike" dirty="0">
                          <a:effectLst/>
                        </a:rPr>
                        <a:t>FACIT-COST</a:t>
                      </a:r>
                      <a:endParaRPr lang="en-US"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100" u="none" strike="noStrike" dirty="0">
                          <a:effectLst/>
                        </a:rPr>
                        <a:t>2.0</a:t>
                      </a:r>
                      <a:endParaRPr lang="en-US" sz="11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645328705"/>
                  </a:ext>
                </a:extLst>
              </a:tr>
              <a:tr h="190500">
                <a:tc>
                  <a:txBody>
                    <a:bodyPr/>
                    <a:lstStyle/>
                    <a:p>
                      <a:pPr algn="l" fontAlgn="ctr"/>
                      <a:r>
                        <a:rPr lang="en-US" sz="1100" u="none" strike="noStrike" dirty="0">
                          <a:effectLst/>
                        </a:rPr>
                        <a:t>Decisional Conflict Scale (DCS)</a:t>
                      </a:r>
                      <a:endParaRPr lang="en-US"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100" u="none" strike="noStrike" dirty="0">
                          <a:effectLst/>
                        </a:rPr>
                        <a:t>Traditional</a:t>
                      </a:r>
                      <a:endParaRPr lang="en-US" sz="11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19455960"/>
                  </a:ext>
                </a:extLst>
              </a:tr>
              <a:tr h="0">
                <a:tc>
                  <a:txBody>
                    <a:bodyPr/>
                    <a:lstStyle/>
                    <a:p>
                      <a:pPr algn="l" fontAlgn="ctr"/>
                      <a:endParaRPr lang="en-US"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424809773"/>
                  </a:ext>
                </a:extLst>
              </a:tr>
              <a:tr h="190500">
                <a:tc>
                  <a:txBody>
                    <a:bodyPr/>
                    <a:lstStyle/>
                    <a:p>
                      <a:pPr algn="l" fontAlgn="ctr"/>
                      <a:r>
                        <a:rPr lang="en-US" sz="1100" u="none" strike="noStrike" dirty="0">
                          <a:effectLst/>
                        </a:rPr>
                        <a:t>EQ-5D-5L</a:t>
                      </a:r>
                      <a:endParaRPr lang="en-US"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100" u="none" strike="noStrike" dirty="0">
                          <a:effectLst/>
                        </a:rPr>
                        <a:t>2.0</a:t>
                      </a:r>
                      <a:endParaRPr lang="en-US" sz="11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4179875527"/>
                  </a:ext>
                </a:extLst>
              </a:tr>
              <a:tr h="190500">
                <a:tc>
                  <a:txBody>
                    <a:bodyPr/>
                    <a:lstStyle/>
                    <a:p>
                      <a:pPr algn="l" fontAlgn="ctr"/>
                      <a:r>
                        <a:rPr lang="en-US" sz="1100" u="none" strike="noStrike" dirty="0">
                          <a:effectLst/>
                        </a:rPr>
                        <a:t>FACT-HN (Head &amp; Neck)</a:t>
                      </a:r>
                      <a:endParaRPr lang="en-US"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100" u="none" strike="noStrike" dirty="0">
                          <a:effectLst/>
                        </a:rPr>
                        <a:t>4</a:t>
                      </a:r>
                      <a:endParaRPr lang="en-US" sz="11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4220425120"/>
                  </a:ext>
                </a:extLst>
              </a:tr>
              <a:tr h="190500">
                <a:tc>
                  <a:txBody>
                    <a:bodyPr/>
                    <a:lstStyle/>
                    <a:p>
                      <a:pPr algn="l" fontAlgn="ctr"/>
                      <a:r>
                        <a:rPr lang="en-US" sz="1100" u="none" strike="noStrike" dirty="0">
                          <a:effectLst/>
                        </a:rPr>
                        <a:t>FAMCARE P16</a:t>
                      </a:r>
                      <a:endParaRPr lang="en-US"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100" u="none" strike="noStrike" dirty="0">
                          <a:effectLst/>
                        </a:rPr>
                        <a:t>2014</a:t>
                      </a:r>
                      <a:endParaRPr lang="en-US" sz="11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688495166"/>
                  </a:ext>
                </a:extLst>
              </a:tr>
              <a:tr h="190500">
                <a:tc>
                  <a:txBody>
                    <a:bodyPr/>
                    <a:lstStyle/>
                    <a:p>
                      <a:pPr algn="l" fontAlgn="ctr"/>
                      <a:r>
                        <a:rPr lang="en-US" sz="1100" u="none" strike="noStrike" dirty="0">
                          <a:effectLst/>
                        </a:rPr>
                        <a:t>FCRI (Fear of Cancer Recurrence Inventory)</a:t>
                      </a:r>
                      <a:endParaRPr lang="en-US"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100" u="none" strike="noStrike" dirty="0">
                          <a:effectLst/>
                        </a:rPr>
                        <a:t>1.0</a:t>
                      </a:r>
                      <a:endParaRPr lang="en-US" sz="11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694768949"/>
                  </a:ext>
                </a:extLst>
              </a:tr>
              <a:tr h="190500">
                <a:tc>
                  <a:txBody>
                    <a:bodyPr/>
                    <a:lstStyle/>
                    <a:p>
                      <a:pPr algn="l" fontAlgn="ctr"/>
                      <a:r>
                        <a:rPr lang="en-US" sz="1100" u="none" strike="noStrike" dirty="0">
                          <a:effectLst/>
                        </a:rPr>
                        <a:t>FACIT-Sp (Spiritual Well-Being)</a:t>
                      </a:r>
                      <a:endParaRPr lang="en-US"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100" u="none" strike="noStrike" dirty="0">
                          <a:effectLst/>
                        </a:rPr>
                        <a:t>4</a:t>
                      </a:r>
                      <a:endParaRPr lang="en-US" sz="11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67140572"/>
                  </a:ext>
                </a:extLst>
              </a:tr>
              <a:tr h="190500">
                <a:tc>
                  <a:txBody>
                    <a:bodyPr/>
                    <a:lstStyle/>
                    <a:p>
                      <a:pPr algn="l" fontAlgn="ctr"/>
                      <a:r>
                        <a:rPr lang="en-US" sz="1100" u="none" strike="noStrike" dirty="0">
                          <a:effectLst/>
                        </a:rPr>
                        <a:t>Lost Productivity Questionnaire</a:t>
                      </a:r>
                      <a:endParaRPr lang="en-US"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100" u="none" strike="noStrike" dirty="0">
                          <a:effectLst/>
                        </a:rPr>
                        <a:t>2018</a:t>
                      </a:r>
                      <a:endParaRPr lang="en-US" sz="11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989326294"/>
                  </a:ext>
                </a:extLst>
              </a:tr>
              <a:tr h="190500">
                <a:tc>
                  <a:txBody>
                    <a:bodyPr/>
                    <a:lstStyle/>
                    <a:p>
                      <a:pPr algn="l" fontAlgn="ctr"/>
                      <a:r>
                        <a:rPr lang="it-IT" sz="1100" u="none" strike="noStrike">
                          <a:effectLst/>
                        </a:rPr>
                        <a:t>MDADI (MD Anderson Dysphagia Inventory)</a:t>
                      </a:r>
                      <a:endParaRPr lang="it-IT"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237785117"/>
                  </a:ext>
                </a:extLst>
              </a:tr>
              <a:tr h="190500">
                <a:tc>
                  <a:txBody>
                    <a:bodyPr/>
                    <a:lstStyle/>
                    <a:p>
                      <a:pPr algn="l" fontAlgn="ctr"/>
                      <a:r>
                        <a:rPr lang="en-US" sz="1100" u="none" strike="noStrike" dirty="0">
                          <a:effectLst/>
                        </a:rPr>
                        <a:t>MSAS (Memorial Symptom Assessment Scale)</a:t>
                      </a:r>
                      <a:endParaRPr lang="en-US"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411830938"/>
                  </a:ext>
                </a:extLst>
              </a:tr>
              <a:tr h="190500">
                <a:tc>
                  <a:txBody>
                    <a:bodyPr/>
                    <a:lstStyle/>
                    <a:p>
                      <a:pPr algn="l" fontAlgn="ctr"/>
                      <a:r>
                        <a:rPr lang="en-US" sz="1100" u="none" strike="noStrike" dirty="0">
                          <a:effectLst/>
                        </a:rPr>
                        <a:t>PHQ-9 (Patient Health Questionnaire)</a:t>
                      </a:r>
                      <a:endParaRPr lang="en-US"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172375741"/>
                  </a:ext>
                </a:extLst>
              </a:tr>
              <a:tr h="190500">
                <a:tc>
                  <a:txBody>
                    <a:bodyPr/>
                    <a:lstStyle/>
                    <a:p>
                      <a:pPr algn="l" fontAlgn="ctr"/>
                      <a:r>
                        <a:rPr lang="en-US" sz="1100" u="none" strike="noStrike" dirty="0">
                          <a:effectLst/>
                        </a:rPr>
                        <a:t>PRO-CTCAE</a:t>
                      </a:r>
                      <a:endParaRPr lang="en-US"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100" b="0" i="0" u="none" strike="noStrike" dirty="0">
                          <a:solidFill>
                            <a:srgbClr val="000000"/>
                          </a:solidFill>
                          <a:effectLst/>
                          <a:latin typeface="Calibri" panose="020F0502020204030204" pitchFamily="34" charset="0"/>
                        </a:rPr>
                        <a:t>Multi Versions</a:t>
                      </a:r>
                    </a:p>
                  </a:txBody>
                  <a:tcPr marL="6350" marR="6350" marT="6350" marB="0" anchor="ctr"/>
                </a:tc>
                <a:extLst>
                  <a:ext uri="{0D108BD9-81ED-4DB2-BD59-A6C34878D82A}">
                    <a16:rowId xmlns:a16="http://schemas.microsoft.com/office/drawing/2014/main" val="1485680126"/>
                  </a:ext>
                </a:extLst>
              </a:tr>
              <a:tr h="190500">
                <a:tc>
                  <a:txBody>
                    <a:bodyPr/>
                    <a:lstStyle/>
                    <a:p>
                      <a:pPr algn="l" fontAlgn="ctr"/>
                      <a:r>
                        <a:rPr lang="en-US" sz="1100" u="none" strike="noStrike" dirty="0">
                          <a:effectLst/>
                        </a:rPr>
                        <a:t>PCL-5 (PTSD Checklist for DSM-5)</a:t>
                      </a:r>
                      <a:endParaRPr lang="en-US"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100" u="none" strike="noStrike" dirty="0">
                          <a:effectLst/>
                        </a:rPr>
                        <a:t>2018</a:t>
                      </a:r>
                      <a:endParaRPr lang="en-US" sz="11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417644433"/>
                  </a:ext>
                </a:extLst>
              </a:tr>
              <a:tr h="190500">
                <a:tc>
                  <a:txBody>
                    <a:bodyPr/>
                    <a:lstStyle/>
                    <a:p>
                      <a:pPr algn="l" fontAlgn="ctr"/>
                      <a:r>
                        <a:rPr lang="en-US" sz="1100" u="none" strike="noStrike" dirty="0">
                          <a:effectLst/>
                        </a:rPr>
                        <a:t>EORTC QLQ-C30</a:t>
                      </a:r>
                      <a:endParaRPr lang="en-US"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100" u="none" strike="noStrike" dirty="0">
                          <a:effectLst/>
                        </a:rPr>
                        <a:t>3</a:t>
                      </a:r>
                      <a:endParaRPr lang="en-US" sz="11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66882526"/>
                  </a:ext>
                </a:extLst>
              </a:tr>
              <a:tr h="190500">
                <a:tc>
                  <a:txBody>
                    <a:bodyPr/>
                    <a:lstStyle/>
                    <a:p>
                      <a:pPr algn="l" fontAlgn="ctr"/>
                      <a:r>
                        <a:rPr lang="en-US" sz="1100" u="none" strike="noStrike" dirty="0">
                          <a:effectLst/>
                        </a:rPr>
                        <a:t>EORTC QLQ-BM22</a:t>
                      </a:r>
                      <a:endParaRPr lang="en-US"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100" u="none" strike="noStrike" dirty="0">
                          <a:effectLst/>
                        </a:rPr>
                        <a:t>2008</a:t>
                      </a:r>
                      <a:endParaRPr lang="en-US" sz="11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4157613976"/>
                  </a:ext>
                </a:extLst>
              </a:tr>
              <a:tr h="190500">
                <a:tc>
                  <a:txBody>
                    <a:bodyPr/>
                    <a:lstStyle/>
                    <a:p>
                      <a:pPr algn="l" fontAlgn="ctr"/>
                      <a:r>
                        <a:rPr lang="en-US" sz="1100" u="none" strike="noStrike" dirty="0">
                          <a:effectLst/>
                        </a:rPr>
                        <a:t>EORTC QLQ-EN24</a:t>
                      </a:r>
                      <a:endParaRPr lang="en-US"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100" u="none" strike="noStrike" dirty="0">
                          <a:effectLst/>
                        </a:rPr>
                        <a:t>2010</a:t>
                      </a:r>
                      <a:endParaRPr lang="en-US" sz="11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736321541"/>
                  </a:ext>
                </a:extLst>
              </a:tr>
              <a:tr h="190500">
                <a:tc>
                  <a:txBody>
                    <a:bodyPr/>
                    <a:lstStyle/>
                    <a:p>
                      <a:pPr algn="l" fontAlgn="ctr"/>
                      <a:r>
                        <a:rPr lang="fr-FR" sz="1100" u="none" strike="noStrike" dirty="0">
                          <a:effectLst/>
                        </a:rPr>
                        <a:t>SASRQ (Stanford Acute Stress Reaction Questionnaire)</a:t>
                      </a:r>
                      <a:endParaRPr lang="fr-FR"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101296366"/>
                  </a:ext>
                </a:extLst>
              </a:tr>
            </a:tbl>
          </a:graphicData>
        </a:graphic>
      </p:graphicFrame>
    </p:spTree>
    <p:extLst>
      <p:ext uri="{BB962C8B-B14F-4D97-AF65-F5344CB8AC3E}">
        <p14:creationId xmlns:p14="http://schemas.microsoft.com/office/powerpoint/2010/main" val="2087718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35EB0-8B71-5F74-D50A-29A809DDC174}"/>
              </a:ext>
            </a:extLst>
          </p:cNvPr>
          <p:cNvSpPr>
            <a:spLocks noGrp="1"/>
          </p:cNvSpPr>
          <p:nvPr>
            <p:ph type="title"/>
          </p:nvPr>
        </p:nvSpPr>
        <p:spPr/>
        <p:txBody>
          <a:bodyPr/>
          <a:lstStyle/>
          <a:p>
            <a:r>
              <a:rPr lang="en-US" dirty="0"/>
              <a:t>PRO-CTCAE Module Summary</a:t>
            </a:r>
          </a:p>
        </p:txBody>
      </p:sp>
      <p:sp>
        <p:nvSpPr>
          <p:cNvPr id="3" name="Content Placeholder 2">
            <a:extLst>
              <a:ext uri="{FF2B5EF4-FFF2-40B4-BE49-F238E27FC236}">
                <a16:creationId xmlns:a16="http://schemas.microsoft.com/office/drawing/2014/main" id="{11911799-11CF-3911-CC93-E31C6CB3EF3E}"/>
              </a:ext>
            </a:extLst>
          </p:cNvPr>
          <p:cNvSpPr>
            <a:spLocks noGrp="1"/>
          </p:cNvSpPr>
          <p:nvPr>
            <p:ph idx="1"/>
          </p:nvPr>
        </p:nvSpPr>
        <p:spPr/>
        <p:txBody>
          <a:bodyPr>
            <a:normAutofit fontScale="92500" lnSpcReduction="10000"/>
          </a:bodyPr>
          <a:lstStyle/>
          <a:p>
            <a:r>
              <a:rPr lang="en-US" dirty="0"/>
              <a:t>PRO-CTCAE is the Patient Reported Outcomes version of the Common Terminology Criteria for Adverse Events (PRO-CTCAE®)</a:t>
            </a:r>
          </a:p>
          <a:p>
            <a:r>
              <a:rPr lang="en-US" dirty="0"/>
              <a:t>The PRO-CTCAE Item Library includes 124 items representing 78 symptomatic toxicities drawn from the CTCAE</a:t>
            </a:r>
          </a:p>
          <a:p>
            <a:r>
              <a:rPr lang="en-US" dirty="0"/>
              <a:t>Scored on a scale 0-4 and used as a companion to the traditional CTCAE</a:t>
            </a:r>
          </a:p>
          <a:p>
            <a:r>
              <a:rPr lang="en-US" dirty="0"/>
              <a:t>AT CCTG, it has been used in 10 trials (only 2 with SPROUT) and 3 more in the planning phase</a:t>
            </a:r>
          </a:p>
          <a:p>
            <a:r>
              <a:rPr lang="en-US" dirty="0"/>
              <a:t>Available in over 31 languages. At CCTG, PRO-CTCAE is available in English and French languages with a request for Spanish in progress</a:t>
            </a:r>
          </a:p>
        </p:txBody>
      </p:sp>
      <p:sp>
        <p:nvSpPr>
          <p:cNvPr id="4" name="Slide Number Placeholder 3">
            <a:extLst>
              <a:ext uri="{FF2B5EF4-FFF2-40B4-BE49-F238E27FC236}">
                <a16:creationId xmlns:a16="http://schemas.microsoft.com/office/drawing/2014/main" id="{9F1BA583-F0C8-B10B-8751-518244DD99BF}"/>
              </a:ext>
            </a:extLst>
          </p:cNvPr>
          <p:cNvSpPr>
            <a:spLocks noGrp="1"/>
          </p:cNvSpPr>
          <p:nvPr>
            <p:ph type="sldNum" sz="quarter" idx="12"/>
          </p:nvPr>
        </p:nvSpPr>
        <p:spPr/>
        <p:txBody>
          <a:bodyPr>
            <a:normAutofit/>
          </a:bodyPr>
          <a:lstStyle/>
          <a:p>
            <a:fld id="{2754ED01-E2A0-4C1E-8E21-014B99041579}" type="slidenum">
              <a:rPr lang="en-US" smtClean="0"/>
              <a:pPr/>
              <a:t>8</a:t>
            </a:fld>
            <a:endParaRPr lang="en-US" dirty="0"/>
          </a:p>
        </p:txBody>
      </p:sp>
    </p:spTree>
    <p:extLst>
      <p:ext uri="{BB962C8B-B14F-4D97-AF65-F5344CB8AC3E}">
        <p14:creationId xmlns:p14="http://schemas.microsoft.com/office/powerpoint/2010/main" val="3963102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CD5FE-43A0-8585-5FBC-67561C2DE62D}"/>
              </a:ext>
            </a:extLst>
          </p:cNvPr>
          <p:cNvSpPr>
            <a:spLocks noGrp="1"/>
          </p:cNvSpPr>
          <p:nvPr>
            <p:ph type="title"/>
          </p:nvPr>
        </p:nvSpPr>
        <p:spPr/>
        <p:txBody>
          <a:bodyPr anchor="ctr">
            <a:normAutofit/>
          </a:bodyPr>
          <a:lstStyle/>
          <a:p>
            <a:pPr>
              <a:lnSpc>
                <a:spcPct val="90000"/>
              </a:lnSpc>
            </a:pPr>
            <a:r>
              <a:rPr lang="en-US" dirty="0"/>
              <a:t>Digital Remote Patient Monitoring</a:t>
            </a:r>
          </a:p>
        </p:txBody>
      </p:sp>
      <p:sp>
        <p:nvSpPr>
          <p:cNvPr id="4" name="Slide Number Placeholder 3">
            <a:extLst>
              <a:ext uri="{FF2B5EF4-FFF2-40B4-BE49-F238E27FC236}">
                <a16:creationId xmlns:a16="http://schemas.microsoft.com/office/drawing/2014/main" id="{9C69AAD8-7014-3955-5CD7-5722758BBDCE}"/>
              </a:ext>
            </a:extLst>
          </p:cNvPr>
          <p:cNvSpPr>
            <a:spLocks noGrp="1"/>
          </p:cNvSpPr>
          <p:nvPr>
            <p:ph type="sldNum" sz="quarter" idx="12"/>
          </p:nvPr>
        </p:nvSpPr>
        <p:spPr/>
        <p:txBody>
          <a:bodyPr anchor="ctr">
            <a:normAutofit/>
          </a:bodyPr>
          <a:lstStyle/>
          <a:p>
            <a:pPr>
              <a:spcAft>
                <a:spcPts val="600"/>
              </a:spcAft>
            </a:pPr>
            <a:fld id="{2754ED01-E2A0-4C1E-8E21-014B99041579}" type="slidenum">
              <a:rPr lang="en-US" smtClean="0"/>
              <a:pPr>
                <a:spcAft>
                  <a:spcPts val="600"/>
                </a:spcAft>
              </a:pPr>
              <a:t>9</a:t>
            </a:fld>
            <a:endParaRPr lang="en-US"/>
          </a:p>
        </p:txBody>
      </p:sp>
      <p:pic>
        <p:nvPicPr>
          <p:cNvPr id="7" name="Content Placeholder 4" descr="A diagram of a medical system&#10;&#10;Description automatically generated">
            <a:extLst>
              <a:ext uri="{FF2B5EF4-FFF2-40B4-BE49-F238E27FC236}">
                <a16:creationId xmlns:a16="http://schemas.microsoft.com/office/drawing/2014/main" id="{87AD6ACE-9A73-BBAA-4B83-AA0891D8398D}"/>
              </a:ext>
            </a:extLst>
          </p:cNvPr>
          <p:cNvPicPr>
            <a:picLocks noGrp="1" noChangeAspect="1"/>
          </p:cNvPicPr>
          <p:nvPr>
            <p:ph sz="half" idx="4294967295"/>
          </p:nvPr>
        </p:nvPicPr>
        <p:blipFill>
          <a:blip r:embed="rId2" cstate="print">
            <a:extLst>
              <a:ext uri="{28A0092B-C50C-407E-A947-70E740481C1C}">
                <a14:useLocalDpi xmlns:a14="http://schemas.microsoft.com/office/drawing/2010/main" val="0"/>
              </a:ext>
            </a:extLst>
          </a:blip>
          <a:stretch>
            <a:fillRect/>
          </a:stretch>
        </p:blipFill>
        <p:spPr>
          <a:xfrm>
            <a:off x="3851920" y="3803322"/>
            <a:ext cx="4680520" cy="2592388"/>
          </a:xfrm>
          <a:prstGeom prst="rect">
            <a:avLst/>
          </a:prstGeom>
          <a:noFill/>
        </p:spPr>
      </p:pic>
      <p:pic>
        <p:nvPicPr>
          <p:cNvPr id="8" name="Picture 7">
            <a:extLst>
              <a:ext uri="{FF2B5EF4-FFF2-40B4-BE49-F238E27FC236}">
                <a16:creationId xmlns:a16="http://schemas.microsoft.com/office/drawing/2014/main" id="{135D4E6B-DAB5-8299-29D1-BCE86794076D}"/>
              </a:ext>
            </a:extLst>
          </p:cNvPr>
          <p:cNvPicPr>
            <a:picLocks noChangeAspect="1"/>
          </p:cNvPicPr>
          <p:nvPr/>
        </p:nvPicPr>
        <p:blipFill rotWithShape="1">
          <a:blip r:embed="rId3">
            <a:extLst>
              <a:ext uri="{28A0092B-C50C-407E-A947-70E740481C1C}">
                <a14:useLocalDpi xmlns:a14="http://schemas.microsoft.com/office/drawing/2010/main" val="0"/>
              </a:ext>
            </a:extLst>
          </a:blip>
          <a:srcRect l="7667" r="9077" b="4"/>
          <a:stretch/>
        </p:blipFill>
        <p:spPr>
          <a:xfrm>
            <a:off x="323528" y="836712"/>
            <a:ext cx="3240360" cy="5040560"/>
          </a:xfrm>
          <a:prstGeom prst="rect">
            <a:avLst/>
          </a:prstGeom>
          <a:noFill/>
        </p:spPr>
      </p:pic>
      <p:sp>
        <p:nvSpPr>
          <p:cNvPr id="9" name="TextBox 8">
            <a:extLst>
              <a:ext uri="{FF2B5EF4-FFF2-40B4-BE49-F238E27FC236}">
                <a16:creationId xmlns:a16="http://schemas.microsoft.com/office/drawing/2014/main" id="{75F92E0B-B5C5-A00C-7409-057EF1071D11}"/>
              </a:ext>
            </a:extLst>
          </p:cNvPr>
          <p:cNvSpPr txBox="1"/>
          <p:nvPr/>
        </p:nvSpPr>
        <p:spPr>
          <a:xfrm>
            <a:off x="3707904" y="1196752"/>
            <a:ext cx="4896544" cy="2862322"/>
          </a:xfrm>
          <a:prstGeom prst="rect">
            <a:avLst/>
          </a:prstGeom>
          <a:noFill/>
        </p:spPr>
        <p:txBody>
          <a:bodyPr wrap="square" rtlCol="0">
            <a:spAutoFit/>
          </a:bodyPr>
          <a:lstStyle/>
          <a:p>
            <a:pPr marL="285750" indent="-285750">
              <a:lnSpc>
                <a:spcPct val="90000"/>
              </a:lnSpc>
              <a:buFont typeface="Arial" panose="020B0604020202020204" pitchFamily="34" charset="0"/>
              <a:buChar char="•"/>
            </a:pPr>
            <a:r>
              <a:rPr lang="en-US" sz="1800" dirty="0"/>
              <a:t>Remote patient reporting of immunotherapy symptoms using a PRO measure-aligned with toxicity grades.</a:t>
            </a:r>
          </a:p>
          <a:p>
            <a:pPr>
              <a:lnSpc>
                <a:spcPct val="90000"/>
              </a:lnSpc>
            </a:pPr>
            <a:endParaRPr lang="en-CA" sz="1800" b="0" i="0" u="none" strike="noStrike" dirty="0">
              <a:effectLst/>
            </a:endParaRPr>
          </a:p>
          <a:p>
            <a:pPr marL="285750" indent="-285750">
              <a:lnSpc>
                <a:spcPct val="90000"/>
              </a:lnSpc>
              <a:buFont typeface="Arial" panose="020B0604020202020204" pitchFamily="34" charset="0"/>
              <a:buChar char="•"/>
            </a:pPr>
            <a:r>
              <a:rPr lang="en-CA" sz="1800" b="0" i="0" u="none" strike="noStrike" dirty="0">
                <a:effectLst/>
              </a:rPr>
              <a:t>RPM uptake in clinical trials increasing with advantages of real-time data </a:t>
            </a:r>
            <a:r>
              <a:rPr lang="en-CA" sz="1800" dirty="0"/>
              <a:t>on symptoms, adverse events-learning enterprise. </a:t>
            </a:r>
          </a:p>
          <a:p>
            <a:pPr marL="285750" indent="-285750">
              <a:lnSpc>
                <a:spcPct val="90000"/>
              </a:lnSpc>
              <a:buFont typeface="Arial" panose="020B0604020202020204" pitchFamily="34" charset="0"/>
              <a:buChar char="•"/>
            </a:pPr>
            <a:endParaRPr lang="en-CA" sz="1800" dirty="0"/>
          </a:p>
          <a:p>
            <a:pPr marL="285750" indent="-285750">
              <a:lnSpc>
                <a:spcPct val="90000"/>
              </a:lnSpc>
              <a:buFont typeface="Arial" panose="020B0604020202020204" pitchFamily="34" charset="0"/>
              <a:buChar char="•"/>
            </a:pPr>
            <a:r>
              <a:rPr lang="en-CA" sz="1800" b="0" i="0" u="none" strike="noStrike" dirty="0">
                <a:effectLst/>
              </a:rPr>
              <a:t>Can include physiological data from wearables.</a:t>
            </a:r>
          </a:p>
          <a:p>
            <a:endParaRPr lang="en-US" dirty="0"/>
          </a:p>
        </p:txBody>
      </p:sp>
    </p:spTree>
    <p:extLst>
      <p:ext uri="{BB962C8B-B14F-4D97-AF65-F5344CB8AC3E}">
        <p14:creationId xmlns:p14="http://schemas.microsoft.com/office/powerpoint/2010/main" val="421875529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CTG_PowerPoint_Template_Bilingual_4x3">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extLst>
    <a:ext uri="{05A4C25C-085E-4340-85A3-A5531E510DB2}">
      <thm15:themeFamily xmlns:thm15="http://schemas.microsoft.com/office/thememl/2012/main" name="CCTG_PowerPoint_Template_Bilingual_4x3.potx" id="{8F9BC860-9E7B-4398-9B31-672B41585BDD}" vid="{02D08BA8-8080-45A1-AA11-6E502064901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6233</TotalTime>
  <Words>1552</Words>
  <Application>Microsoft Office PowerPoint</Application>
  <PresentationFormat>On-screen Show (4:3)</PresentationFormat>
  <Paragraphs>251</Paragraphs>
  <Slides>20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Franklin Gothic Book</vt:lpstr>
      <vt:lpstr>Wingdings</vt:lpstr>
      <vt:lpstr>CCTG_PowerPoint_Template_Bilingual_4x3</vt:lpstr>
      <vt:lpstr>PowerPoint Presentation</vt:lpstr>
      <vt:lpstr>Learning Objectives</vt:lpstr>
      <vt:lpstr>Information Technology at CCTG</vt:lpstr>
      <vt:lpstr>CCTG Digital Transformation</vt:lpstr>
      <vt:lpstr>Mobile App Technology</vt:lpstr>
      <vt:lpstr>SPROUT (System for Patient Recorded Outcomes)</vt:lpstr>
      <vt:lpstr>Modules Built in SPROUT</vt:lpstr>
      <vt:lpstr>PRO-CTCAE Module Summary</vt:lpstr>
      <vt:lpstr>Digital Remote Patient Monitoring</vt:lpstr>
      <vt:lpstr>PowerPoint Presentation</vt:lpstr>
      <vt:lpstr>PowerPoint Presentation</vt:lpstr>
      <vt:lpstr>Clinician Alerted and Automated Patient Self-Care Advice</vt:lpstr>
      <vt:lpstr>Data Analytics &amp; Visualization</vt:lpstr>
      <vt:lpstr>Benefits Of Implementing Power BI</vt:lpstr>
      <vt:lpstr>An Example of Data Analytics &amp; Visualization Transformation: Accrual Utility</vt:lpstr>
      <vt:lpstr>EHR and EDC Integration</vt:lpstr>
      <vt:lpstr>Many Vendors in this space : Medidata, nCoup, proXimity, etc. </vt:lpstr>
      <vt:lpstr>Medidata Clinical Data Studio</vt:lpstr>
      <vt:lpstr>PowerPoint Presentation</vt:lpstr>
      <vt:lpstr>PowerPoint Presentation</vt:lpstr>
    </vt:vector>
  </TitlesOfParts>
  <Company>Canadian Cancer Trials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lam</dc:creator>
  <cp:lastModifiedBy>Lam Pho</cp:lastModifiedBy>
  <cp:revision>220</cp:revision>
  <cp:lastPrinted>2016-10-20T17:46:42Z</cp:lastPrinted>
  <dcterms:created xsi:type="dcterms:W3CDTF">2016-10-20T13:17:19Z</dcterms:created>
  <dcterms:modified xsi:type="dcterms:W3CDTF">2024-08-23T12:11:42Z</dcterms:modified>
</cp:coreProperties>
</file>