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260" r:id="rId4"/>
    <p:sldId id="304" r:id="rId5"/>
    <p:sldId id="284" r:id="rId6"/>
    <p:sldId id="302" r:id="rId7"/>
    <p:sldId id="303" r:id="rId8"/>
    <p:sldId id="282" r:id="rId9"/>
    <p:sldId id="283" r:id="rId10"/>
    <p:sldId id="269" r:id="rId11"/>
    <p:sldId id="305" r:id="rId12"/>
    <p:sldId id="272" r:id="rId13"/>
    <p:sldId id="267" r:id="rId14"/>
    <p:sldId id="270" r:id="rId15"/>
    <p:sldId id="258" r:id="rId16"/>
    <p:sldId id="281" r:id="rId17"/>
    <p:sldId id="297" r:id="rId18"/>
    <p:sldId id="296" r:id="rId19"/>
    <p:sldId id="287" r:id="rId20"/>
    <p:sldId id="288" r:id="rId21"/>
    <p:sldId id="286" r:id="rId22"/>
    <p:sldId id="291" r:id="rId23"/>
    <p:sldId id="292" r:id="rId24"/>
    <p:sldId id="301" r:id="rId25"/>
    <p:sldId id="295" r:id="rId26"/>
    <p:sldId id="257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94"/>
    <p:restoredTop sz="96327"/>
  </p:normalViewPr>
  <p:slideViewPr>
    <p:cSldViewPr>
      <p:cViewPr varScale="1">
        <p:scale>
          <a:sx n="87" d="100"/>
          <a:sy n="87" d="100"/>
        </p:scale>
        <p:origin x="7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061BA-D9F4-614B-9434-A3AA31715770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A07B88-0066-974E-82A2-42F883D9FA3D}">
      <dgm:prSet phldrT="[Text]"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Understand Cancer Biology and Use this Knowledge to Improve Cancer Therapies and Outcomes </a:t>
          </a:r>
        </a:p>
      </dgm:t>
    </dgm:pt>
    <dgm:pt modelId="{753D9DD4-D293-3B48-AA9D-8BBF8C8F31DE}" type="parTrans" cxnId="{AF983A4B-4E4E-FA4B-8E8A-F7B3FDC705FF}">
      <dgm:prSet/>
      <dgm:spPr/>
      <dgm:t>
        <a:bodyPr/>
        <a:lstStyle/>
        <a:p>
          <a:endParaRPr lang="en-US"/>
        </a:p>
      </dgm:t>
    </dgm:pt>
    <dgm:pt modelId="{2B674962-3E06-F348-ABFE-722DE82C8C72}" type="sibTrans" cxnId="{AF983A4B-4E4E-FA4B-8E8A-F7B3FDC705FF}">
      <dgm:prSet/>
      <dgm:spPr/>
      <dgm:t>
        <a:bodyPr/>
        <a:lstStyle/>
        <a:p>
          <a:endParaRPr lang="en-US"/>
        </a:p>
      </dgm:t>
    </dgm:pt>
    <dgm:pt modelId="{D7F7E336-860E-3A49-95F6-941B396E51DF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Patient Reported Data</a:t>
          </a:r>
        </a:p>
      </dgm:t>
    </dgm:pt>
    <dgm:pt modelId="{0FE97E08-0B38-544E-A419-FF671F9F2CB4}" type="parTrans" cxnId="{CBA11765-1B8E-2E4F-950A-299EF4433442}">
      <dgm:prSet/>
      <dgm:spPr/>
      <dgm:t>
        <a:bodyPr/>
        <a:lstStyle/>
        <a:p>
          <a:endParaRPr lang="en-US"/>
        </a:p>
      </dgm:t>
    </dgm:pt>
    <dgm:pt modelId="{3975A175-2DD8-844E-845A-F966BA459C67}" type="sibTrans" cxnId="{CBA11765-1B8E-2E4F-950A-299EF4433442}">
      <dgm:prSet/>
      <dgm:spPr/>
      <dgm:t>
        <a:bodyPr/>
        <a:lstStyle/>
        <a:p>
          <a:endParaRPr lang="en-US"/>
        </a:p>
      </dgm:t>
    </dgm:pt>
    <dgm:pt modelId="{601A1B5E-70D7-714F-8579-F39BC522DE1D}">
      <dgm:prSet phldrT="[Text]"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cs typeface="Calibri" panose="020F0502020204030204" pitchFamily="34" charset="0"/>
            </a:rPr>
            <a:t>Reduce the Burden of Cancer and Its Treatment for Patients and Their Carers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5DA0A8-EA4C-8B40-8944-9DF58B97A308}" type="parTrans" cxnId="{AF6B430D-834B-134C-B7C8-F5DE8F304692}">
      <dgm:prSet/>
      <dgm:spPr/>
      <dgm:t>
        <a:bodyPr/>
        <a:lstStyle/>
        <a:p>
          <a:endParaRPr lang="en-US"/>
        </a:p>
      </dgm:t>
    </dgm:pt>
    <dgm:pt modelId="{7360FF21-CB46-1948-B14E-F8414E76EBF7}" type="sibTrans" cxnId="{AF6B430D-834B-134C-B7C8-F5DE8F304692}">
      <dgm:prSet/>
      <dgm:spPr/>
      <dgm:t>
        <a:bodyPr/>
        <a:lstStyle/>
        <a:p>
          <a:endParaRPr lang="en-US"/>
        </a:p>
      </dgm:t>
    </dgm:pt>
    <dgm:pt modelId="{F6FE4C06-580F-EF4D-A723-12B7C684C069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Real-World Data</a:t>
          </a:r>
        </a:p>
      </dgm:t>
    </dgm:pt>
    <dgm:pt modelId="{C24011EF-A791-C646-BE0F-B07576943DC6}" type="parTrans" cxnId="{A76C981F-59F6-6147-8E1A-87DE40E49AC5}">
      <dgm:prSet/>
      <dgm:spPr/>
      <dgm:t>
        <a:bodyPr/>
        <a:lstStyle/>
        <a:p>
          <a:endParaRPr lang="en-US"/>
        </a:p>
      </dgm:t>
    </dgm:pt>
    <dgm:pt modelId="{A1BB0261-8736-544A-9CD8-0D3881631BBD}" type="sibTrans" cxnId="{A76C981F-59F6-6147-8E1A-87DE40E49AC5}">
      <dgm:prSet/>
      <dgm:spPr/>
      <dgm:t>
        <a:bodyPr/>
        <a:lstStyle/>
        <a:p>
          <a:endParaRPr lang="en-US"/>
        </a:p>
      </dgm:t>
    </dgm:pt>
    <dgm:pt modelId="{08517930-4D48-E247-8348-0413609A82CE}">
      <dgm:prSet phldrT="[Text]"/>
      <dgm:spPr/>
      <dgm:t>
        <a:bodyPr/>
        <a:lstStyle/>
        <a:p>
          <a:r>
            <a:rPr lang="en-US" b="0">
              <a:latin typeface="Calibri" panose="020F0502020204030204" pitchFamily="34" charset="0"/>
              <a:cs typeface="Calibri" panose="020F0502020204030204" pitchFamily="34" charset="0"/>
            </a:rPr>
            <a:t>Improve Cancer Care by Demonstrating the Value of Cancer Treatments</a:t>
          </a:r>
        </a:p>
      </dgm:t>
    </dgm:pt>
    <dgm:pt modelId="{1221E420-0FE0-9F41-8E32-A695FA3DF667}" type="parTrans" cxnId="{420C7978-D231-4E4E-A780-52C82211A36C}">
      <dgm:prSet/>
      <dgm:spPr/>
      <dgm:t>
        <a:bodyPr/>
        <a:lstStyle/>
        <a:p>
          <a:endParaRPr lang="en-US"/>
        </a:p>
      </dgm:t>
    </dgm:pt>
    <dgm:pt modelId="{AA774569-E278-4649-8FEF-B2122686163C}" type="sibTrans" cxnId="{420C7978-D231-4E4E-A780-52C82211A36C}">
      <dgm:prSet/>
      <dgm:spPr/>
      <dgm:t>
        <a:bodyPr/>
        <a:lstStyle/>
        <a:p>
          <a:endParaRPr lang="en-US"/>
        </a:p>
      </dgm:t>
    </dgm:pt>
    <dgm:pt modelId="{9FFE7A64-A456-4548-AD39-8C46190AF25A}">
      <dgm:prSet phldrT="[Text]" custT="1"/>
      <dgm:spPr/>
      <dgm:t>
        <a:bodyPr/>
        <a:lstStyle/>
        <a:p>
          <a:r>
            <a:rPr lang="en-US" sz="2800" b="1" u="none" dirty="0">
              <a:latin typeface="Calibri" panose="020F0502020204030204" pitchFamily="34" charset="0"/>
              <a:cs typeface="Calibri" panose="020F0502020204030204" pitchFamily="34" charset="0"/>
            </a:rPr>
            <a:t>Correlative Science Data</a:t>
          </a:r>
        </a:p>
      </dgm:t>
    </dgm:pt>
    <dgm:pt modelId="{89F490A4-DB14-4C42-866B-855A912AA80E}" type="sibTrans" cxnId="{49151D31-61A4-D746-B663-F6BCA7D1E87F}">
      <dgm:prSet/>
      <dgm:spPr/>
      <dgm:t>
        <a:bodyPr/>
        <a:lstStyle/>
        <a:p>
          <a:endParaRPr lang="en-US"/>
        </a:p>
      </dgm:t>
    </dgm:pt>
    <dgm:pt modelId="{BAAD098B-15FF-6C40-A5C6-127417CD7038}" type="parTrans" cxnId="{49151D31-61A4-D746-B663-F6BCA7D1E87F}">
      <dgm:prSet/>
      <dgm:spPr/>
      <dgm:t>
        <a:bodyPr/>
        <a:lstStyle/>
        <a:p>
          <a:endParaRPr lang="en-US"/>
        </a:p>
      </dgm:t>
    </dgm:pt>
    <dgm:pt modelId="{A1864B72-0D26-CA41-91F0-C33D1786AB2C}" type="pres">
      <dgm:prSet presAssocID="{2DB061BA-D9F4-614B-9434-A3AA31715770}" presName="Name0" presStyleCnt="0">
        <dgm:presLayoutVars>
          <dgm:dir/>
          <dgm:animLvl val="lvl"/>
          <dgm:resizeHandles val="exact"/>
        </dgm:presLayoutVars>
      </dgm:prSet>
      <dgm:spPr/>
    </dgm:pt>
    <dgm:pt modelId="{524B531D-8FCC-CF4E-A0A6-66A511D7AA6F}" type="pres">
      <dgm:prSet presAssocID="{9FFE7A64-A456-4548-AD39-8C46190AF25A}" presName="linNode" presStyleCnt="0"/>
      <dgm:spPr/>
    </dgm:pt>
    <dgm:pt modelId="{EF11492A-F7C0-FB41-8D3C-86F1076FB6A1}" type="pres">
      <dgm:prSet presAssocID="{9FFE7A64-A456-4548-AD39-8C46190AF25A}" presName="parentText" presStyleLbl="node1" presStyleIdx="0" presStyleCnt="3" custLinFactX="11" custLinFactNeighborX="100000" custLinFactNeighborY="5327">
        <dgm:presLayoutVars>
          <dgm:chMax val="1"/>
          <dgm:bulletEnabled val="1"/>
        </dgm:presLayoutVars>
      </dgm:prSet>
      <dgm:spPr/>
    </dgm:pt>
    <dgm:pt modelId="{3028D9D1-EF21-384B-9E65-EFA4B7ED3F55}" type="pres">
      <dgm:prSet presAssocID="{9FFE7A64-A456-4548-AD39-8C46190AF25A}" presName="descendantText" presStyleLbl="alignAccFollowNode1" presStyleIdx="0" presStyleCnt="3" custLinFactNeighborX="-99847" custLinFactNeighborY="962">
        <dgm:presLayoutVars>
          <dgm:bulletEnabled val="1"/>
        </dgm:presLayoutVars>
      </dgm:prSet>
      <dgm:spPr/>
    </dgm:pt>
    <dgm:pt modelId="{3B70EA1A-66A9-2140-825F-4BC439243F65}" type="pres">
      <dgm:prSet presAssocID="{89F490A4-DB14-4C42-866B-855A912AA80E}" presName="sp" presStyleCnt="0"/>
      <dgm:spPr/>
    </dgm:pt>
    <dgm:pt modelId="{9AC7465E-34BE-C64B-B490-F262C049CEF7}" type="pres">
      <dgm:prSet presAssocID="{D7F7E336-860E-3A49-95F6-941B396E51DF}" presName="linNode" presStyleCnt="0"/>
      <dgm:spPr/>
    </dgm:pt>
    <dgm:pt modelId="{97148F69-E254-7D49-A4AB-F8732284E6CE}" type="pres">
      <dgm:prSet presAssocID="{D7F7E336-860E-3A49-95F6-941B396E51DF}" presName="parentText" presStyleLbl="node1" presStyleIdx="1" presStyleCnt="3" custLinFactX="11" custLinFactNeighborX="100000" custLinFactNeighborY="3741">
        <dgm:presLayoutVars>
          <dgm:chMax val="1"/>
          <dgm:bulletEnabled val="1"/>
        </dgm:presLayoutVars>
      </dgm:prSet>
      <dgm:spPr/>
    </dgm:pt>
    <dgm:pt modelId="{DCC7BC81-4718-0B40-8902-99E83CC9EE1D}" type="pres">
      <dgm:prSet presAssocID="{D7F7E336-860E-3A49-95F6-941B396E51DF}" presName="descendantText" presStyleLbl="alignAccFollowNode1" presStyleIdx="1" presStyleCnt="3" custLinFactX="-2654" custLinFactNeighborX="-100000" custLinFactNeighborY="-1021">
        <dgm:presLayoutVars>
          <dgm:bulletEnabled val="1"/>
        </dgm:presLayoutVars>
      </dgm:prSet>
      <dgm:spPr/>
    </dgm:pt>
    <dgm:pt modelId="{8090BE66-79A7-8443-B84D-29EF6488815E}" type="pres">
      <dgm:prSet presAssocID="{3975A175-2DD8-844E-845A-F966BA459C67}" presName="sp" presStyleCnt="0"/>
      <dgm:spPr/>
    </dgm:pt>
    <dgm:pt modelId="{44448F38-A8B3-0847-B9D1-CDB9DF5A8994}" type="pres">
      <dgm:prSet presAssocID="{F6FE4C06-580F-EF4D-A723-12B7C684C069}" presName="linNode" presStyleCnt="0"/>
      <dgm:spPr/>
    </dgm:pt>
    <dgm:pt modelId="{D16E7EC0-1CE4-1848-9ABE-026826671B83}" type="pres">
      <dgm:prSet presAssocID="{F6FE4C06-580F-EF4D-A723-12B7C684C069}" presName="parentText" presStyleLbl="node1" presStyleIdx="2" presStyleCnt="3" custLinFactX="11" custLinFactNeighborX="100000" custLinFactNeighborY="-3288">
        <dgm:presLayoutVars>
          <dgm:chMax val="1"/>
          <dgm:bulletEnabled val="1"/>
        </dgm:presLayoutVars>
      </dgm:prSet>
      <dgm:spPr/>
    </dgm:pt>
    <dgm:pt modelId="{E59FA5B3-592C-BB4A-AAAC-50F4B775BAEC}" type="pres">
      <dgm:prSet presAssocID="{F6FE4C06-580F-EF4D-A723-12B7C684C069}" presName="descendantText" presStyleLbl="alignAccFollowNode1" presStyleIdx="2" presStyleCnt="3" custLinFactX="-6" custLinFactNeighborX="-100000" custLinFactNeighborY="-9807">
        <dgm:presLayoutVars>
          <dgm:bulletEnabled val="1"/>
        </dgm:presLayoutVars>
      </dgm:prSet>
      <dgm:spPr/>
    </dgm:pt>
  </dgm:ptLst>
  <dgm:cxnLst>
    <dgm:cxn modelId="{F2C26C03-F686-5144-A75A-C68D48686D7C}" type="presOf" srcId="{72A07B88-0066-974E-82A2-42F883D9FA3D}" destId="{3028D9D1-EF21-384B-9E65-EFA4B7ED3F55}" srcOrd="0" destOrd="0" presId="urn:microsoft.com/office/officeart/2005/8/layout/vList5"/>
    <dgm:cxn modelId="{AF6B430D-834B-134C-B7C8-F5DE8F304692}" srcId="{D7F7E336-860E-3A49-95F6-941B396E51DF}" destId="{601A1B5E-70D7-714F-8579-F39BC522DE1D}" srcOrd="0" destOrd="0" parTransId="{595DA0A8-EA4C-8B40-8944-9DF58B97A308}" sibTransId="{7360FF21-CB46-1948-B14E-F8414E76EBF7}"/>
    <dgm:cxn modelId="{A76C981F-59F6-6147-8E1A-87DE40E49AC5}" srcId="{2DB061BA-D9F4-614B-9434-A3AA31715770}" destId="{F6FE4C06-580F-EF4D-A723-12B7C684C069}" srcOrd="2" destOrd="0" parTransId="{C24011EF-A791-C646-BE0F-B07576943DC6}" sibTransId="{A1BB0261-8736-544A-9CD8-0D3881631BBD}"/>
    <dgm:cxn modelId="{49151D31-61A4-D746-B663-F6BCA7D1E87F}" srcId="{2DB061BA-D9F4-614B-9434-A3AA31715770}" destId="{9FFE7A64-A456-4548-AD39-8C46190AF25A}" srcOrd="0" destOrd="0" parTransId="{BAAD098B-15FF-6C40-A5C6-127417CD7038}" sibTransId="{89F490A4-DB14-4C42-866B-855A912AA80E}"/>
    <dgm:cxn modelId="{E06D493F-52F0-ED49-841F-80A16BE57535}" type="presOf" srcId="{D7F7E336-860E-3A49-95F6-941B396E51DF}" destId="{97148F69-E254-7D49-A4AB-F8732284E6CE}" srcOrd="0" destOrd="0" presId="urn:microsoft.com/office/officeart/2005/8/layout/vList5"/>
    <dgm:cxn modelId="{EA19845D-32F2-B74A-B377-845E87AB8909}" type="presOf" srcId="{F6FE4C06-580F-EF4D-A723-12B7C684C069}" destId="{D16E7EC0-1CE4-1848-9ABE-026826671B83}" srcOrd="0" destOrd="0" presId="urn:microsoft.com/office/officeart/2005/8/layout/vList5"/>
    <dgm:cxn modelId="{CBA11765-1B8E-2E4F-950A-299EF4433442}" srcId="{2DB061BA-D9F4-614B-9434-A3AA31715770}" destId="{D7F7E336-860E-3A49-95F6-941B396E51DF}" srcOrd="1" destOrd="0" parTransId="{0FE97E08-0B38-544E-A419-FF671F9F2CB4}" sibTransId="{3975A175-2DD8-844E-845A-F966BA459C67}"/>
    <dgm:cxn modelId="{AF983A4B-4E4E-FA4B-8E8A-F7B3FDC705FF}" srcId="{9FFE7A64-A456-4548-AD39-8C46190AF25A}" destId="{72A07B88-0066-974E-82A2-42F883D9FA3D}" srcOrd="0" destOrd="0" parTransId="{753D9DD4-D293-3B48-AA9D-8BBF8C8F31DE}" sibTransId="{2B674962-3E06-F348-ABFE-722DE82C8C72}"/>
    <dgm:cxn modelId="{E7BB1A50-8446-5C49-A753-A8988D9FAB82}" type="presOf" srcId="{9FFE7A64-A456-4548-AD39-8C46190AF25A}" destId="{EF11492A-F7C0-FB41-8D3C-86F1076FB6A1}" srcOrd="0" destOrd="0" presId="urn:microsoft.com/office/officeart/2005/8/layout/vList5"/>
    <dgm:cxn modelId="{420C7978-D231-4E4E-A780-52C82211A36C}" srcId="{F6FE4C06-580F-EF4D-A723-12B7C684C069}" destId="{08517930-4D48-E247-8348-0413609A82CE}" srcOrd="0" destOrd="0" parTransId="{1221E420-0FE0-9F41-8E32-A695FA3DF667}" sibTransId="{AA774569-E278-4649-8FEF-B2122686163C}"/>
    <dgm:cxn modelId="{65544B7E-5A3A-544C-8C57-8C0E6D225046}" type="presOf" srcId="{08517930-4D48-E247-8348-0413609A82CE}" destId="{E59FA5B3-592C-BB4A-AAAC-50F4B775BAEC}" srcOrd="0" destOrd="0" presId="urn:microsoft.com/office/officeart/2005/8/layout/vList5"/>
    <dgm:cxn modelId="{ED35EA9E-AA3D-5D46-8FE0-6D3ADDA5A71E}" type="presOf" srcId="{601A1B5E-70D7-714F-8579-F39BC522DE1D}" destId="{DCC7BC81-4718-0B40-8902-99E83CC9EE1D}" srcOrd="0" destOrd="0" presId="urn:microsoft.com/office/officeart/2005/8/layout/vList5"/>
    <dgm:cxn modelId="{5F8120F6-0B85-CB49-8503-D838F044EA83}" type="presOf" srcId="{2DB061BA-D9F4-614B-9434-A3AA31715770}" destId="{A1864B72-0D26-CA41-91F0-C33D1786AB2C}" srcOrd="0" destOrd="0" presId="urn:microsoft.com/office/officeart/2005/8/layout/vList5"/>
    <dgm:cxn modelId="{E14D29C9-0051-634B-8D96-57FAE6190A56}" type="presParOf" srcId="{A1864B72-0D26-CA41-91F0-C33D1786AB2C}" destId="{524B531D-8FCC-CF4E-A0A6-66A511D7AA6F}" srcOrd="0" destOrd="0" presId="urn:microsoft.com/office/officeart/2005/8/layout/vList5"/>
    <dgm:cxn modelId="{7243675F-50DD-9149-A726-F22EEFD1DD64}" type="presParOf" srcId="{524B531D-8FCC-CF4E-A0A6-66A511D7AA6F}" destId="{EF11492A-F7C0-FB41-8D3C-86F1076FB6A1}" srcOrd="0" destOrd="0" presId="urn:microsoft.com/office/officeart/2005/8/layout/vList5"/>
    <dgm:cxn modelId="{199F5190-1E27-2D40-8A77-E036540FE1D4}" type="presParOf" srcId="{524B531D-8FCC-CF4E-A0A6-66A511D7AA6F}" destId="{3028D9D1-EF21-384B-9E65-EFA4B7ED3F55}" srcOrd="1" destOrd="0" presId="urn:microsoft.com/office/officeart/2005/8/layout/vList5"/>
    <dgm:cxn modelId="{34DC347B-4E98-5F46-B57D-1FA581D43893}" type="presParOf" srcId="{A1864B72-0D26-CA41-91F0-C33D1786AB2C}" destId="{3B70EA1A-66A9-2140-825F-4BC439243F65}" srcOrd="1" destOrd="0" presId="urn:microsoft.com/office/officeart/2005/8/layout/vList5"/>
    <dgm:cxn modelId="{804C66F9-34AB-5B4E-9D0D-FE5A7FC9571C}" type="presParOf" srcId="{A1864B72-0D26-CA41-91F0-C33D1786AB2C}" destId="{9AC7465E-34BE-C64B-B490-F262C049CEF7}" srcOrd="2" destOrd="0" presId="urn:microsoft.com/office/officeart/2005/8/layout/vList5"/>
    <dgm:cxn modelId="{68DB77DC-F240-154E-A725-CDDC8A42FA98}" type="presParOf" srcId="{9AC7465E-34BE-C64B-B490-F262C049CEF7}" destId="{97148F69-E254-7D49-A4AB-F8732284E6CE}" srcOrd="0" destOrd="0" presId="urn:microsoft.com/office/officeart/2005/8/layout/vList5"/>
    <dgm:cxn modelId="{52BB5F53-A565-C74C-9730-6A980AD2254E}" type="presParOf" srcId="{9AC7465E-34BE-C64B-B490-F262C049CEF7}" destId="{DCC7BC81-4718-0B40-8902-99E83CC9EE1D}" srcOrd="1" destOrd="0" presId="urn:microsoft.com/office/officeart/2005/8/layout/vList5"/>
    <dgm:cxn modelId="{FD7E645B-CBF0-DA44-9CEC-6E87BD47CCE0}" type="presParOf" srcId="{A1864B72-0D26-CA41-91F0-C33D1786AB2C}" destId="{8090BE66-79A7-8443-B84D-29EF6488815E}" srcOrd="3" destOrd="0" presId="urn:microsoft.com/office/officeart/2005/8/layout/vList5"/>
    <dgm:cxn modelId="{D89978F7-EF53-1C41-B4CE-7BAD1646C0F7}" type="presParOf" srcId="{A1864B72-0D26-CA41-91F0-C33D1786AB2C}" destId="{44448F38-A8B3-0847-B9D1-CDB9DF5A8994}" srcOrd="4" destOrd="0" presId="urn:microsoft.com/office/officeart/2005/8/layout/vList5"/>
    <dgm:cxn modelId="{50951B95-2081-FB4A-89C9-3DE61F7F210B}" type="presParOf" srcId="{44448F38-A8B3-0847-B9D1-CDB9DF5A8994}" destId="{D16E7EC0-1CE4-1848-9ABE-026826671B83}" srcOrd="0" destOrd="0" presId="urn:microsoft.com/office/officeart/2005/8/layout/vList5"/>
    <dgm:cxn modelId="{4150BC06-47A7-DB46-A9AF-A9D5E2D50D6C}" type="presParOf" srcId="{44448F38-A8B3-0847-B9D1-CDB9DF5A8994}" destId="{E59FA5B3-592C-BB4A-AAAC-50F4B775BA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F0E83-7867-455A-96F5-D4AE629D098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BAADCF4-FD2A-439B-86C9-3485DD98A6AB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3E7210E-84C2-499F-8218-B7DE246C7CB3}" type="parTrans" cxnId="{D8D5EC16-4857-43B9-A2ED-B2A7F37A0042}">
      <dgm:prSet/>
      <dgm:spPr/>
      <dgm:t>
        <a:bodyPr/>
        <a:lstStyle/>
        <a:p>
          <a:endParaRPr lang="en-US"/>
        </a:p>
      </dgm:t>
    </dgm:pt>
    <dgm:pt modelId="{538B0780-D096-46B6-A092-3CCEC884CF8C}" type="sibTrans" cxnId="{D8D5EC16-4857-43B9-A2ED-B2A7F37A0042}">
      <dgm:prSet/>
      <dgm:spPr/>
      <dgm:t>
        <a:bodyPr/>
        <a:lstStyle/>
        <a:p>
          <a:endParaRPr lang="en-US"/>
        </a:p>
      </dgm:t>
    </dgm:pt>
    <dgm:pt modelId="{C3AC470E-A324-4FCB-8D39-E9A50DF9B489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0D1A606-0DAC-453C-BF57-605685E8589B}" type="parTrans" cxnId="{12C09771-AA22-4830-A5D4-390D14D8F72A}">
      <dgm:prSet/>
      <dgm:spPr/>
      <dgm:t>
        <a:bodyPr/>
        <a:lstStyle/>
        <a:p>
          <a:endParaRPr lang="en-US"/>
        </a:p>
      </dgm:t>
    </dgm:pt>
    <dgm:pt modelId="{1462F077-BFE9-4B49-9C0F-FC766050144D}" type="sibTrans" cxnId="{12C09771-AA22-4830-A5D4-390D14D8F72A}">
      <dgm:prSet/>
      <dgm:spPr/>
      <dgm:t>
        <a:bodyPr/>
        <a:lstStyle/>
        <a:p>
          <a:endParaRPr lang="en-US"/>
        </a:p>
      </dgm:t>
    </dgm:pt>
    <dgm:pt modelId="{B946D3A9-46D8-4AEB-AF0B-368DAE00EE1A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DEC2581-5411-4D42-B2E0-06ABC948B2D8}" type="parTrans" cxnId="{1E143B6C-C551-462E-BD9F-A3667AE19064}">
      <dgm:prSet/>
      <dgm:spPr/>
      <dgm:t>
        <a:bodyPr/>
        <a:lstStyle/>
        <a:p>
          <a:endParaRPr lang="en-US"/>
        </a:p>
      </dgm:t>
    </dgm:pt>
    <dgm:pt modelId="{DD2E8DF2-3F84-432A-8458-8E2F63D9EAB9}" type="sibTrans" cxnId="{1E143B6C-C551-462E-BD9F-A3667AE19064}">
      <dgm:prSet/>
      <dgm:spPr/>
      <dgm:t>
        <a:bodyPr/>
        <a:lstStyle/>
        <a:p>
          <a:endParaRPr lang="en-US"/>
        </a:p>
      </dgm:t>
    </dgm:pt>
    <dgm:pt modelId="{075D1E66-EF28-4663-8A3F-38C2F3CA9949}" type="pres">
      <dgm:prSet presAssocID="{D05F0E83-7867-455A-96F5-D4AE629D0986}" presName="compositeShape" presStyleCnt="0">
        <dgm:presLayoutVars>
          <dgm:chMax val="7"/>
          <dgm:dir/>
          <dgm:resizeHandles val="exact"/>
        </dgm:presLayoutVars>
      </dgm:prSet>
      <dgm:spPr/>
    </dgm:pt>
    <dgm:pt modelId="{3047695B-86B6-4242-9902-019983B61377}" type="pres">
      <dgm:prSet presAssocID="{EBAADCF4-FD2A-439B-86C9-3485DD98A6AB}" presName="circ1" presStyleLbl="vennNode1" presStyleIdx="0" presStyleCnt="3" custScaleX="122565" custScaleY="120595"/>
      <dgm:spPr/>
    </dgm:pt>
    <dgm:pt modelId="{688BD45D-B5E9-4255-A1AA-C2C70D9D1B7E}" type="pres">
      <dgm:prSet presAssocID="{EBAADCF4-FD2A-439B-86C9-3485DD98A6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28FFE-A0FA-42E2-B1BE-63E9FDF89AFE}" type="pres">
      <dgm:prSet presAssocID="{C3AC470E-A324-4FCB-8D39-E9A50DF9B489}" presName="circ2" presStyleLbl="vennNode1" presStyleIdx="1" presStyleCnt="3" custScaleX="120942" custScaleY="119238"/>
      <dgm:spPr/>
    </dgm:pt>
    <dgm:pt modelId="{52C37E6B-AF90-4525-B609-E30721CA5B7F}" type="pres">
      <dgm:prSet presAssocID="{C3AC470E-A324-4FCB-8D39-E9A50DF9B4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584813-FA33-4EEE-9D78-CF917CD92E12}" type="pres">
      <dgm:prSet presAssocID="{B946D3A9-46D8-4AEB-AF0B-368DAE00EE1A}" presName="circ3" presStyleLbl="vennNode1" presStyleIdx="2" presStyleCnt="3" custScaleX="118958" custScaleY="117880"/>
      <dgm:spPr/>
    </dgm:pt>
    <dgm:pt modelId="{EB7701D5-BC55-48CB-BE86-1B0E59F983C8}" type="pres">
      <dgm:prSet presAssocID="{B946D3A9-46D8-4AEB-AF0B-368DAE00EE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AFE105-4DBF-4DE5-927B-087BD4541D27}" type="presOf" srcId="{B946D3A9-46D8-4AEB-AF0B-368DAE00EE1A}" destId="{EB7701D5-BC55-48CB-BE86-1B0E59F983C8}" srcOrd="1" destOrd="0" presId="urn:microsoft.com/office/officeart/2005/8/layout/venn1"/>
    <dgm:cxn modelId="{D8D5EC16-4857-43B9-A2ED-B2A7F37A0042}" srcId="{D05F0E83-7867-455A-96F5-D4AE629D0986}" destId="{EBAADCF4-FD2A-439B-86C9-3485DD98A6AB}" srcOrd="0" destOrd="0" parTransId="{43E7210E-84C2-499F-8218-B7DE246C7CB3}" sibTransId="{538B0780-D096-46B6-A092-3CCEC884CF8C}"/>
    <dgm:cxn modelId="{3E89436A-961E-4DC0-A0E0-6856699E2626}" type="presOf" srcId="{D05F0E83-7867-455A-96F5-D4AE629D0986}" destId="{075D1E66-EF28-4663-8A3F-38C2F3CA9949}" srcOrd="0" destOrd="0" presId="urn:microsoft.com/office/officeart/2005/8/layout/venn1"/>
    <dgm:cxn modelId="{4090034B-5AFB-4766-8FC3-F85BA2AC05DC}" type="presOf" srcId="{B946D3A9-46D8-4AEB-AF0B-368DAE00EE1A}" destId="{C9584813-FA33-4EEE-9D78-CF917CD92E12}" srcOrd="0" destOrd="0" presId="urn:microsoft.com/office/officeart/2005/8/layout/venn1"/>
    <dgm:cxn modelId="{1E143B6C-C551-462E-BD9F-A3667AE19064}" srcId="{D05F0E83-7867-455A-96F5-D4AE629D0986}" destId="{B946D3A9-46D8-4AEB-AF0B-368DAE00EE1A}" srcOrd="2" destOrd="0" parTransId="{FDEC2581-5411-4D42-B2E0-06ABC948B2D8}" sibTransId="{DD2E8DF2-3F84-432A-8458-8E2F63D9EAB9}"/>
    <dgm:cxn modelId="{12C09771-AA22-4830-A5D4-390D14D8F72A}" srcId="{D05F0E83-7867-455A-96F5-D4AE629D0986}" destId="{C3AC470E-A324-4FCB-8D39-E9A50DF9B489}" srcOrd="1" destOrd="0" parTransId="{D0D1A606-0DAC-453C-BF57-605685E8589B}" sibTransId="{1462F077-BFE9-4B49-9C0F-FC766050144D}"/>
    <dgm:cxn modelId="{B6F95F8E-8469-4771-99F2-90B8931F4D68}" type="presOf" srcId="{EBAADCF4-FD2A-439B-86C9-3485DD98A6AB}" destId="{688BD45D-B5E9-4255-A1AA-C2C70D9D1B7E}" srcOrd="1" destOrd="0" presId="urn:microsoft.com/office/officeart/2005/8/layout/venn1"/>
    <dgm:cxn modelId="{80A2FD9C-0C64-4B15-9DF7-40B11A1060EF}" type="presOf" srcId="{EBAADCF4-FD2A-439B-86C9-3485DD98A6AB}" destId="{3047695B-86B6-4242-9902-019983B61377}" srcOrd="0" destOrd="0" presId="urn:microsoft.com/office/officeart/2005/8/layout/venn1"/>
    <dgm:cxn modelId="{B73022AE-C2A9-44F2-8CDF-4C9C9C2DAED7}" type="presOf" srcId="{C3AC470E-A324-4FCB-8D39-E9A50DF9B489}" destId="{52C37E6B-AF90-4525-B609-E30721CA5B7F}" srcOrd="1" destOrd="0" presId="urn:microsoft.com/office/officeart/2005/8/layout/venn1"/>
    <dgm:cxn modelId="{446F38CA-4470-44AC-918B-7490141BFA86}" type="presOf" srcId="{C3AC470E-A324-4FCB-8D39-E9A50DF9B489}" destId="{16628FFE-A0FA-42E2-B1BE-63E9FDF89AFE}" srcOrd="0" destOrd="0" presId="urn:microsoft.com/office/officeart/2005/8/layout/venn1"/>
    <dgm:cxn modelId="{1813B537-7A8E-4A13-B18F-02DAB24711C7}" type="presParOf" srcId="{075D1E66-EF28-4663-8A3F-38C2F3CA9949}" destId="{3047695B-86B6-4242-9902-019983B61377}" srcOrd="0" destOrd="0" presId="urn:microsoft.com/office/officeart/2005/8/layout/venn1"/>
    <dgm:cxn modelId="{1A6F255D-7D1F-43A4-8679-678F2289ABC1}" type="presParOf" srcId="{075D1E66-EF28-4663-8A3F-38C2F3CA9949}" destId="{688BD45D-B5E9-4255-A1AA-C2C70D9D1B7E}" srcOrd="1" destOrd="0" presId="urn:microsoft.com/office/officeart/2005/8/layout/venn1"/>
    <dgm:cxn modelId="{A5D6064D-8B6A-47D4-B8D5-39343F12072D}" type="presParOf" srcId="{075D1E66-EF28-4663-8A3F-38C2F3CA9949}" destId="{16628FFE-A0FA-42E2-B1BE-63E9FDF89AFE}" srcOrd="2" destOrd="0" presId="urn:microsoft.com/office/officeart/2005/8/layout/venn1"/>
    <dgm:cxn modelId="{57E37863-D871-4CEC-8140-22CB97175230}" type="presParOf" srcId="{075D1E66-EF28-4663-8A3F-38C2F3CA9949}" destId="{52C37E6B-AF90-4525-B609-E30721CA5B7F}" srcOrd="3" destOrd="0" presId="urn:microsoft.com/office/officeart/2005/8/layout/venn1"/>
    <dgm:cxn modelId="{19813AFA-137A-4BB8-9B60-54A0BDF3BEAD}" type="presParOf" srcId="{075D1E66-EF28-4663-8A3F-38C2F3CA9949}" destId="{C9584813-FA33-4EEE-9D78-CF917CD92E12}" srcOrd="4" destOrd="0" presId="urn:microsoft.com/office/officeart/2005/8/layout/venn1"/>
    <dgm:cxn modelId="{91831172-3F6C-4A94-B633-6B70CFB165FC}" type="presParOf" srcId="{075D1E66-EF28-4663-8A3F-38C2F3CA9949}" destId="{EB7701D5-BC55-48CB-BE86-1B0E59F983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CF901-D32D-0340-AA40-A7CCF4ECE8DD}" type="doc">
      <dgm:prSet loTypeId="urn:microsoft.com/office/officeart/2005/8/layout/cycle3" loCatId="" qsTypeId="urn:microsoft.com/office/officeart/2005/8/quickstyle/simple1" qsCatId="simple" csTypeId="urn:microsoft.com/office/officeart/2005/8/colors/accent4_2" csCatId="accent4" phldr="1"/>
      <dgm:spPr/>
    </dgm:pt>
    <dgm:pt modelId="{C10069EB-52D2-364C-8290-2B215B8BC3E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Data conceptualization</a:t>
          </a:r>
        </a:p>
      </dgm:t>
    </dgm:pt>
    <dgm:pt modelId="{DBCCFA8A-7C9B-2F4D-9036-B3839F7CAE1D}" type="parTrans" cxnId="{4CF49760-4AC1-8B48-B54F-B0CEF8518F08}">
      <dgm:prSet/>
      <dgm:spPr/>
      <dgm:t>
        <a:bodyPr/>
        <a:lstStyle/>
        <a:p>
          <a:endParaRPr lang="en-US"/>
        </a:p>
      </dgm:t>
    </dgm:pt>
    <dgm:pt modelId="{FB1D1EEE-D8FE-8F44-A902-C16CEB7C321A}" type="sibTrans" cxnId="{4CF49760-4AC1-8B48-B54F-B0CEF8518F08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D97255-EBCE-2F44-94C8-D8C326D63256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Generation/Collection</a:t>
          </a:r>
        </a:p>
      </dgm:t>
    </dgm:pt>
    <dgm:pt modelId="{B64EEDC2-4439-514B-AD6E-14B9BB01A28B}" type="parTrans" cxnId="{003523AD-C19E-CC41-A728-63CE712F3C4C}">
      <dgm:prSet/>
      <dgm:spPr/>
      <dgm:t>
        <a:bodyPr/>
        <a:lstStyle/>
        <a:p>
          <a:endParaRPr lang="en-US"/>
        </a:p>
      </dgm:t>
    </dgm:pt>
    <dgm:pt modelId="{00E76A5E-6BFD-9142-9A2B-769AF26C67A7}" type="sibTrans" cxnId="{003523AD-C19E-CC41-A728-63CE712F3C4C}">
      <dgm:prSet/>
      <dgm:spPr/>
      <dgm:t>
        <a:bodyPr/>
        <a:lstStyle/>
        <a:p>
          <a:endParaRPr lang="en-US"/>
        </a:p>
      </dgm:t>
    </dgm:pt>
    <dgm:pt modelId="{B259F387-653A-A040-BEC6-CEE5788793D4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Processing</a:t>
          </a:r>
        </a:p>
      </dgm:t>
    </dgm:pt>
    <dgm:pt modelId="{39A55429-FDBF-684F-A83C-B6F44FF865DF}" type="parTrans" cxnId="{02B74A73-6748-924D-A2B6-A20273F87D84}">
      <dgm:prSet/>
      <dgm:spPr/>
      <dgm:t>
        <a:bodyPr/>
        <a:lstStyle/>
        <a:p>
          <a:endParaRPr lang="en-US"/>
        </a:p>
      </dgm:t>
    </dgm:pt>
    <dgm:pt modelId="{717FB5D0-BFEE-2E41-A654-7C9545597510}" type="sibTrans" cxnId="{02B74A73-6748-924D-A2B6-A20273F87D84}">
      <dgm:prSet/>
      <dgm:spPr/>
      <dgm:t>
        <a:bodyPr/>
        <a:lstStyle/>
        <a:p>
          <a:endParaRPr lang="en-US"/>
        </a:p>
      </dgm:t>
    </dgm:pt>
    <dgm:pt modelId="{6F7E1CF0-F08F-9649-8804-E6EDFE0DE19D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Storage/management</a:t>
          </a:r>
        </a:p>
      </dgm:t>
    </dgm:pt>
    <dgm:pt modelId="{80A3F57F-4A3E-304D-AA7B-35ABC0384285}" type="parTrans" cxnId="{9BEB1B2B-148A-BD4A-BF18-C8F3AACC2DB2}">
      <dgm:prSet/>
      <dgm:spPr/>
      <dgm:t>
        <a:bodyPr/>
        <a:lstStyle/>
        <a:p>
          <a:endParaRPr lang="en-US"/>
        </a:p>
      </dgm:t>
    </dgm:pt>
    <dgm:pt modelId="{EF6AAD00-973A-9C44-9C6C-554813EB537A}" type="sibTrans" cxnId="{9BEB1B2B-148A-BD4A-BF18-C8F3AACC2DB2}">
      <dgm:prSet/>
      <dgm:spPr/>
      <dgm:t>
        <a:bodyPr/>
        <a:lstStyle/>
        <a:p>
          <a:endParaRPr lang="en-US"/>
        </a:p>
      </dgm:t>
    </dgm:pt>
    <dgm:pt modelId="{9445D832-396E-2843-B082-16EBCC7D2D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Analysis/visualization</a:t>
          </a:r>
        </a:p>
      </dgm:t>
    </dgm:pt>
    <dgm:pt modelId="{00303295-2441-444B-BB29-A58F9F375CB8}" type="parTrans" cxnId="{EF6A701D-579A-5845-AB64-729DDD77E63C}">
      <dgm:prSet/>
      <dgm:spPr/>
      <dgm:t>
        <a:bodyPr/>
        <a:lstStyle/>
        <a:p>
          <a:endParaRPr lang="en-US"/>
        </a:p>
      </dgm:t>
    </dgm:pt>
    <dgm:pt modelId="{7A155D50-5C24-9C43-8586-21886B2DA0CE}" type="sibTrans" cxnId="{EF6A701D-579A-5845-AB64-729DDD77E63C}">
      <dgm:prSet/>
      <dgm:spPr/>
      <dgm:t>
        <a:bodyPr/>
        <a:lstStyle/>
        <a:p>
          <a:endParaRPr lang="en-US"/>
        </a:p>
      </dgm:t>
    </dgm:pt>
    <dgm:pt modelId="{65572E56-55B7-A44F-9290-9622FD4D58AD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Interpretation</a:t>
          </a:r>
        </a:p>
      </dgm:t>
    </dgm:pt>
    <dgm:pt modelId="{933B389A-D2F7-8D48-8551-D5B745CCF4A3}" type="parTrans" cxnId="{8B316869-528B-CE40-8D70-0BD084F9046F}">
      <dgm:prSet/>
      <dgm:spPr/>
      <dgm:t>
        <a:bodyPr/>
        <a:lstStyle/>
        <a:p>
          <a:endParaRPr lang="en-US"/>
        </a:p>
      </dgm:t>
    </dgm:pt>
    <dgm:pt modelId="{4F0B995E-6164-AE4F-A6DA-082A1AD9BE32}" type="sibTrans" cxnId="{8B316869-528B-CE40-8D70-0BD084F9046F}">
      <dgm:prSet/>
      <dgm:spPr/>
      <dgm:t>
        <a:bodyPr/>
        <a:lstStyle/>
        <a:p>
          <a:endParaRPr lang="en-US"/>
        </a:p>
      </dgm:t>
    </dgm:pt>
    <dgm:pt modelId="{A468D412-3B68-2240-97B4-9F47C1DFA1AF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Curation and provenance</a:t>
          </a:r>
        </a:p>
      </dgm:t>
    </dgm:pt>
    <dgm:pt modelId="{680A55CC-2C00-504F-B55E-FA826698F372}" type="parTrans" cxnId="{395FEF96-8602-B74B-8795-60A436FD975C}">
      <dgm:prSet/>
      <dgm:spPr/>
      <dgm:t>
        <a:bodyPr/>
        <a:lstStyle/>
        <a:p>
          <a:endParaRPr lang="en-US"/>
        </a:p>
      </dgm:t>
    </dgm:pt>
    <dgm:pt modelId="{694D843C-0486-9543-BF40-E2405C9ABEC7}" type="sibTrans" cxnId="{395FEF96-8602-B74B-8795-60A436FD975C}">
      <dgm:prSet/>
      <dgm:spPr/>
      <dgm:t>
        <a:bodyPr/>
        <a:lstStyle/>
        <a:p>
          <a:endParaRPr lang="en-US"/>
        </a:p>
      </dgm:t>
    </dgm:pt>
    <dgm:pt modelId="{7C00E64A-8F28-FD41-83B3-26D9F3664F32}" type="pres">
      <dgm:prSet presAssocID="{E61CF901-D32D-0340-AA40-A7CCF4ECE8DD}" presName="Name0" presStyleCnt="0">
        <dgm:presLayoutVars>
          <dgm:dir/>
          <dgm:resizeHandles val="exact"/>
        </dgm:presLayoutVars>
      </dgm:prSet>
      <dgm:spPr/>
    </dgm:pt>
    <dgm:pt modelId="{8454B508-282B-6B4C-9FA4-FF863F8D3734}" type="pres">
      <dgm:prSet presAssocID="{E61CF901-D32D-0340-AA40-A7CCF4ECE8DD}" presName="cycle" presStyleCnt="0"/>
      <dgm:spPr/>
    </dgm:pt>
    <dgm:pt modelId="{FA6EC720-7ABD-0743-A420-72FA33854944}" type="pres">
      <dgm:prSet presAssocID="{C10069EB-52D2-364C-8290-2B215B8BC3E7}" presName="nodeFirstNode" presStyleLbl="node1" presStyleIdx="0" presStyleCnt="7">
        <dgm:presLayoutVars>
          <dgm:bulletEnabled val="1"/>
        </dgm:presLayoutVars>
      </dgm:prSet>
      <dgm:spPr/>
    </dgm:pt>
    <dgm:pt modelId="{16180E3F-68AE-D349-AC1E-D6D0DCD28A34}" type="pres">
      <dgm:prSet presAssocID="{FB1D1EEE-D8FE-8F44-A902-C16CEB7C321A}" presName="sibTransFirstNode" presStyleLbl="bgShp" presStyleIdx="0" presStyleCnt="1"/>
      <dgm:spPr/>
    </dgm:pt>
    <dgm:pt modelId="{765F687C-15AE-1642-B4FF-0FA6036EFA0F}" type="pres">
      <dgm:prSet presAssocID="{E2D97255-EBCE-2F44-94C8-D8C326D63256}" presName="nodeFollowingNodes" presStyleLbl="node1" presStyleIdx="1" presStyleCnt="7">
        <dgm:presLayoutVars>
          <dgm:bulletEnabled val="1"/>
        </dgm:presLayoutVars>
      </dgm:prSet>
      <dgm:spPr/>
    </dgm:pt>
    <dgm:pt modelId="{5AB62709-90D5-CF4D-8637-365E9C64B40B}" type="pres">
      <dgm:prSet presAssocID="{B259F387-653A-A040-BEC6-CEE5788793D4}" presName="nodeFollowingNodes" presStyleLbl="node1" presStyleIdx="2" presStyleCnt="7">
        <dgm:presLayoutVars>
          <dgm:bulletEnabled val="1"/>
        </dgm:presLayoutVars>
      </dgm:prSet>
      <dgm:spPr/>
    </dgm:pt>
    <dgm:pt modelId="{ED30F086-0460-7B40-A31F-3F172215EA31}" type="pres">
      <dgm:prSet presAssocID="{6F7E1CF0-F08F-9649-8804-E6EDFE0DE19D}" presName="nodeFollowingNodes" presStyleLbl="node1" presStyleIdx="3" presStyleCnt="7">
        <dgm:presLayoutVars>
          <dgm:bulletEnabled val="1"/>
        </dgm:presLayoutVars>
      </dgm:prSet>
      <dgm:spPr/>
    </dgm:pt>
    <dgm:pt modelId="{B2244A72-40AD-A046-A230-DC06FD24C2F3}" type="pres">
      <dgm:prSet presAssocID="{9445D832-396E-2843-B082-16EBCC7D2D79}" presName="nodeFollowingNodes" presStyleLbl="node1" presStyleIdx="4" presStyleCnt="7">
        <dgm:presLayoutVars>
          <dgm:bulletEnabled val="1"/>
        </dgm:presLayoutVars>
      </dgm:prSet>
      <dgm:spPr/>
    </dgm:pt>
    <dgm:pt modelId="{D60D512B-A76E-B346-BCBD-08609487968E}" type="pres">
      <dgm:prSet presAssocID="{65572E56-55B7-A44F-9290-9622FD4D58AD}" presName="nodeFollowingNodes" presStyleLbl="node1" presStyleIdx="5" presStyleCnt="7">
        <dgm:presLayoutVars>
          <dgm:bulletEnabled val="1"/>
        </dgm:presLayoutVars>
      </dgm:prSet>
      <dgm:spPr/>
    </dgm:pt>
    <dgm:pt modelId="{541B713E-675C-9344-B0DC-AA490AF110CB}" type="pres">
      <dgm:prSet presAssocID="{A468D412-3B68-2240-97B4-9F47C1DFA1AF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49CBA205-2976-9A4F-9A2B-A5CF8324D6E0}" type="presOf" srcId="{A468D412-3B68-2240-97B4-9F47C1DFA1AF}" destId="{541B713E-675C-9344-B0DC-AA490AF110CB}" srcOrd="0" destOrd="0" presId="urn:microsoft.com/office/officeart/2005/8/layout/cycle3"/>
    <dgm:cxn modelId="{EF6A701D-579A-5845-AB64-729DDD77E63C}" srcId="{E61CF901-D32D-0340-AA40-A7CCF4ECE8DD}" destId="{9445D832-396E-2843-B082-16EBCC7D2D79}" srcOrd="4" destOrd="0" parTransId="{00303295-2441-444B-BB29-A58F9F375CB8}" sibTransId="{7A155D50-5C24-9C43-8586-21886B2DA0CE}"/>
    <dgm:cxn modelId="{BE202E2A-A6E5-1249-80E4-34B71CC48BC1}" type="presOf" srcId="{65572E56-55B7-A44F-9290-9622FD4D58AD}" destId="{D60D512B-A76E-B346-BCBD-08609487968E}" srcOrd="0" destOrd="0" presId="urn:microsoft.com/office/officeart/2005/8/layout/cycle3"/>
    <dgm:cxn modelId="{9BEB1B2B-148A-BD4A-BF18-C8F3AACC2DB2}" srcId="{E61CF901-D32D-0340-AA40-A7CCF4ECE8DD}" destId="{6F7E1CF0-F08F-9649-8804-E6EDFE0DE19D}" srcOrd="3" destOrd="0" parTransId="{80A3F57F-4A3E-304D-AA7B-35ABC0384285}" sibTransId="{EF6AAD00-973A-9C44-9C6C-554813EB537A}"/>
    <dgm:cxn modelId="{4CF49760-4AC1-8B48-B54F-B0CEF8518F08}" srcId="{E61CF901-D32D-0340-AA40-A7CCF4ECE8DD}" destId="{C10069EB-52D2-364C-8290-2B215B8BC3E7}" srcOrd="0" destOrd="0" parTransId="{DBCCFA8A-7C9B-2F4D-9036-B3839F7CAE1D}" sibTransId="{FB1D1EEE-D8FE-8F44-A902-C16CEB7C321A}"/>
    <dgm:cxn modelId="{F7E35447-B1C0-3449-B205-6A20584A75FE}" type="presOf" srcId="{E2D97255-EBCE-2F44-94C8-D8C326D63256}" destId="{765F687C-15AE-1642-B4FF-0FA6036EFA0F}" srcOrd="0" destOrd="0" presId="urn:microsoft.com/office/officeart/2005/8/layout/cycle3"/>
    <dgm:cxn modelId="{8B316869-528B-CE40-8D70-0BD084F9046F}" srcId="{E61CF901-D32D-0340-AA40-A7CCF4ECE8DD}" destId="{65572E56-55B7-A44F-9290-9622FD4D58AD}" srcOrd="5" destOrd="0" parTransId="{933B389A-D2F7-8D48-8551-D5B745CCF4A3}" sibTransId="{4F0B995E-6164-AE4F-A6DA-082A1AD9BE32}"/>
    <dgm:cxn modelId="{8F373F6B-9FF3-1945-846E-53C3422C0FC0}" type="presOf" srcId="{E61CF901-D32D-0340-AA40-A7CCF4ECE8DD}" destId="{7C00E64A-8F28-FD41-83B3-26D9F3664F32}" srcOrd="0" destOrd="0" presId="urn:microsoft.com/office/officeart/2005/8/layout/cycle3"/>
    <dgm:cxn modelId="{02B74A73-6748-924D-A2B6-A20273F87D84}" srcId="{E61CF901-D32D-0340-AA40-A7CCF4ECE8DD}" destId="{B259F387-653A-A040-BEC6-CEE5788793D4}" srcOrd="2" destOrd="0" parTransId="{39A55429-FDBF-684F-A83C-B6F44FF865DF}" sibTransId="{717FB5D0-BFEE-2E41-A654-7C9545597510}"/>
    <dgm:cxn modelId="{6575FB88-E89E-424D-8B8C-43644712AFCB}" type="presOf" srcId="{9445D832-396E-2843-B082-16EBCC7D2D79}" destId="{B2244A72-40AD-A046-A230-DC06FD24C2F3}" srcOrd="0" destOrd="0" presId="urn:microsoft.com/office/officeart/2005/8/layout/cycle3"/>
    <dgm:cxn modelId="{D007BB8F-B500-5C41-8008-29290A7A998F}" type="presOf" srcId="{6F7E1CF0-F08F-9649-8804-E6EDFE0DE19D}" destId="{ED30F086-0460-7B40-A31F-3F172215EA31}" srcOrd="0" destOrd="0" presId="urn:microsoft.com/office/officeart/2005/8/layout/cycle3"/>
    <dgm:cxn modelId="{395FEF96-8602-B74B-8795-60A436FD975C}" srcId="{E61CF901-D32D-0340-AA40-A7CCF4ECE8DD}" destId="{A468D412-3B68-2240-97B4-9F47C1DFA1AF}" srcOrd="6" destOrd="0" parTransId="{680A55CC-2C00-504F-B55E-FA826698F372}" sibTransId="{694D843C-0486-9543-BF40-E2405C9ABEC7}"/>
    <dgm:cxn modelId="{003523AD-C19E-CC41-A728-63CE712F3C4C}" srcId="{E61CF901-D32D-0340-AA40-A7CCF4ECE8DD}" destId="{E2D97255-EBCE-2F44-94C8-D8C326D63256}" srcOrd="1" destOrd="0" parTransId="{B64EEDC2-4439-514B-AD6E-14B9BB01A28B}" sibTransId="{00E76A5E-6BFD-9142-9A2B-769AF26C67A7}"/>
    <dgm:cxn modelId="{CAA848AF-894E-9B42-BD82-EF33AAE733B3}" type="presOf" srcId="{B259F387-653A-A040-BEC6-CEE5788793D4}" destId="{5AB62709-90D5-CF4D-8637-365E9C64B40B}" srcOrd="0" destOrd="0" presId="urn:microsoft.com/office/officeart/2005/8/layout/cycle3"/>
    <dgm:cxn modelId="{147AFCB4-C41C-DD4E-BD0A-F01437CF3BC8}" type="presOf" srcId="{C10069EB-52D2-364C-8290-2B215B8BC3E7}" destId="{FA6EC720-7ABD-0743-A420-72FA33854944}" srcOrd="0" destOrd="0" presId="urn:microsoft.com/office/officeart/2005/8/layout/cycle3"/>
    <dgm:cxn modelId="{FB49C4E3-417C-7441-939E-B9F073AA8C04}" type="presOf" srcId="{FB1D1EEE-D8FE-8F44-A902-C16CEB7C321A}" destId="{16180E3F-68AE-D349-AC1E-D6D0DCD28A34}" srcOrd="0" destOrd="0" presId="urn:microsoft.com/office/officeart/2005/8/layout/cycle3"/>
    <dgm:cxn modelId="{1F18856F-721C-9347-B60A-844B47778459}" type="presParOf" srcId="{7C00E64A-8F28-FD41-83B3-26D9F3664F32}" destId="{8454B508-282B-6B4C-9FA4-FF863F8D3734}" srcOrd="0" destOrd="0" presId="urn:microsoft.com/office/officeart/2005/8/layout/cycle3"/>
    <dgm:cxn modelId="{050EF946-95DC-C042-B795-7D451C0710BC}" type="presParOf" srcId="{8454B508-282B-6B4C-9FA4-FF863F8D3734}" destId="{FA6EC720-7ABD-0743-A420-72FA33854944}" srcOrd="0" destOrd="0" presId="urn:microsoft.com/office/officeart/2005/8/layout/cycle3"/>
    <dgm:cxn modelId="{D646DA40-94D6-2548-851D-E2468798584C}" type="presParOf" srcId="{8454B508-282B-6B4C-9FA4-FF863F8D3734}" destId="{16180E3F-68AE-D349-AC1E-D6D0DCD28A34}" srcOrd="1" destOrd="0" presId="urn:microsoft.com/office/officeart/2005/8/layout/cycle3"/>
    <dgm:cxn modelId="{E96234D7-2F0E-EB42-B438-8619E00A29BC}" type="presParOf" srcId="{8454B508-282B-6B4C-9FA4-FF863F8D3734}" destId="{765F687C-15AE-1642-B4FF-0FA6036EFA0F}" srcOrd="2" destOrd="0" presId="urn:microsoft.com/office/officeart/2005/8/layout/cycle3"/>
    <dgm:cxn modelId="{9F270FBD-77E2-9245-92F4-465CEB35D767}" type="presParOf" srcId="{8454B508-282B-6B4C-9FA4-FF863F8D3734}" destId="{5AB62709-90D5-CF4D-8637-365E9C64B40B}" srcOrd="3" destOrd="0" presId="urn:microsoft.com/office/officeart/2005/8/layout/cycle3"/>
    <dgm:cxn modelId="{8644D76D-AC0B-7747-842D-1D98756DEF22}" type="presParOf" srcId="{8454B508-282B-6B4C-9FA4-FF863F8D3734}" destId="{ED30F086-0460-7B40-A31F-3F172215EA31}" srcOrd="4" destOrd="0" presId="urn:microsoft.com/office/officeart/2005/8/layout/cycle3"/>
    <dgm:cxn modelId="{7B819C7B-10BA-0E4F-877B-5FB22ED41934}" type="presParOf" srcId="{8454B508-282B-6B4C-9FA4-FF863F8D3734}" destId="{B2244A72-40AD-A046-A230-DC06FD24C2F3}" srcOrd="5" destOrd="0" presId="urn:microsoft.com/office/officeart/2005/8/layout/cycle3"/>
    <dgm:cxn modelId="{65EF7986-AFD4-6442-BD80-D721BBA774ED}" type="presParOf" srcId="{8454B508-282B-6B4C-9FA4-FF863F8D3734}" destId="{D60D512B-A76E-B346-BCBD-08609487968E}" srcOrd="6" destOrd="0" presId="urn:microsoft.com/office/officeart/2005/8/layout/cycle3"/>
    <dgm:cxn modelId="{619B9384-5B5E-1547-A7A1-B3450BDEA4EA}" type="presParOf" srcId="{8454B508-282B-6B4C-9FA4-FF863F8D3734}" destId="{541B713E-675C-9344-B0DC-AA490AF110C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CF901-D32D-0340-AA40-A7CCF4ECE8DD}" type="doc">
      <dgm:prSet loTypeId="urn:microsoft.com/office/officeart/2005/8/layout/cycle3" loCatId="" qsTypeId="urn:microsoft.com/office/officeart/2005/8/quickstyle/simple1" qsCatId="simple" csTypeId="urn:microsoft.com/office/officeart/2005/8/colors/accent4_2" csCatId="accent4" phldr="1"/>
      <dgm:spPr/>
    </dgm:pt>
    <dgm:pt modelId="{C10069EB-52D2-364C-8290-2B215B8BC3E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Data conceptualization</a:t>
          </a:r>
        </a:p>
      </dgm:t>
    </dgm:pt>
    <dgm:pt modelId="{DBCCFA8A-7C9B-2F4D-9036-B3839F7CAE1D}" type="parTrans" cxnId="{4CF49760-4AC1-8B48-B54F-B0CEF8518F08}">
      <dgm:prSet/>
      <dgm:spPr/>
      <dgm:t>
        <a:bodyPr/>
        <a:lstStyle/>
        <a:p>
          <a:endParaRPr lang="en-US"/>
        </a:p>
      </dgm:t>
    </dgm:pt>
    <dgm:pt modelId="{FB1D1EEE-D8FE-8F44-A902-C16CEB7C321A}" type="sibTrans" cxnId="{4CF49760-4AC1-8B48-B54F-B0CEF8518F08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D97255-EBCE-2F44-94C8-D8C326D63256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Generation/Collection</a:t>
          </a:r>
        </a:p>
      </dgm:t>
    </dgm:pt>
    <dgm:pt modelId="{B64EEDC2-4439-514B-AD6E-14B9BB01A28B}" type="parTrans" cxnId="{003523AD-C19E-CC41-A728-63CE712F3C4C}">
      <dgm:prSet/>
      <dgm:spPr/>
      <dgm:t>
        <a:bodyPr/>
        <a:lstStyle/>
        <a:p>
          <a:endParaRPr lang="en-US"/>
        </a:p>
      </dgm:t>
    </dgm:pt>
    <dgm:pt modelId="{00E76A5E-6BFD-9142-9A2B-769AF26C67A7}" type="sibTrans" cxnId="{003523AD-C19E-CC41-A728-63CE712F3C4C}">
      <dgm:prSet/>
      <dgm:spPr/>
      <dgm:t>
        <a:bodyPr/>
        <a:lstStyle/>
        <a:p>
          <a:endParaRPr lang="en-US"/>
        </a:p>
      </dgm:t>
    </dgm:pt>
    <dgm:pt modelId="{B259F387-653A-A040-BEC6-CEE5788793D4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Processing</a:t>
          </a:r>
        </a:p>
      </dgm:t>
    </dgm:pt>
    <dgm:pt modelId="{39A55429-FDBF-684F-A83C-B6F44FF865DF}" type="parTrans" cxnId="{02B74A73-6748-924D-A2B6-A20273F87D84}">
      <dgm:prSet/>
      <dgm:spPr/>
      <dgm:t>
        <a:bodyPr/>
        <a:lstStyle/>
        <a:p>
          <a:endParaRPr lang="en-US"/>
        </a:p>
      </dgm:t>
    </dgm:pt>
    <dgm:pt modelId="{717FB5D0-BFEE-2E41-A654-7C9545597510}" type="sibTrans" cxnId="{02B74A73-6748-924D-A2B6-A20273F87D84}">
      <dgm:prSet/>
      <dgm:spPr/>
      <dgm:t>
        <a:bodyPr/>
        <a:lstStyle/>
        <a:p>
          <a:endParaRPr lang="en-US"/>
        </a:p>
      </dgm:t>
    </dgm:pt>
    <dgm:pt modelId="{6F7E1CF0-F08F-9649-8804-E6EDFE0DE19D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Storage/management</a:t>
          </a:r>
        </a:p>
      </dgm:t>
    </dgm:pt>
    <dgm:pt modelId="{80A3F57F-4A3E-304D-AA7B-35ABC0384285}" type="parTrans" cxnId="{9BEB1B2B-148A-BD4A-BF18-C8F3AACC2DB2}">
      <dgm:prSet/>
      <dgm:spPr/>
      <dgm:t>
        <a:bodyPr/>
        <a:lstStyle/>
        <a:p>
          <a:endParaRPr lang="en-US"/>
        </a:p>
      </dgm:t>
    </dgm:pt>
    <dgm:pt modelId="{EF6AAD00-973A-9C44-9C6C-554813EB537A}" type="sibTrans" cxnId="{9BEB1B2B-148A-BD4A-BF18-C8F3AACC2DB2}">
      <dgm:prSet/>
      <dgm:spPr/>
      <dgm:t>
        <a:bodyPr/>
        <a:lstStyle/>
        <a:p>
          <a:endParaRPr lang="en-US"/>
        </a:p>
      </dgm:t>
    </dgm:pt>
    <dgm:pt modelId="{9445D832-396E-2843-B082-16EBCC7D2D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Analysis/visualization</a:t>
          </a:r>
        </a:p>
      </dgm:t>
    </dgm:pt>
    <dgm:pt modelId="{00303295-2441-444B-BB29-A58F9F375CB8}" type="parTrans" cxnId="{EF6A701D-579A-5845-AB64-729DDD77E63C}">
      <dgm:prSet/>
      <dgm:spPr/>
      <dgm:t>
        <a:bodyPr/>
        <a:lstStyle/>
        <a:p>
          <a:endParaRPr lang="en-US"/>
        </a:p>
      </dgm:t>
    </dgm:pt>
    <dgm:pt modelId="{7A155D50-5C24-9C43-8586-21886B2DA0CE}" type="sibTrans" cxnId="{EF6A701D-579A-5845-AB64-729DDD77E63C}">
      <dgm:prSet/>
      <dgm:spPr/>
      <dgm:t>
        <a:bodyPr/>
        <a:lstStyle/>
        <a:p>
          <a:endParaRPr lang="en-US"/>
        </a:p>
      </dgm:t>
    </dgm:pt>
    <dgm:pt modelId="{65572E56-55B7-A44F-9290-9622FD4D58AD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Interpretation</a:t>
          </a:r>
        </a:p>
      </dgm:t>
    </dgm:pt>
    <dgm:pt modelId="{933B389A-D2F7-8D48-8551-D5B745CCF4A3}" type="parTrans" cxnId="{8B316869-528B-CE40-8D70-0BD084F9046F}">
      <dgm:prSet/>
      <dgm:spPr/>
      <dgm:t>
        <a:bodyPr/>
        <a:lstStyle/>
        <a:p>
          <a:endParaRPr lang="en-US"/>
        </a:p>
      </dgm:t>
    </dgm:pt>
    <dgm:pt modelId="{4F0B995E-6164-AE4F-A6DA-082A1AD9BE32}" type="sibTrans" cxnId="{8B316869-528B-CE40-8D70-0BD084F9046F}">
      <dgm:prSet/>
      <dgm:spPr/>
      <dgm:t>
        <a:bodyPr/>
        <a:lstStyle/>
        <a:p>
          <a:endParaRPr lang="en-US"/>
        </a:p>
      </dgm:t>
    </dgm:pt>
    <dgm:pt modelId="{A468D412-3B68-2240-97B4-9F47C1DFA1AF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Curation and provenance</a:t>
          </a:r>
        </a:p>
      </dgm:t>
    </dgm:pt>
    <dgm:pt modelId="{680A55CC-2C00-504F-B55E-FA826698F372}" type="parTrans" cxnId="{395FEF96-8602-B74B-8795-60A436FD975C}">
      <dgm:prSet/>
      <dgm:spPr/>
      <dgm:t>
        <a:bodyPr/>
        <a:lstStyle/>
        <a:p>
          <a:endParaRPr lang="en-US"/>
        </a:p>
      </dgm:t>
    </dgm:pt>
    <dgm:pt modelId="{694D843C-0486-9543-BF40-E2405C9ABEC7}" type="sibTrans" cxnId="{395FEF96-8602-B74B-8795-60A436FD975C}">
      <dgm:prSet/>
      <dgm:spPr/>
      <dgm:t>
        <a:bodyPr/>
        <a:lstStyle/>
        <a:p>
          <a:endParaRPr lang="en-US"/>
        </a:p>
      </dgm:t>
    </dgm:pt>
    <dgm:pt modelId="{7C00E64A-8F28-FD41-83B3-26D9F3664F32}" type="pres">
      <dgm:prSet presAssocID="{E61CF901-D32D-0340-AA40-A7CCF4ECE8DD}" presName="Name0" presStyleCnt="0">
        <dgm:presLayoutVars>
          <dgm:dir/>
          <dgm:resizeHandles val="exact"/>
        </dgm:presLayoutVars>
      </dgm:prSet>
      <dgm:spPr/>
    </dgm:pt>
    <dgm:pt modelId="{8454B508-282B-6B4C-9FA4-FF863F8D3734}" type="pres">
      <dgm:prSet presAssocID="{E61CF901-D32D-0340-AA40-A7CCF4ECE8DD}" presName="cycle" presStyleCnt="0"/>
      <dgm:spPr/>
    </dgm:pt>
    <dgm:pt modelId="{FA6EC720-7ABD-0743-A420-72FA33854944}" type="pres">
      <dgm:prSet presAssocID="{C10069EB-52D2-364C-8290-2B215B8BC3E7}" presName="nodeFirstNode" presStyleLbl="node1" presStyleIdx="0" presStyleCnt="7">
        <dgm:presLayoutVars>
          <dgm:bulletEnabled val="1"/>
        </dgm:presLayoutVars>
      </dgm:prSet>
      <dgm:spPr/>
    </dgm:pt>
    <dgm:pt modelId="{16180E3F-68AE-D349-AC1E-D6D0DCD28A34}" type="pres">
      <dgm:prSet presAssocID="{FB1D1EEE-D8FE-8F44-A902-C16CEB7C321A}" presName="sibTransFirstNode" presStyleLbl="bgShp" presStyleIdx="0" presStyleCnt="1"/>
      <dgm:spPr/>
    </dgm:pt>
    <dgm:pt modelId="{765F687C-15AE-1642-B4FF-0FA6036EFA0F}" type="pres">
      <dgm:prSet presAssocID="{E2D97255-EBCE-2F44-94C8-D8C326D63256}" presName="nodeFollowingNodes" presStyleLbl="node1" presStyleIdx="1" presStyleCnt="7">
        <dgm:presLayoutVars>
          <dgm:bulletEnabled val="1"/>
        </dgm:presLayoutVars>
      </dgm:prSet>
      <dgm:spPr/>
    </dgm:pt>
    <dgm:pt modelId="{5AB62709-90D5-CF4D-8637-365E9C64B40B}" type="pres">
      <dgm:prSet presAssocID="{B259F387-653A-A040-BEC6-CEE5788793D4}" presName="nodeFollowingNodes" presStyleLbl="node1" presStyleIdx="2" presStyleCnt="7">
        <dgm:presLayoutVars>
          <dgm:bulletEnabled val="1"/>
        </dgm:presLayoutVars>
      </dgm:prSet>
      <dgm:spPr/>
    </dgm:pt>
    <dgm:pt modelId="{ED30F086-0460-7B40-A31F-3F172215EA31}" type="pres">
      <dgm:prSet presAssocID="{6F7E1CF0-F08F-9649-8804-E6EDFE0DE19D}" presName="nodeFollowingNodes" presStyleLbl="node1" presStyleIdx="3" presStyleCnt="7">
        <dgm:presLayoutVars>
          <dgm:bulletEnabled val="1"/>
        </dgm:presLayoutVars>
      </dgm:prSet>
      <dgm:spPr/>
    </dgm:pt>
    <dgm:pt modelId="{B2244A72-40AD-A046-A230-DC06FD24C2F3}" type="pres">
      <dgm:prSet presAssocID="{9445D832-396E-2843-B082-16EBCC7D2D79}" presName="nodeFollowingNodes" presStyleLbl="node1" presStyleIdx="4" presStyleCnt="7">
        <dgm:presLayoutVars>
          <dgm:bulletEnabled val="1"/>
        </dgm:presLayoutVars>
      </dgm:prSet>
      <dgm:spPr/>
    </dgm:pt>
    <dgm:pt modelId="{D60D512B-A76E-B346-BCBD-08609487968E}" type="pres">
      <dgm:prSet presAssocID="{65572E56-55B7-A44F-9290-9622FD4D58AD}" presName="nodeFollowingNodes" presStyleLbl="node1" presStyleIdx="5" presStyleCnt="7">
        <dgm:presLayoutVars>
          <dgm:bulletEnabled val="1"/>
        </dgm:presLayoutVars>
      </dgm:prSet>
      <dgm:spPr/>
    </dgm:pt>
    <dgm:pt modelId="{541B713E-675C-9344-B0DC-AA490AF110CB}" type="pres">
      <dgm:prSet presAssocID="{A468D412-3B68-2240-97B4-9F47C1DFA1AF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49CBA205-2976-9A4F-9A2B-A5CF8324D6E0}" type="presOf" srcId="{A468D412-3B68-2240-97B4-9F47C1DFA1AF}" destId="{541B713E-675C-9344-B0DC-AA490AF110CB}" srcOrd="0" destOrd="0" presId="urn:microsoft.com/office/officeart/2005/8/layout/cycle3"/>
    <dgm:cxn modelId="{EF6A701D-579A-5845-AB64-729DDD77E63C}" srcId="{E61CF901-D32D-0340-AA40-A7CCF4ECE8DD}" destId="{9445D832-396E-2843-B082-16EBCC7D2D79}" srcOrd="4" destOrd="0" parTransId="{00303295-2441-444B-BB29-A58F9F375CB8}" sibTransId="{7A155D50-5C24-9C43-8586-21886B2DA0CE}"/>
    <dgm:cxn modelId="{BE202E2A-A6E5-1249-80E4-34B71CC48BC1}" type="presOf" srcId="{65572E56-55B7-A44F-9290-9622FD4D58AD}" destId="{D60D512B-A76E-B346-BCBD-08609487968E}" srcOrd="0" destOrd="0" presId="urn:microsoft.com/office/officeart/2005/8/layout/cycle3"/>
    <dgm:cxn modelId="{9BEB1B2B-148A-BD4A-BF18-C8F3AACC2DB2}" srcId="{E61CF901-D32D-0340-AA40-A7CCF4ECE8DD}" destId="{6F7E1CF0-F08F-9649-8804-E6EDFE0DE19D}" srcOrd="3" destOrd="0" parTransId="{80A3F57F-4A3E-304D-AA7B-35ABC0384285}" sibTransId="{EF6AAD00-973A-9C44-9C6C-554813EB537A}"/>
    <dgm:cxn modelId="{4CF49760-4AC1-8B48-B54F-B0CEF8518F08}" srcId="{E61CF901-D32D-0340-AA40-A7CCF4ECE8DD}" destId="{C10069EB-52D2-364C-8290-2B215B8BC3E7}" srcOrd="0" destOrd="0" parTransId="{DBCCFA8A-7C9B-2F4D-9036-B3839F7CAE1D}" sibTransId="{FB1D1EEE-D8FE-8F44-A902-C16CEB7C321A}"/>
    <dgm:cxn modelId="{F7E35447-B1C0-3449-B205-6A20584A75FE}" type="presOf" srcId="{E2D97255-EBCE-2F44-94C8-D8C326D63256}" destId="{765F687C-15AE-1642-B4FF-0FA6036EFA0F}" srcOrd="0" destOrd="0" presId="urn:microsoft.com/office/officeart/2005/8/layout/cycle3"/>
    <dgm:cxn modelId="{8B316869-528B-CE40-8D70-0BD084F9046F}" srcId="{E61CF901-D32D-0340-AA40-A7CCF4ECE8DD}" destId="{65572E56-55B7-A44F-9290-9622FD4D58AD}" srcOrd="5" destOrd="0" parTransId="{933B389A-D2F7-8D48-8551-D5B745CCF4A3}" sibTransId="{4F0B995E-6164-AE4F-A6DA-082A1AD9BE32}"/>
    <dgm:cxn modelId="{8F373F6B-9FF3-1945-846E-53C3422C0FC0}" type="presOf" srcId="{E61CF901-D32D-0340-AA40-A7CCF4ECE8DD}" destId="{7C00E64A-8F28-FD41-83B3-26D9F3664F32}" srcOrd="0" destOrd="0" presId="urn:microsoft.com/office/officeart/2005/8/layout/cycle3"/>
    <dgm:cxn modelId="{02B74A73-6748-924D-A2B6-A20273F87D84}" srcId="{E61CF901-D32D-0340-AA40-A7CCF4ECE8DD}" destId="{B259F387-653A-A040-BEC6-CEE5788793D4}" srcOrd="2" destOrd="0" parTransId="{39A55429-FDBF-684F-A83C-B6F44FF865DF}" sibTransId="{717FB5D0-BFEE-2E41-A654-7C9545597510}"/>
    <dgm:cxn modelId="{6575FB88-E89E-424D-8B8C-43644712AFCB}" type="presOf" srcId="{9445D832-396E-2843-B082-16EBCC7D2D79}" destId="{B2244A72-40AD-A046-A230-DC06FD24C2F3}" srcOrd="0" destOrd="0" presId="urn:microsoft.com/office/officeart/2005/8/layout/cycle3"/>
    <dgm:cxn modelId="{D007BB8F-B500-5C41-8008-29290A7A998F}" type="presOf" srcId="{6F7E1CF0-F08F-9649-8804-E6EDFE0DE19D}" destId="{ED30F086-0460-7B40-A31F-3F172215EA31}" srcOrd="0" destOrd="0" presId="urn:microsoft.com/office/officeart/2005/8/layout/cycle3"/>
    <dgm:cxn modelId="{395FEF96-8602-B74B-8795-60A436FD975C}" srcId="{E61CF901-D32D-0340-AA40-A7CCF4ECE8DD}" destId="{A468D412-3B68-2240-97B4-9F47C1DFA1AF}" srcOrd="6" destOrd="0" parTransId="{680A55CC-2C00-504F-B55E-FA826698F372}" sibTransId="{694D843C-0486-9543-BF40-E2405C9ABEC7}"/>
    <dgm:cxn modelId="{003523AD-C19E-CC41-A728-63CE712F3C4C}" srcId="{E61CF901-D32D-0340-AA40-A7CCF4ECE8DD}" destId="{E2D97255-EBCE-2F44-94C8-D8C326D63256}" srcOrd="1" destOrd="0" parTransId="{B64EEDC2-4439-514B-AD6E-14B9BB01A28B}" sibTransId="{00E76A5E-6BFD-9142-9A2B-769AF26C67A7}"/>
    <dgm:cxn modelId="{CAA848AF-894E-9B42-BD82-EF33AAE733B3}" type="presOf" srcId="{B259F387-653A-A040-BEC6-CEE5788793D4}" destId="{5AB62709-90D5-CF4D-8637-365E9C64B40B}" srcOrd="0" destOrd="0" presId="urn:microsoft.com/office/officeart/2005/8/layout/cycle3"/>
    <dgm:cxn modelId="{147AFCB4-C41C-DD4E-BD0A-F01437CF3BC8}" type="presOf" srcId="{C10069EB-52D2-364C-8290-2B215B8BC3E7}" destId="{FA6EC720-7ABD-0743-A420-72FA33854944}" srcOrd="0" destOrd="0" presId="urn:microsoft.com/office/officeart/2005/8/layout/cycle3"/>
    <dgm:cxn modelId="{FB49C4E3-417C-7441-939E-B9F073AA8C04}" type="presOf" srcId="{FB1D1EEE-D8FE-8F44-A902-C16CEB7C321A}" destId="{16180E3F-68AE-D349-AC1E-D6D0DCD28A34}" srcOrd="0" destOrd="0" presId="urn:microsoft.com/office/officeart/2005/8/layout/cycle3"/>
    <dgm:cxn modelId="{1F18856F-721C-9347-B60A-844B47778459}" type="presParOf" srcId="{7C00E64A-8F28-FD41-83B3-26D9F3664F32}" destId="{8454B508-282B-6B4C-9FA4-FF863F8D3734}" srcOrd="0" destOrd="0" presId="urn:microsoft.com/office/officeart/2005/8/layout/cycle3"/>
    <dgm:cxn modelId="{050EF946-95DC-C042-B795-7D451C0710BC}" type="presParOf" srcId="{8454B508-282B-6B4C-9FA4-FF863F8D3734}" destId="{FA6EC720-7ABD-0743-A420-72FA33854944}" srcOrd="0" destOrd="0" presId="urn:microsoft.com/office/officeart/2005/8/layout/cycle3"/>
    <dgm:cxn modelId="{D646DA40-94D6-2548-851D-E2468798584C}" type="presParOf" srcId="{8454B508-282B-6B4C-9FA4-FF863F8D3734}" destId="{16180E3F-68AE-D349-AC1E-D6D0DCD28A34}" srcOrd="1" destOrd="0" presId="urn:microsoft.com/office/officeart/2005/8/layout/cycle3"/>
    <dgm:cxn modelId="{E96234D7-2F0E-EB42-B438-8619E00A29BC}" type="presParOf" srcId="{8454B508-282B-6B4C-9FA4-FF863F8D3734}" destId="{765F687C-15AE-1642-B4FF-0FA6036EFA0F}" srcOrd="2" destOrd="0" presId="urn:microsoft.com/office/officeart/2005/8/layout/cycle3"/>
    <dgm:cxn modelId="{9F270FBD-77E2-9245-92F4-465CEB35D767}" type="presParOf" srcId="{8454B508-282B-6B4C-9FA4-FF863F8D3734}" destId="{5AB62709-90D5-CF4D-8637-365E9C64B40B}" srcOrd="3" destOrd="0" presId="urn:microsoft.com/office/officeart/2005/8/layout/cycle3"/>
    <dgm:cxn modelId="{8644D76D-AC0B-7747-842D-1D98756DEF22}" type="presParOf" srcId="{8454B508-282B-6B4C-9FA4-FF863F8D3734}" destId="{ED30F086-0460-7B40-A31F-3F172215EA31}" srcOrd="4" destOrd="0" presId="urn:microsoft.com/office/officeart/2005/8/layout/cycle3"/>
    <dgm:cxn modelId="{7B819C7B-10BA-0E4F-877B-5FB22ED41934}" type="presParOf" srcId="{8454B508-282B-6B4C-9FA4-FF863F8D3734}" destId="{B2244A72-40AD-A046-A230-DC06FD24C2F3}" srcOrd="5" destOrd="0" presId="urn:microsoft.com/office/officeart/2005/8/layout/cycle3"/>
    <dgm:cxn modelId="{65EF7986-AFD4-6442-BD80-D721BBA774ED}" type="presParOf" srcId="{8454B508-282B-6B4C-9FA4-FF863F8D3734}" destId="{D60D512B-A76E-B346-BCBD-08609487968E}" srcOrd="6" destOrd="0" presId="urn:microsoft.com/office/officeart/2005/8/layout/cycle3"/>
    <dgm:cxn modelId="{619B9384-5B5E-1547-A7A1-B3450BDEA4EA}" type="presParOf" srcId="{8454B508-282B-6B4C-9FA4-FF863F8D3734}" destId="{541B713E-675C-9344-B0DC-AA490AF110C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8D9D1-EF21-384B-9E65-EFA4B7ED3F55}">
      <dsp:nvSpPr>
        <dsp:cNvPr id="0" name=""/>
        <dsp:cNvSpPr/>
      </dsp:nvSpPr>
      <dsp:spPr>
        <a:xfrm rot="5400000">
          <a:off x="2130229" y="-2001593"/>
          <a:ext cx="909753" cy="51613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Understand Cancer Biology and Use this Knowledge to Improve Cancer Therapies and Outcomes </a:t>
          </a:r>
        </a:p>
      </dsp:txBody>
      <dsp:txXfrm rot="-5400000">
        <a:off x="4442" y="168604"/>
        <a:ext cx="5116917" cy="820933"/>
      </dsp:txXfrm>
    </dsp:sp>
    <dsp:sp modelId="{EF11492A-F7C0-FB41-8D3C-86F1076FB6A1}">
      <dsp:nvSpPr>
        <dsp:cNvPr id="0" name=""/>
        <dsp:cNvSpPr/>
      </dsp:nvSpPr>
      <dsp:spPr>
        <a:xfrm>
          <a:off x="5161327" y="62301"/>
          <a:ext cx="2903246" cy="11371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Correlative Science Data</a:t>
          </a:r>
        </a:p>
      </dsp:txBody>
      <dsp:txXfrm>
        <a:off x="5216840" y="117814"/>
        <a:ext cx="2792220" cy="1026165"/>
      </dsp:txXfrm>
    </dsp:sp>
    <dsp:sp modelId="{DCC7BC81-4718-0B40-8902-99E83CC9EE1D}">
      <dsp:nvSpPr>
        <dsp:cNvPr id="0" name=""/>
        <dsp:cNvSpPr/>
      </dsp:nvSpPr>
      <dsp:spPr>
        <a:xfrm rot="5400000">
          <a:off x="2125787" y="-825582"/>
          <a:ext cx="909753" cy="516132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effectLst/>
              <a:latin typeface="Calibri" panose="020F0502020204030204" pitchFamily="34" charset="0"/>
              <a:cs typeface="Calibri" panose="020F0502020204030204" pitchFamily="34" charset="0"/>
            </a:rPr>
            <a:t>Reduce the Burden of Cancer and Its Treatment for Patients and Their Carers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344615"/>
        <a:ext cx="5116917" cy="820933"/>
      </dsp:txXfrm>
    </dsp:sp>
    <dsp:sp modelId="{97148F69-E254-7D49-A4AB-F8732284E6CE}">
      <dsp:nvSpPr>
        <dsp:cNvPr id="0" name=""/>
        <dsp:cNvSpPr/>
      </dsp:nvSpPr>
      <dsp:spPr>
        <a:xfrm>
          <a:off x="5161327" y="1238316"/>
          <a:ext cx="2903246" cy="11371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Patient Reported Data</a:t>
          </a:r>
        </a:p>
      </dsp:txBody>
      <dsp:txXfrm>
        <a:off x="5216840" y="1293829"/>
        <a:ext cx="2792220" cy="1026165"/>
      </dsp:txXfrm>
    </dsp:sp>
    <dsp:sp modelId="{E59FA5B3-592C-BB4A-AAAC-50F4B775BAEC}">
      <dsp:nvSpPr>
        <dsp:cNvPr id="0" name=""/>
        <dsp:cNvSpPr/>
      </dsp:nvSpPr>
      <dsp:spPr>
        <a:xfrm rot="5400000">
          <a:off x="2125787" y="288537"/>
          <a:ext cx="909753" cy="51613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libri" panose="020F0502020204030204" pitchFamily="34" charset="0"/>
              <a:cs typeface="Calibri" panose="020F0502020204030204" pitchFamily="34" charset="0"/>
            </a:rPr>
            <a:t>Improve Cancer Care by Demonstrating the Value of Cancer Treatments</a:t>
          </a:r>
        </a:p>
      </dsp:txBody>
      <dsp:txXfrm rot="-5400000">
        <a:off x="0" y="2458734"/>
        <a:ext cx="5116917" cy="820933"/>
      </dsp:txXfrm>
    </dsp:sp>
    <dsp:sp modelId="{D16E7EC0-1CE4-1848-9ABE-026826671B83}">
      <dsp:nvSpPr>
        <dsp:cNvPr id="0" name=""/>
        <dsp:cNvSpPr/>
      </dsp:nvSpPr>
      <dsp:spPr>
        <a:xfrm>
          <a:off x="5161327" y="2352434"/>
          <a:ext cx="2903246" cy="11371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Real-World Data</a:t>
          </a:r>
        </a:p>
      </dsp:txBody>
      <dsp:txXfrm>
        <a:off x="5216840" y="2407947"/>
        <a:ext cx="2792220" cy="1026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695B-86B6-4242-9902-019983B61377}">
      <dsp:nvSpPr>
        <dsp:cNvPr id="0" name=""/>
        <dsp:cNvSpPr/>
      </dsp:nvSpPr>
      <dsp:spPr>
        <a:xfrm>
          <a:off x="612890" y="-120028"/>
          <a:ext cx="2870548" cy="28244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95630" y="374242"/>
        <a:ext cx="2105068" cy="1270984"/>
      </dsp:txXfrm>
    </dsp:sp>
    <dsp:sp modelId="{16628FFE-A0FA-42E2-B1BE-63E9FDF89AFE}">
      <dsp:nvSpPr>
        <dsp:cNvPr id="0" name=""/>
        <dsp:cNvSpPr/>
      </dsp:nvSpPr>
      <dsp:spPr>
        <a:xfrm>
          <a:off x="1476990" y="1359650"/>
          <a:ext cx="2832536" cy="2792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343274" y="2081079"/>
        <a:ext cx="1699521" cy="1535945"/>
      </dsp:txXfrm>
    </dsp:sp>
    <dsp:sp modelId="{C9584813-FA33-4EEE-9D78-CF917CD92E12}">
      <dsp:nvSpPr>
        <dsp:cNvPr id="0" name=""/>
        <dsp:cNvSpPr/>
      </dsp:nvSpPr>
      <dsp:spPr>
        <a:xfrm>
          <a:off x="-189964" y="1375553"/>
          <a:ext cx="2786070" cy="27608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72390" y="2088766"/>
        <a:ext cx="1671642" cy="1518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0E3F-68AE-D349-AC1E-D6D0DCD28A34}">
      <dsp:nvSpPr>
        <dsp:cNvPr id="0" name=""/>
        <dsp:cNvSpPr/>
      </dsp:nvSpPr>
      <dsp:spPr>
        <a:xfrm>
          <a:off x="1403026" y="-27468"/>
          <a:ext cx="4202387" cy="4202387"/>
        </a:xfrm>
        <a:prstGeom prst="circularArrow">
          <a:avLst>
            <a:gd name="adj1" fmla="val 5544"/>
            <a:gd name="adj2" fmla="val 330680"/>
            <a:gd name="adj3" fmla="val 14515099"/>
            <a:gd name="adj4" fmla="val 16950620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EC720-7ABD-0743-A420-72FA33854944}">
      <dsp:nvSpPr>
        <dsp:cNvPr id="0" name=""/>
        <dsp:cNvSpPr/>
      </dsp:nvSpPr>
      <dsp:spPr>
        <a:xfrm>
          <a:off x="2849745" y="1434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Data conceptualization</a:t>
          </a:r>
        </a:p>
      </dsp:txBody>
      <dsp:txXfrm>
        <a:off x="2881694" y="33383"/>
        <a:ext cx="1245051" cy="590576"/>
      </dsp:txXfrm>
    </dsp:sp>
    <dsp:sp modelId="{765F687C-15AE-1642-B4FF-0FA6036EFA0F}">
      <dsp:nvSpPr>
        <dsp:cNvPr id="0" name=""/>
        <dsp:cNvSpPr/>
      </dsp:nvSpPr>
      <dsp:spPr>
        <a:xfrm>
          <a:off x="4250836" y="676164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Generation/Collection</a:t>
          </a:r>
        </a:p>
      </dsp:txBody>
      <dsp:txXfrm>
        <a:off x="4282785" y="708113"/>
        <a:ext cx="1245051" cy="590576"/>
      </dsp:txXfrm>
    </dsp:sp>
    <dsp:sp modelId="{5AB62709-90D5-CF4D-8637-365E9C64B40B}">
      <dsp:nvSpPr>
        <dsp:cNvPr id="0" name=""/>
        <dsp:cNvSpPr/>
      </dsp:nvSpPr>
      <dsp:spPr>
        <a:xfrm>
          <a:off x="4596877" y="2192269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Processing</a:t>
          </a:r>
        </a:p>
      </dsp:txBody>
      <dsp:txXfrm>
        <a:off x="4628826" y="2224218"/>
        <a:ext cx="1245051" cy="590576"/>
      </dsp:txXfrm>
    </dsp:sp>
    <dsp:sp modelId="{ED30F086-0460-7B40-A31F-3F172215EA31}">
      <dsp:nvSpPr>
        <dsp:cNvPr id="0" name=""/>
        <dsp:cNvSpPr/>
      </dsp:nvSpPr>
      <dsp:spPr>
        <a:xfrm>
          <a:off x="3627292" y="3408090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Storage/management</a:t>
          </a:r>
        </a:p>
      </dsp:txBody>
      <dsp:txXfrm>
        <a:off x="3659241" y="3440039"/>
        <a:ext cx="1245051" cy="590576"/>
      </dsp:txXfrm>
    </dsp:sp>
    <dsp:sp modelId="{B2244A72-40AD-A046-A230-DC06FD24C2F3}">
      <dsp:nvSpPr>
        <dsp:cNvPr id="0" name=""/>
        <dsp:cNvSpPr/>
      </dsp:nvSpPr>
      <dsp:spPr>
        <a:xfrm>
          <a:off x="2072198" y="3408090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Analysis/visualization</a:t>
          </a:r>
        </a:p>
      </dsp:txBody>
      <dsp:txXfrm>
        <a:off x="2104147" y="3440039"/>
        <a:ext cx="1245051" cy="590576"/>
      </dsp:txXfrm>
    </dsp:sp>
    <dsp:sp modelId="{D60D512B-A76E-B346-BCBD-08609487968E}">
      <dsp:nvSpPr>
        <dsp:cNvPr id="0" name=""/>
        <dsp:cNvSpPr/>
      </dsp:nvSpPr>
      <dsp:spPr>
        <a:xfrm>
          <a:off x="1102613" y="2192269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Interpretation</a:t>
          </a:r>
        </a:p>
      </dsp:txBody>
      <dsp:txXfrm>
        <a:off x="1134562" y="2224218"/>
        <a:ext cx="1245051" cy="590576"/>
      </dsp:txXfrm>
    </dsp:sp>
    <dsp:sp modelId="{541B713E-675C-9344-B0DC-AA490AF110CB}">
      <dsp:nvSpPr>
        <dsp:cNvPr id="0" name=""/>
        <dsp:cNvSpPr/>
      </dsp:nvSpPr>
      <dsp:spPr>
        <a:xfrm>
          <a:off x="1448654" y="676164"/>
          <a:ext cx="1308949" cy="654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Curation and provenance</a:t>
          </a:r>
        </a:p>
      </dsp:txBody>
      <dsp:txXfrm>
        <a:off x="1480603" y="708113"/>
        <a:ext cx="1245051" cy="590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0E3F-68AE-D349-AC1E-D6D0DCD28A34}">
      <dsp:nvSpPr>
        <dsp:cNvPr id="0" name=""/>
        <dsp:cNvSpPr/>
      </dsp:nvSpPr>
      <dsp:spPr>
        <a:xfrm>
          <a:off x="617515" y="-26425"/>
          <a:ext cx="3901200" cy="3901200"/>
        </a:xfrm>
        <a:prstGeom prst="circularArrow">
          <a:avLst>
            <a:gd name="adj1" fmla="val 5544"/>
            <a:gd name="adj2" fmla="val 330680"/>
            <a:gd name="adj3" fmla="val 14548569"/>
            <a:gd name="adj4" fmla="val 16931499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EC720-7ABD-0743-A420-72FA33854944}">
      <dsp:nvSpPr>
        <dsp:cNvPr id="0" name=""/>
        <dsp:cNvSpPr/>
      </dsp:nvSpPr>
      <dsp:spPr>
        <a:xfrm>
          <a:off x="1974991" y="2284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Data conceptualization</a:t>
          </a:r>
        </a:p>
      </dsp:txBody>
      <dsp:txXfrm>
        <a:off x="2003945" y="31238"/>
        <a:ext cx="1128340" cy="535216"/>
      </dsp:txXfrm>
    </dsp:sp>
    <dsp:sp modelId="{765F687C-15AE-1642-B4FF-0FA6036EFA0F}">
      <dsp:nvSpPr>
        <dsp:cNvPr id="0" name=""/>
        <dsp:cNvSpPr/>
      </dsp:nvSpPr>
      <dsp:spPr>
        <a:xfrm>
          <a:off x="3275665" y="628655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Generation/Collection</a:t>
          </a:r>
        </a:p>
      </dsp:txBody>
      <dsp:txXfrm>
        <a:off x="3304619" y="657609"/>
        <a:ext cx="1128340" cy="535216"/>
      </dsp:txXfrm>
    </dsp:sp>
    <dsp:sp modelId="{5AB62709-90D5-CF4D-8637-365E9C64B40B}">
      <dsp:nvSpPr>
        <dsp:cNvPr id="0" name=""/>
        <dsp:cNvSpPr/>
      </dsp:nvSpPr>
      <dsp:spPr>
        <a:xfrm>
          <a:off x="3596905" y="2036100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Processing</a:t>
          </a:r>
        </a:p>
      </dsp:txBody>
      <dsp:txXfrm>
        <a:off x="3625859" y="2065054"/>
        <a:ext cx="1128340" cy="535216"/>
      </dsp:txXfrm>
    </dsp:sp>
    <dsp:sp modelId="{ED30F086-0460-7B40-A31F-3F172215EA31}">
      <dsp:nvSpPr>
        <dsp:cNvPr id="0" name=""/>
        <dsp:cNvSpPr/>
      </dsp:nvSpPr>
      <dsp:spPr>
        <a:xfrm>
          <a:off x="2696811" y="3164783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Storage/management</a:t>
          </a:r>
        </a:p>
      </dsp:txBody>
      <dsp:txXfrm>
        <a:off x="2725765" y="3193737"/>
        <a:ext cx="1128340" cy="535216"/>
      </dsp:txXfrm>
    </dsp:sp>
    <dsp:sp modelId="{B2244A72-40AD-A046-A230-DC06FD24C2F3}">
      <dsp:nvSpPr>
        <dsp:cNvPr id="0" name=""/>
        <dsp:cNvSpPr/>
      </dsp:nvSpPr>
      <dsp:spPr>
        <a:xfrm>
          <a:off x="1253171" y="3164783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Analysis/visualization</a:t>
          </a:r>
        </a:p>
      </dsp:txBody>
      <dsp:txXfrm>
        <a:off x="1282125" y="3193737"/>
        <a:ext cx="1128340" cy="535216"/>
      </dsp:txXfrm>
    </dsp:sp>
    <dsp:sp modelId="{D60D512B-A76E-B346-BCBD-08609487968E}">
      <dsp:nvSpPr>
        <dsp:cNvPr id="0" name=""/>
        <dsp:cNvSpPr/>
      </dsp:nvSpPr>
      <dsp:spPr>
        <a:xfrm>
          <a:off x="353077" y="2036100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Interpretation</a:t>
          </a:r>
        </a:p>
      </dsp:txBody>
      <dsp:txXfrm>
        <a:off x="382031" y="2065054"/>
        <a:ext cx="1128340" cy="535216"/>
      </dsp:txXfrm>
    </dsp:sp>
    <dsp:sp modelId="{541B713E-675C-9344-B0DC-AA490AF110CB}">
      <dsp:nvSpPr>
        <dsp:cNvPr id="0" name=""/>
        <dsp:cNvSpPr/>
      </dsp:nvSpPr>
      <dsp:spPr>
        <a:xfrm>
          <a:off x="674317" y="628655"/>
          <a:ext cx="1186248" cy="593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Curation and provenance</a:t>
          </a:r>
        </a:p>
      </dsp:txBody>
      <dsp:txXfrm>
        <a:off x="703271" y="657609"/>
        <a:ext cx="1128340" cy="53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A487F-0DFF-44E5-971B-9BFB34EA1C8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B251C-4A8C-4BD5-8BB1-EB8682ACE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7E359-A2C3-4C68-8400-50A64D39F1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4032448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699542"/>
            <a:ext cx="4120456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8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528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699542"/>
            <a:ext cx="8496300" cy="343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699543"/>
            <a:ext cx="8496944" cy="403244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8090048" y="205979"/>
            <a:ext cx="87444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427168" cy="4472005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99543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8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7.png"/><Relationship Id="rId5" Type="http://schemas.openxmlformats.org/officeDocument/2006/relationships/tags" Target="../tags/tag13.xml"/><Relationship Id="rId10" Type="http://schemas.openxmlformats.org/officeDocument/2006/relationships/image" Target="../media/image6.svg"/><Relationship Id="rId4" Type="http://schemas.openxmlformats.org/officeDocument/2006/relationships/tags" Target="../tags/tag12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svg"/><Relationship Id="rId4" Type="http://schemas.openxmlformats.org/officeDocument/2006/relationships/tags" Target="../tags/tag5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8064896" cy="1404156"/>
          </a:xfrm>
        </p:spPr>
        <p:txBody>
          <a:bodyPr>
            <a:normAutofit fontScale="92500"/>
          </a:bodyPr>
          <a:lstStyle/>
          <a:p>
            <a:r>
              <a:rPr lang="en-US" dirty="0"/>
              <a:t>Data Science in Clinical Trials</a:t>
            </a:r>
          </a:p>
          <a:p>
            <a:r>
              <a:rPr lang="en-US" dirty="0"/>
              <a:t>Fundamentals of Data Elements and Integration</a:t>
            </a:r>
            <a:r>
              <a:rPr lang="en-CA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2463738"/>
            <a:ext cx="7776864" cy="1026114"/>
          </a:xfrm>
        </p:spPr>
        <p:txBody>
          <a:bodyPr/>
          <a:lstStyle/>
          <a:p>
            <a:r>
              <a:rPr lang="en-CA" dirty="0"/>
              <a:t>New Investigator Clinical Trials Course - August 2024 </a:t>
            </a:r>
          </a:p>
          <a:p>
            <a:r>
              <a:rPr lang="en-CA" dirty="0"/>
              <a:t>#SolveCancerTogether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568" y="3597865"/>
            <a:ext cx="7776864" cy="1026114"/>
          </a:xfrm>
        </p:spPr>
        <p:txBody>
          <a:bodyPr>
            <a:normAutofit/>
          </a:bodyPr>
          <a:lstStyle/>
          <a:p>
            <a:r>
              <a:rPr lang="en-CA" dirty="0"/>
              <a:t>Lam Pho, Chief Information Officer, CCTG</a:t>
            </a:r>
          </a:p>
          <a:p>
            <a:r>
              <a:rPr lang="en-CA" dirty="0"/>
              <a:t>Wei Tu, Senior Biostatistician, CCTG; Assistant Professor, Department of Public Health Sciences, Queen’s University</a:t>
            </a:r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F209-3E74-4AB6-3243-B1C09EB4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DECBE0-AB68-655A-29EC-AC2C6CF9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Science/AI Success Story</a:t>
            </a:r>
          </a:p>
        </p:txBody>
      </p:sp>
      <p:pic>
        <p:nvPicPr>
          <p:cNvPr id="2050" name="Picture 2" descr="AlphaGo - Wikidata">
            <a:extLst>
              <a:ext uri="{FF2B5EF4-FFF2-40B4-BE49-F238E27FC236}">
                <a16:creationId xmlns:a16="http://schemas.microsoft.com/office/drawing/2014/main" id="{E0ED708B-C957-7188-5239-A85AB7B7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1723"/>
            <a:ext cx="2448272" cy="6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epMind's AlphaFold 2 Explained! AI Breakthrough in Protein Folding! What  we know (&amp; what we don't) - YouTube">
            <a:extLst>
              <a:ext uri="{FF2B5EF4-FFF2-40B4-BE49-F238E27FC236}">
                <a16:creationId xmlns:a16="http://schemas.microsoft.com/office/drawing/2014/main" id="{FC7E42AB-F9A6-83CE-6F76-93B90C8C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53" y="1061857"/>
            <a:ext cx="2056293" cy="11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86DC182-F457-4F1D-074C-3BBF7D8E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6" y="1026121"/>
            <a:ext cx="1702068" cy="1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573B058B-6657-E353-BCAD-5C2E08CB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82499"/>
            <a:ext cx="2718067" cy="18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60C5BAFC-21EF-1209-AF54-354FE32F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7" y="2856740"/>
            <a:ext cx="2909804" cy="16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pload.wikimedia.org/wikipedia/commons/e/ef/ChatGP...">
            <a:extLst>
              <a:ext uri="{FF2B5EF4-FFF2-40B4-BE49-F238E27FC236}">
                <a16:creationId xmlns:a16="http://schemas.microsoft.com/office/drawing/2014/main" id="{7BFF70DA-69DE-0C04-5FC7-DFF31F2E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0" y="2748206"/>
            <a:ext cx="1446758" cy="1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0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3E0B9-A2F6-496B-1F01-1B85AC31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21C98B-F807-1DBF-FEF6-848B96526CE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DEA62-47E7-DE80-7F93-018A7069D19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405DC5-2447-02FF-854E-590F33A963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areas of clinical trials Data Science can help with?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CA7421-9233-7C57-D7D0-256C1D3E3F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C0DF3D-1D30-335B-DEFB-1878E3CC8FB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85ED42-22B2-7152-6960-DC942E91C5E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0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C90A4-179D-E1EE-405D-A3AF3010C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3960440" cy="38164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Cancer Research</a:t>
            </a:r>
          </a:p>
          <a:p>
            <a:r>
              <a:rPr lang="en-US" dirty="0"/>
              <a:t>Diagnosis </a:t>
            </a:r>
          </a:p>
          <a:p>
            <a:r>
              <a:rPr lang="en-US" dirty="0"/>
              <a:t>Early detection</a:t>
            </a:r>
          </a:p>
          <a:p>
            <a:r>
              <a:rPr lang="en-US" dirty="0"/>
              <a:t>Biomarkers</a:t>
            </a:r>
          </a:p>
          <a:p>
            <a:r>
              <a:rPr lang="en-US" dirty="0"/>
              <a:t>Prognosis prediction</a:t>
            </a:r>
          </a:p>
          <a:p>
            <a:r>
              <a:rPr lang="en-US" dirty="0"/>
              <a:t>Personalized patient care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8BCAB-EC6B-02F3-0E69-3D7DF626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FE4AAF-468B-A128-F3AB-FBCFEF31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in Cancer Research and Trials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D92200C-AC22-DED6-0128-E54655922208}"/>
              </a:ext>
            </a:extLst>
          </p:cNvPr>
          <p:cNvSpPr txBox="1">
            <a:spLocks/>
          </p:cNvSpPr>
          <p:nvPr/>
        </p:nvSpPr>
        <p:spPr>
          <a:xfrm>
            <a:off x="4587549" y="699542"/>
            <a:ext cx="396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spcBef>
                <a:spcPts val="8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Cancer Clinical Trials</a:t>
            </a:r>
          </a:p>
          <a:p>
            <a:r>
              <a:rPr lang="en-US" dirty="0"/>
              <a:t>Biomarker discovery</a:t>
            </a:r>
          </a:p>
          <a:p>
            <a:r>
              <a:rPr lang="en-US" dirty="0"/>
              <a:t>Adaptive trials</a:t>
            </a:r>
          </a:p>
          <a:p>
            <a:r>
              <a:rPr lang="en-US" dirty="0"/>
              <a:t>Meta analysis</a:t>
            </a:r>
          </a:p>
          <a:p>
            <a:r>
              <a:rPr lang="en-US" dirty="0"/>
              <a:t>Clinical trials + Real world data</a:t>
            </a:r>
          </a:p>
          <a:p>
            <a:r>
              <a:rPr lang="en-US" dirty="0"/>
              <a:t>Data Sharing</a:t>
            </a:r>
          </a:p>
          <a:p>
            <a:r>
              <a:rPr lang="en-US" dirty="0"/>
              <a:t>Do better at what we are already doing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6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867-092F-B4D7-1B8E-3F50855E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Data Platforms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E5255-8117-0724-83B0-C7981542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The Digital Health and Discovery Platform (DHDP)">
            <a:extLst>
              <a:ext uri="{FF2B5EF4-FFF2-40B4-BE49-F238E27FC236}">
                <a16:creationId xmlns:a16="http://schemas.microsoft.com/office/drawing/2014/main" id="{9658CAA5-3243-CD75-4609-7CBB1BE5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4595596" cy="9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Path - Canadian Partnership for Tomorrow's Health">
            <a:extLst>
              <a:ext uri="{FF2B5EF4-FFF2-40B4-BE49-F238E27FC236}">
                <a16:creationId xmlns:a16="http://schemas.microsoft.com/office/drawing/2014/main" id="{8B99A1E8-933B-93FC-84BF-06466930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1590"/>
            <a:ext cx="1723774" cy="15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alth Data Integration Platforms – Forum, March 19, 2021 - MaLMIC -  Machine Learning in Medical Imaging Consortium">
            <a:extLst>
              <a:ext uri="{FF2B5EF4-FFF2-40B4-BE49-F238E27FC236}">
                <a16:creationId xmlns:a16="http://schemas.microsoft.com/office/drawing/2014/main" id="{E78151B5-093E-4ADB-6B56-7D8BB5D7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7" y="2212320"/>
            <a:ext cx="3692890" cy="9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e've changed our name and logo!">
            <a:extLst>
              <a:ext uri="{FF2B5EF4-FFF2-40B4-BE49-F238E27FC236}">
                <a16:creationId xmlns:a16="http://schemas.microsoft.com/office/drawing/2014/main" id="{8947D4F0-0919-0C96-C0DA-394D86AE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0" y="3246670"/>
            <a:ext cx="1363733" cy="13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K Biobank - Wikipedia">
            <a:extLst>
              <a:ext uri="{FF2B5EF4-FFF2-40B4-BE49-F238E27FC236}">
                <a16:creationId xmlns:a16="http://schemas.microsoft.com/office/drawing/2014/main" id="{853D1BE8-55B5-A018-FB81-E75475AE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8" y="3387226"/>
            <a:ext cx="2813833" cy="1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Cancer Genome Atlas (TCGA)">
            <a:extLst>
              <a:ext uri="{FF2B5EF4-FFF2-40B4-BE49-F238E27FC236}">
                <a16:creationId xmlns:a16="http://schemas.microsoft.com/office/drawing/2014/main" id="{72E8D145-4412-4B88-EEF7-A1377E9C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96" y="3618496"/>
            <a:ext cx="1723774" cy="7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CBFF7-02B6-FFF0-560B-853F8EF4B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3744416" cy="4032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Operational challenges 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Volume of data 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Heterogeneity (data, disease, patient, treatment, etc.)</a:t>
            </a:r>
          </a:p>
          <a:p>
            <a:r>
              <a:rPr lang="en-US" dirty="0"/>
              <a:t>Ethics  </a:t>
            </a:r>
          </a:p>
          <a:p>
            <a:r>
              <a:rPr lang="en-US" dirty="0"/>
              <a:t>Data literacy </a:t>
            </a:r>
          </a:p>
          <a:p>
            <a:r>
              <a:rPr lang="en-US" dirty="0"/>
              <a:t>Data Privacy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B445-D16E-76F8-7510-0E539F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0B1CD-1760-DA9A-926D-D830321C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82E185-C8A8-A0CC-D43D-C485AE54B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620115"/>
              </p:ext>
            </p:extLst>
          </p:nvPr>
        </p:nvGraphicFramePr>
        <p:xfrm>
          <a:off x="3516266" y="785633"/>
          <a:ext cx="513623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72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1FC1-C32A-684D-BC34-B365C26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Platform at CCTG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78604-3B3E-E04F-81B7-7CB860F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EB8666-D4AD-8F43-B6C8-B842C959A8E8}"/>
              </a:ext>
            </a:extLst>
          </p:cNvPr>
          <p:cNvSpPr/>
          <p:nvPr/>
        </p:nvSpPr>
        <p:spPr>
          <a:xfrm>
            <a:off x="2935114" y="2122310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Data Science Platform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at CCTG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#SolveCancerTogether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2E1886-8153-5040-A3BE-653B54C5A8B7}"/>
              </a:ext>
            </a:extLst>
          </p:cNvPr>
          <p:cNvSpPr/>
          <p:nvPr/>
        </p:nvSpPr>
        <p:spPr>
          <a:xfrm>
            <a:off x="3331158" y="1268498"/>
            <a:ext cx="1512168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Clinical Trial Data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622EBA-D136-7C4F-A47C-0846A28DCAD6}"/>
              </a:ext>
            </a:extLst>
          </p:cNvPr>
          <p:cNvSpPr/>
          <p:nvPr/>
        </p:nvSpPr>
        <p:spPr>
          <a:xfrm>
            <a:off x="638034" y="1916570"/>
            <a:ext cx="1656169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Correlative Science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4CA4EC-5FAC-7347-A547-AE5280F247C4}"/>
              </a:ext>
            </a:extLst>
          </p:cNvPr>
          <p:cNvSpPr/>
          <p:nvPr/>
        </p:nvSpPr>
        <p:spPr>
          <a:xfrm>
            <a:off x="702866" y="2852674"/>
            <a:ext cx="1512168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Real-world Data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B83941-C450-3C48-B76C-A4AC0A446A83}"/>
              </a:ext>
            </a:extLst>
          </p:cNvPr>
          <p:cNvSpPr/>
          <p:nvPr/>
        </p:nvSpPr>
        <p:spPr>
          <a:xfrm>
            <a:off x="3187142" y="3619040"/>
            <a:ext cx="1800200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6B453D-C036-4E48-B249-9CC5A281AFE2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4087242" y="1679978"/>
            <a:ext cx="0" cy="44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BA3267-764A-CF4F-AEF2-607D00A447D7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2294203" y="2122310"/>
            <a:ext cx="640911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CE34C9-8D4F-D44C-9B31-F9C1A1B2076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191130" y="2590362"/>
            <a:ext cx="743984" cy="46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78A000-7A09-C04D-9036-6ABFCBAB628D}"/>
              </a:ext>
            </a:extLst>
          </p:cNvPr>
          <p:cNvCxnSpPr>
            <a:stCxn id="12" idx="0"/>
            <a:endCxn id="5" idx="2"/>
          </p:cNvCxnSpPr>
          <p:nvPr/>
        </p:nvCxnSpPr>
        <p:spPr>
          <a:xfrm flipV="1">
            <a:off x="4087242" y="3058414"/>
            <a:ext cx="0" cy="56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22347270-FCDE-2648-A019-3B5C9ADBD609}"/>
              </a:ext>
            </a:extLst>
          </p:cNvPr>
          <p:cNvSpPr/>
          <p:nvPr/>
        </p:nvSpPr>
        <p:spPr>
          <a:xfrm>
            <a:off x="5297095" y="1150203"/>
            <a:ext cx="446332" cy="2880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E0ECF2-B178-5744-86A1-6D0740F5492F}"/>
              </a:ext>
            </a:extLst>
          </p:cNvPr>
          <p:cNvSpPr txBox="1"/>
          <p:nvPr/>
        </p:nvSpPr>
        <p:spPr>
          <a:xfrm>
            <a:off x="5801152" y="627534"/>
            <a:ext cx="11180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Patients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Clinicians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Correlative Scientists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Statisticians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Clinical Research Associates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AI researchers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Heath Economists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Policymakers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Regulators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…</a:t>
            </a:r>
          </a:p>
          <a:p>
            <a:endParaRPr lang="en-US" sz="14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D58EF3A4-8C8D-A648-AF3A-841566533029}"/>
              </a:ext>
            </a:extLst>
          </p:cNvPr>
          <p:cNvSpPr/>
          <p:nvPr/>
        </p:nvSpPr>
        <p:spPr>
          <a:xfrm>
            <a:off x="6802669" y="2459204"/>
            <a:ext cx="360040" cy="2623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DBF28FB-ACBF-DD4C-89AE-26F05EDAA432}"/>
              </a:ext>
            </a:extLst>
          </p:cNvPr>
          <p:cNvSpPr/>
          <p:nvPr/>
        </p:nvSpPr>
        <p:spPr>
          <a:xfrm>
            <a:off x="7229517" y="1831098"/>
            <a:ext cx="1382403" cy="1481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Sharable, Generalizable,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Transparent,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Efficient,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Knowledge translation</a:t>
            </a:r>
          </a:p>
        </p:txBody>
      </p:sp>
    </p:spTree>
    <p:extLst>
      <p:ext uri="{BB962C8B-B14F-4D97-AF65-F5344CB8AC3E}">
        <p14:creationId xmlns:p14="http://schemas.microsoft.com/office/powerpoint/2010/main" val="183332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EEB2-D891-B792-F2D9-4ED3EF82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Clinical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858E-6363-DFF3-D91C-15C58FD9D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Clinical data </a:t>
            </a:r>
            <a:r>
              <a:rPr lang="en-US" dirty="0"/>
              <a:t>is information gathered for the broad purpose of clinical research on the micro-level (patient care) to the macro-level (broad applications within a health system)</a:t>
            </a:r>
          </a:p>
          <a:p>
            <a:r>
              <a:rPr lang="en-US" b="1" i="1" dirty="0"/>
              <a:t>Clinical data </a:t>
            </a:r>
            <a:r>
              <a:rPr lang="en-US" dirty="0"/>
              <a:t>is patient data collected throughout the course of patient care, or as part of a formal clinical trial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5524-93F2-81F6-01B4-73C3628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4ED01-E2A0-4C1E-8E21-014B99041579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00625A0A-050E-158F-C6BB-B6F1E2B76215}"/>
              </a:ext>
            </a:extLst>
          </p:cNvPr>
          <p:cNvSpPr/>
          <p:nvPr/>
        </p:nvSpPr>
        <p:spPr>
          <a:xfrm>
            <a:off x="107504" y="1614856"/>
            <a:ext cx="2808304" cy="2397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“Biomarker” done on biospecimens (tissue, blood, cell, spinal fluid, etc.) -Immunohistochemistry results, FISH analysis, cytogenetics, a myriad of genomic testing, metabolomics, proteomics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pathology review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Radiomics</a:t>
            </a:r>
            <a:endParaRPr lang="en-US" sz="12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Pathological diagnosis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images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correlates</a:t>
            </a:r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CB8FCC88-5DCC-9903-97D6-B3722F9D66D5}"/>
              </a:ext>
            </a:extLst>
          </p:cNvPr>
          <p:cNvSpPr/>
          <p:nvPr/>
        </p:nvSpPr>
        <p:spPr>
          <a:xfrm>
            <a:off x="3131840" y="4155926"/>
            <a:ext cx="2592288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ePRO,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eCOA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screening questionnaire, sensors/wearable devices</a:t>
            </a: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76C31C45-250B-7BCF-9961-F81DBE7EF5EA}"/>
              </a:ext>
            </a:extLst>
          </p:cNvPr>
          <p:cNvSpPr/>
          <p:nvPr/>
        </p:nvSpPr>
        <p:spPr>
          <a:xfrm>
            <a:off x="5940152" y="1779662"/>
            <a:ext cx="2963806" cy="19857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Electronic health records (EHRs)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Claims and billing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Product and disease registries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Patient-generated data including in home-use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Data gathered from other sources that can inform on health status, such as mobile devices</a:t>
            </a: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104EA33-CC60-FD32-5D74-12DA8000D4C2}"/>
              </a:ext>
            </a:extLst>
          </p:cNvPr>
          <p:cNvSpPr/>
          <p:nvPr/>
        </p:nvSpPr>
        <p:spPr>
          <a:xfrm>
            <a:off x="3131840" y="627534"/>
            <a:ext cx="2376264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eCRFs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IxRS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/Source Documents</a:t>
            </a:r>
            <a:r>
              <a:rPr lang="en-US" sz="1200" noProof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5232" y="1061028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256442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265134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355726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E47785-0AD0-A1D9-D50B-2FFE2659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19" y="72038"/>
            <a:ext cx="2232248" cy="411480"/>
          </a:xfrm>
        </p:spPr>
        <p:txBody>
          <a:bodyPr/>
          <a:lstStyle/>
          <a:p>
            <a:r>
              <a:rPr lang="en-US" sz="2400" dirty="0"/>
              <a:t>Sources of Data</a:t>
            </a:r>
          </a:p>
        </p:txBody>
      </p:sp>
    </p:spTree>
    <p:extLst>
      <p:ext uri="{BB962C8B-B14F-4D97-AF65-F5344CB8AC3E}">
        <p14:creationId xmlns:p14="http://schemas.microsoft.com/office/powerpoint/2010/main" val="417684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7E8F7D32-0319-07D4-6A56-1E55DB5C10B8}"/>
              </a:ext>
            </a:extLst>
          </p:cNvPr>
          <p:cNvSpPr/>
          <p:nvPr/>
        </p:nvSpPr>
        <p:spPr>
          <a:xfrm>
            <a:off x="2195736" y="267495"/>
            <a:ext cx="504056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Trial Team: Senior Investigator/Data Manager/Monitor/Biostatistician/IT/etc.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Central Office Data Executive Committee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dirty="0"/>
              <a:t>ata and Safety Monitoring Committee (DSMC)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21F3DE47-AAAE-E2A9-2785-33D34FCA016C}"/>
              </a:ext>
            </a:extLst>
          </p:cNvPr>
          <p:cNvSpPr/>
          <p:nvPr/>
        </p:nvSpPr>
        <p:spPr>
          <a:xfrm>
            <a:off x="3419872" y="4003789"/>
            <a:ext cx="1935864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Quality of Life Committee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Support Care Committee</a:t>
            </a: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8069D402-3B17-742A-53B3-330369980579}"/>
              </a:ext>
            </a:extLst>
          </p:cNvPr>
          <p:cNvSpPr/>
          <p:nvPr/>
        </p:nvSpPr>
        <p:spPr>
          <a:xfrm>
            <a:off x="899592" y="2195972"/>
            <a:ext cx="2016216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Correlative Science and Tumour Biology Committee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A8DC1420-5DA4-3479-4D86-2210E730B872}"/>
              </a:ext>
            </a:extLst>
          </p:cNvPr>
          <p:cNvSpPr/>
          <p:nvPr/>
        </p:nvSpPr>
        <p:spPr>
          <a:xfrm>
            <a:off x="5940152" y="2228950"/>
            <a:ext cx="1800192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Committee on Economic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8BCEE50-1E83-B106-8673-E980E0BA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 anchor="t"/>
          <a:lstStyle/>
          <a:p>
            <a:pPr algn="l"/>
            <a:r>
              <a:rPr lang="en-US" sz="2400" dirty="0"/>
              <a:t>Oversight,</a:t>
            </a:r>
            <a:br>
              <a:rPr lang="en-US" sz="2400" dirty="0"/>
            </a:br>
            <a:r>
              <a:rPr lang="en-US" sz="2400" dirty="0"/>
              <a:t>Operations &amp;</a:t>
            </a:r>
            <a:br>
              <a:rPr lang="en-US" sz="2400" dirty="0"/>
            </a:br>
            <a:r>
              <a:rPr lang="en-US" sz="2400" dirty="0"/>
              <a:t>Support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526BCE4-5B38-466B-C632-F8075A3609B9}"/>
              </a:ext>
            </a:extLst>
          </p:cNvPr>
          <p:cNvSpPr/>
          <p:nvPr/>
        </p:nvSpPr>
        <p:spPr>
          <a:xfrm>
            <a:off x="3491880" y="2794846"/>
            <a:ext cx="2035678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Data Science Working Group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CCTG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207479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3B7BF3B3-E86A-0C6D-753F-0963D02E9A2D}"/>
              </a:ext>
            </a:extLst>
          </p:cNvPr>
          <p:cNvSpPr/>
          <p:nvPr/>
        </p:nvSpPr>
        <p:spPr>
          <a:xfrm>
            <a:off x="2339753" y="195486"/>
            <a:ext cx="3908647" cy="8640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Further standardize clinical trial data plan, collect, organize and analyze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Standardized, generalizable, scalable, and sharable clinical trial database across trials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C593EB1F-FEB3-7755-4442-A57E4A234F5F}"/>
              </a:ext>
            </a:extLst>
          </p:cNvPr>
          <p:cNvSpPr/>
          <p:nvPr/>
        </p:nvSpPr>
        <p:spPr>
          <a:xfrm>
            <a:off x="2483768" y="4003789"/>
            <a:ext cx="3888432" cy="10015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Expand the use and functionality of current CCTG developed patient self-reporting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An interactive patient portal that can capture different dimensions of patient outcomes and provide useful knowledge/support/feedback to the patient 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A818253C-2CD1-317B-84F7-7FFD5D8BB938}"/>
              </a:ext>
            </a:extLst>
          </p:cNvPr>
          <p:cNvSpPr/>
          <p:nvPr/>
        </p:nvSpPr>
        <p:spPr>
          <a:xfrm>
            <a:off x="107504" y="1956776"/>
            <a:ext cx="2808304" cy="1407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Develop protocols, data infrastructure and different correlative data collection, processing, storage and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 standardized and sharable digital data bank including different correlative data for different cancer types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CF74F4C9-1662-95FE-EB8C-ACEC7259134A}"/>
              </a:ext>
            </a:extLst>
          </p:cNvPr>
          <p:cNvSpPr/>
          <p:nvPr/>
        </p:nvSpPr>
        <p:spPr>
          <a:xfrm>
            <a:off x="5940152" y="1798208"/>
            <a:ext cx="3096344" cy="14936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Define policies and workflow of routinely link trial data to cancer and mortality registry data as well as develop  infrastructure to secure store sensitive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 built-in trial component to use RWD as a complement for clinical data to allow long term follow-up and economic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0B8F5C-BAB5-DD11-EA66-2CB77E2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/>
          <a:lstStyle/>
          <a:p>
            <a:pPr algn="l"/>
            <a:r>
              <a:rPr lang="en-US" sz="2400" dirty="0"/>
              <a:t>CCTG’s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4DD1A-337E-4F18-60E8-0612420538AD}"/>
              </a:ext>
            </a:extLst>
          </p:cNvPr>
          <p:cNvSpPr txBox="1"/>
          <p:nvPr/>
        </p:nvSpPr>
        <p:spPr>
          <a:xfrm>
            <a:off x="3275856" y="2797373"/>
            <a:ext cx="2520280" cy="6129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A platform that is available to different users in cancer research and care to collaborate and #SolveCancerTogether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E72BD-30B0-23E7-8D23-4D5F518C20AC}"/>
              </a:ext>
            </a:extLst>
          </p:cNvPr>
          <p:cNvSpPr txBox="1"/>
          <p:nvPr/>
        </p:nvSpPr>
        <p:spPr>
          <a:xfrm>
            <a:off x="2987824" y="1697028"/>
            <a:ext cx="2880320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Develop a pilot project to highlight the significance  and test the infrastructure of the platform</a:t>
            </a:r>
          </a:p>
        </p:txBody>
      </p:sp>
    </p:spTree>
    <p:extLst>
      <p:ext uri="{BB962C8B-B14F-4D97-AF65-F5344CB8AC3E}">
        <p14:creationId xmlns:p14="http://schemas.microsoft.com/office/powerpoint/2010/main" val="42560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E56F-847D-22EC-C118-CE99A79C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9699-9275-E194-6CFB-F357F631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understand the how clinical data sciences can support the collection, management, and analysis of clinical data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"/>
            </a:pPr>
            <a:r>
              <a:rPr lang="en-US" dirty="0"/>
              <a:t>Define data science, how it applies to clinical trials, data sources and types, teams involved</a:t>
            </a:r>
          </a:p>
          <a:p>
            <a:r>
              <a:rPr lang="en-US" i="1" dirty="0"/>
              <a:t>To review the current adoption of data science at CCTG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o"/>
            </a:pPr>
            <a:r>
              <a:rPr lang="en-US" dirty="0"/>
              <a:t>Review some CCTG’s examples of projects</a:t>
            </a:r>
          </a:p>
          <a:p>
            <a:r>
              <a:rPr lang="en-US" i="1" dirty="0"/>
              <a:t>To review the future of data science at CCTG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o"/>
            </a:pPr>
            <a:r>
              <a:rPr lang="en-US" dirty="0"/>
              <a:t>Review CCTG’s goals and potential uses for clinical trial sponsors and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D327-AF2F-2EA6-5E60-D2A2CA82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7FCAA0A9-C04B-4328-48AF-53CA5C9C3ABB}"/>
              </a:ext>
            </a:extLst>
          </p:cNvPr>
          <p:cNvSpPr/>
          <p:nvPr/>
        </p:nvSpPr>
        <p:spPr>
          <a:xfrm>
            <a:off x="2843808" y="227741"/>
            <a:ext cx="3122100" cy="6158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CDISC Data Standards (CDASH, STDM,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ADaM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CDISC Global Library of eCRFs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Dash Sharing Platform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E120AA5C-2ADF-6EC9-DC5F-D50E4D8DACB8}"/>
              </a:ext>
            </a:extLst>
          </p:cNvPr>
          <p:cNvSpPr/>
          <p:nvPr/>
        </p:nvSpPr>
        <p:spPr>
          <a:xfrm>
            <a:off x="1619672" y="3795886"/>
            <a:ext cx="5616624" cy="12094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Expanding use of SPROUT - ePRO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Longitudinal online outcome collection from patients in SC.27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Remote symptom monitoring in BL.13F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Virtual delivery of SC intervention in SC.26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Mobile app development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Medidata Patient Cloud module (HN.11)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Portal to allow patients to complete their ePROs, see their outstanding surveys, study materials, etc.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8219F1A1-B071-B840-DA0A-03EEB8FE3560}"/>
              </a:ext>
            </a:extLst>
          </p:cNvPr>
          <p:cNvSpPr/>
          <p:nvPr/>
        </p:nvSpPr>
        <p:spPr>
          <a:xfrm>
            <a:off x="179512" y="1563638"/>
            <a:ext cx="2736296" cy="12602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Biospecimen Management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Image Management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Repository of Omics &amp; Results i.e. genome sequencing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Build an inventory of correlative data to identify gaps in standardizing the biomarker validation process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F8197269-8FC5-306C-9FB1-331B9F9B25FF}"/>
              </a:ext>
            </a:extLst>
          </p:cNvPr>
          <p:cNvSpPr/>
          <p:nvPr/>
        </p:nvSpPr>
        <p:spPr>
          <a:xfrm>
            <a:off x="5940152" y="1510794"/>
            <a:ext cx="3024336" cy="12769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LIFE study: 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esting feasibility and value of long-term clinical trial follow up using administrative data sources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000" dirty="0"/>
              <a:t>.e.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link clinical trial data with Cancer Care Registry and Statistics Canada census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EHR-to-EDC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661567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23678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987574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27784" y="1977102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21982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139702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0B8F5C-BAB5-DD11-EA66-2CB77E2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478"/>
            <a:ext cx="8496944" cy="411480"/>
          </a:xfrm>
        </p:spPr>
        <p:txBody>
          <a:bodyPr/>
          <a:lstStyle/>
          <a:p>
            <a:pPr algn="l"/>
            <a:r>
              <a:rPr lang="en-US" sz="1800" dirty="0"/>
              <a:t>Some Examples of Projects</a:t>
            </a:r>
          </a:p>
        </p:txBody>
      </p:sp>
    </p:spTree>
    <p:extLst>
      <p:ext uri="{BB962C8B-B14F-4D97-AF65-F5344CB8AC3E}">
        <p14:creationId xmlns:p14="http://schemas.microsoft.com/office/powerpoint/2010/main" val="75932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Data:</a:t>
            </a:r>
            <a:r>
              <a:rPr lang="en-US" dirty="0"/>
              <a:t> managing a variety of high volume, velocity data</a:t>
            </a:r>
          </a:p>
          <a:p>
            <a:r>
              <a:rPr lang="en-US" b="1" dirty="0"/>
              <a:t>Adoption:</a:t>
            </a:r>
            <a:r>
              <a:rPr lang="en-US" dirty="0"/>
              <a:t> adopting a problem-solving approach</a:t>
            </a:r>
          </a:p>
          <a:p>
            <a:r>
              <a:rPr lang="en-US" b="1" dirty="0"/>
              <a:t>Tools and Technologies:</a:t>
            </a:r>
            <a:r>
              <a:rPr lang="en-US" dirty="0"/>
              <a:t> understanding and choosing the right analytical tools and models, keeping up with the latest advancements</a:t>
            </a:r>
          </a:p>
          <a:p>
            <a:r>
              <a:rPr lang="en-US" b="1" dirty="0"/>
              <a:t>Integration and Interoperability</a:t>
            </a:r>
            <a:r>
              <a:rPr lang="en-US" dirty="0"/>
              <a:t>: data originating from difference systems and sources</a:t>
            </a:r>
          </a:p>
          <a:p>
            <a:r>
              <a:rPr lang="en-US" b="1" dirty="0"/>
              <a:t>Data Privacy:</a:t>
            </a:r>
            <a:r>
              <a:rPr lang="en-US" dirty="0"/>
              <a:t> implementing measures to ensure compliance and data privacy/protection, keeping up with latest regulations</a:t>
            </a:r>
          </a:p>
          <a:p>
            <a:r>
              <a:rPr lang="en-US" b="1" dirty="0"/>
              <a:t>Staff:</a:t>
            </a:r>
            <a:r>
              <a:rPr lang="en-US" dirty="0"/>
              <a:t> getting people with the right skill sets to drive the data science initiative and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for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Leverages AI to: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 streamline data aggregation, standardization, and management workflows so that multiple users can act on real-time data in ways that reduce burden, shorten review timelines, increase quality, reduce risk, and improve patient safety (Medidata Clinical Data Studio: Data Surveillance &amp; Data Quality Management)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Automation of Data Review: Identify data trends and anomalies</a:t>
            </a:r>
          </a:p>
          <a:p>
            <a:r>
              <a:rPr lang="en-US" sz="1800" dirty="0"/>
              <a:t>Natural Language Processing of Narratives: Extract annotated data from unstructured clinical text to streamline the process and accuracy of data review</a:t>
            </a:r>
          </a:p>
          <a:p>
            <a:r>
              <a:rPr lang="en-US" sz="1800" dirty="0"/>
              <a:t>Vendor Oversight: Data-driven insights on performance related to vendor service on multiple trials</a:t>
            </a:r>
          </a:p>
          <a:p>
            <a:r>
              <a:rPr lang="en-US" sz="1800" dirty="0"/>
              <a:t>Audit Trail Review: Identify actions not performed by authorized individuals, timing of data entry (e.g. all-at-once/batch entry vs timely entry per protocol)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for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Medical Image Analysis: Advanced techniques to enhance image analysis, detect abnormalities/deformities</a:t>
            </a:r>
          </a:p>
          <a:p>
            <a:r>
              <a:rPr lang="en-US" dirty="0"/>
              <a:t>Natural Language Processing of Narratives: Extract annotated data from unstructured clinical text to gain more insight into the overall patient care experience</a:t>
            </a:r>
          </a:p>
          <a:p>
            <a:r>
              <a:rPr lang="en-US" dirty="0"/>
              <a:t>Monitoring Patient Health: Wearable devices, symptom reporting, etc. can help physicians monitor patients real-time (as initiated by trial sponsor in some cases)</a:t>
            </a:r>
          </a:p>
          <a:p>
            <a:r>
              <a:rPr lang="en-US" dirty="0"/>
              <a:t>Social Media: Many platforms can target a wider range of potential patients</a:t>
            </a:r>
          </a:p>
          <a:p>
            <a:r>
              <a:rPr lang="en-US" dirty="0"/>
              <a:t>Virtual Care: Comprehensive platform to support patient care, self-monitoring, online assistance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E56F-847D-22EC-C118-CE99A79C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9699-9275-E194-6CFB-F357F631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understand the how clinical data sciences can support the collection, management, and analysis of clinical data</a:t>
            </a:r>
          </a:p>
          <a:p>
            <a:pPr marL="562356" lvl="2" indent="-342900">
              <a:buFont typeface="Wingdings" panose="05000000000000000000" pitchFamily="2" charset="2"/>
              <a:buChar char=""/>
            </a:pPr>
            <a:r>
              <a:rPr lang="en-US" dirty="0"/>
              <a:t>Defined data science, how it applies to clinical trials, data sources and types, teams involved</a:t>
            </a:r>
          </a:p>
          <a:p>
            <a:r>
              <a:rPr lang="en-US" i="1" dirty="0"/>
              <a:t>To review the current adoption of data science at CCTG</a:t>
            </a:r>
          </a:p>
          <a:p>
            <a:pPr marL="562356" lvl="2" indent="-342900">
              <a:buFont typeface="Wingdings" panose="05000000000000000000" pitchFamily="2" charset="2"/>
              <a:buChar char="þ"/>
            </a:pPr>
            <a:r>
              <a:rPr lang="en-US" dirty="0"/>
              <a:t>Reviewed some CCTG’s examples of projects</a:t>
            </a:r>
          </a:p>
          <a:p>
            <a:r>
              <a:rPr lang="en-US" i="1" dirty="0"/>
              <a:t>To review the future of data science at CCTG</a:t>
            </a:r>
          </a:p>
          <a:p>
            <a:pPr marL="562356" lvl="2" indent="-342900">
              <a:buFont typeface="Wingdings" panose="05000000000000000000" pitchFamily="2" charset="2"/>
              <a:buChar char="þ"/>
            </a:pPr>
            <a:r>
              <a:rPr lang="en-US" dirty="0"/>
              <a:t>Reviewed CCTG’s goals and potential uses for clinical trial sponsors and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D327-AF2F-2EA6-5E60-D2A2CA82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A620-C777-89A6-9C5C-ACA0769E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D70B-10BF-11B4-E9B3-7630E62C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96944" cy="1152127"/>
          </a:xfrm>
        </p:spPr>
        <p:txBody>
          <a:bodyPr/>
          <a:lstStyle/>
          <a:p>
            <a:r>
              <a:rPr lang="en-US" dirty="0"/>
              <a:t>What other potential areas, applications, projects do you see for clinical data science?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421F2-D68A-C5D8-3FFA-FBBB8B96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3AFC9-52DC-9641-97E8-189AF262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96301C-1C37-EB9C-2645-29AC2988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78039"/>
            <a:ext cx="8496944" cy="41148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650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FE7F-27D0-CE4C-8E95-B3B33EDA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CCTG Scientific 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CCCE5B-782A-0F49-AB72-DF6AA0BF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452134"/>
              </p:ext>
            </p:extLst>
          </p:nvPr>
        </p:nvGraphicFramePr>
        <p:xfrm>
          <a:off x="539713" y="915566"/>
          <a:ext cx="8064574" cy="352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126C-3F7C-9844-A4C8-3799D193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465E0-726F-007D-E4A1-F4DECE45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86B8ED-4FE0-2E33-3E99-A2C42F914F2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26080" y="462915"/>
            <a:ext cx="777240" cy="388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A35696-A14F-F579-9AAF-C4ED9C3DCD3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D83E30-5C72-DA71-2765-B95D6DD7FE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 Data Science to you?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EDEBFA-D3CB-1EF3-6858-D9B196805A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62500" y="322898"/>
            <a:ext cx="4000500" cy="668654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62500" lnSpcReduction="200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49714BE-03D0-3137-F12E-90E7AFE5CFC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6661" y="433226"/>
            <a:ext cx="447999" cy="44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DEDDC7-B71A-5744-B4E0-59BD0C5B982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64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5C7637-727A-341F-C771-578FF535C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0969044"/>
              </p:ext>
            </p:extLst>
          </p:nvPr>
        </p:nvGraphicFramePr>
        <p:xfrm>
          <a:off x="4700588" y="700088"/>
          <a:ext cx="4119562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E9200-8470-53EB-8C27-98F6AB24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FBE66D-D8BB-F882-9BAD-AC094976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160C5-BDC0-F50A-373F-7D9AD9F94A2A}"/>
              </a:ext>
            </a:extLst>
          </p:cNvPr>
          <p:cNvSpPr txBox="1"/>
          <p:nvPr/>
        </p:nvSpPr>
        <p:spPr>
          <a:xfrm>
            <a:off x="4524360" y="3219822"/>
            <a:ext cx="165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Mathematics &amp;</a:t>
            </a:r>
          </a:p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E0F64-1F95-7619-533A-32D17AFB91BB}"/>
              </a:ext>
            </a:extLst>
          </p:cNvPr>
          <p:cNvSpPr txBox="1"/>
          <p:nvPr/>
        </p:nvSpPr>
        <p:spPr>
          <a:xfrm>
            <a:off x="7443365" y="321982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Computer</a:t>
            </a:r>
          </a:p>
          <a:p>
            <a:pPr lvl="0" algn="ctr"/>
            <a:r>
              <a:rPr lang="en-US" b="1" dirty="0">
                <a:latin typeface="Calibri" panose="020F0502020204030204" pitchFamily="34" charset="0"/>
              </a:rPr>
              <a:t>Science &amp; IT</a:t>
            </a: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936CC-EB65-AA26-6EC9-4D80E90C6A47}"/>
              </a:ext>
            </a:extLst>
          </p:cNvPr>
          <p:cNvSpPr txBox="1"/>
          <p:nvPr/>
        </p:nvSpPr>
        <p:spPr>
          <a:xfrm>
            <a:off x="5563893" y="954060"/>
            <a:ext cx="239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Domain</a:t>
            </a:r>
          </a:p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Expertise &amp;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5A91D-E6A1-41D9-B18D-2D0B832A7E80}"/>
              </a:ext>
            </a:extLst>
          </p:cNvPr>
          <p:cNvSpPr txBox="1"/>
          <p:nvPr/>
        </p:nvSpPr>
        <p:spPr>
          <a:xfrm>
            <a:off x="6280364" y="2645499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Data</a:t>
            </a:r>
          </a:p>
          <a:p>
            <a:pPr lvl="0" algn="ctr"/>
            <a:r>
              <a:rPr lang="en-US" b="1" dirty="0">
                <a:latin typeface="Calibri" panose="020F0502020204030204" pitchFamily="34" charset="0"/>
              </a:rPr>
              <a:t>Science</a:t>
            </a: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983CB-F740-FA99-B5C4-F07423E9E756}"/>
              </a:ext>
            </a:extLst>
          </p:cNvPr>
          <p:cNvSpPr txBox="1"/>
          <p:nvPr/>
        </p:nvSpPr>
        <p:spPr>
          <a:xfrm>
            <a:off x="6938257" y="2141443"/>
            <a:ext cx="11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dirty="0">
                <a:latin typeface="Calibri" panose="020F0502020204030204" pitchFamily="34" charset="0"/>
              </a:rPr>
              <a:t>Processing </a:t>
            </a:r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&amp;</a:t>
            </a:r>
            <a:endParaRPr lang="en-US" sz="1400" dirty="0">
              <a:latin typeface="Calibri" panose="020F0502020204030204" pitchFamily="34" charset="0"/>
            </a:endParaRPr>
          </a:p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82EF-4C2D-975E-7BFB-620E7C1A70A1}"/>
              </a:ext>
            </a:extLst>
          </p:cNvPr>
          <p:cNvSpPr txBox="1"/>
          <p:nvPr/>
        </p:nvSpPr>
        <p:spPr>
          <a:xfrm>
            <a:off x="6318551" y="3488690"/>
            <a:ext cx="821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Machine</a:t>
            </a:r>
          </a:p>
          <a:p>
            <a:pPr lvl="0" algn="ctr"/>
            <a:r>
              <a:rPr lang="en-US" sz="1400" dirty="0">
                <a:latin typeface="Calibri" panose="020F0502020204030204" pitchFamily="34" charset="0"/>
              </a:rPr>
              <a:t>Learning</a:t>
            </a:r>
            <a:endParaRPr lang="en-US" sz="14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4857B-1B50-BD3E-8C3A-208FC2BCD671}"/>
              </a:ext>
            </a:extLst>
          </p:cNvPr>
          <p:cNvSpPr txBox="1"/>
          <p:nvPr/>
        </p:nvSpPr>
        <p:spPr>
          <a:xfrm>
            <a:off x="5495776" y="2141443"/>
            <a:ext cx="100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Research </a:t>
            </a:r>
            <a:r>
              <a:rPr lang="en-US" sz="1400" dirty="0">
                <a:latin typeface="Calibri" panose="020F0502020204030204" pitchFamily="34" charset="0"/>
              </a:rPr>
              <a:t>&amp;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Analysis</a:t>
            </a:r>
            <a:endParaRPr lang="en-US" sz="14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AFCA1A90-D9DE-E1B4-94AB-4AFA6FE04D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5003398"/>
              </p:ext>
            </p:extLst>
          </p:nvPr>
        </p:nvGraphicFramePr>
        <p:xfrm>
          <a:off x="311404" y="534958"/>
          <a:ext cx="4112149" cy="4158196"/>
        </p:xfrm>
        <a:graphic>
          <a:graphicData uri="http://schemas.openxmlformats.org/drawingml/2006/table">
            <a:tbl>
              <a:tblPr/>
              <a:tblGrid>
                <a:gridCol w="4112149">
                  <a:extLst>
                    <a:ext uri="{9D8B030D-6E8A-4147-A177-3AD203B41FA5}">
                      <a16:colId xmlns:a16="http://schemas.microsoft.com/office/drawing/2014/main" val="2678775852"/>
                    </a:ext>
                  </a:extLst>
                </a:gridCol>
              </a:tblGrid>
              <a:tr h="3692976">
                <a:tc>
                  <a:txBody>
                    <a:bodyPr/>
                    <a:lstStyle/>
                    <a:p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science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is the study of extracting value from data – value in the form of </a:t>
                      </a: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insights/hypothesis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or </a:t>
                      </a: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conclusions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A conclusion may be in the form of a: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Prediction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of a consequence;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of a useful action;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Clustering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that groups similar elements;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that labels elements in groupings;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that converts data to a more useful form;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  <a:r>
                        <a:rPr lang="en-C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that moves a system to a better state.</a:t>
                      </a:r>
                    </a:p>
                  </a:txBody>
                  <a:tcPr marL="43396" marR="43396" marT="21698" marB="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3630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CF91D8A-753A-9C8C-80AD-4F24325348B2}"/>
              </a:ext>
            </a:extLst>
          </p:cNvPr>
          <p:cNvSpPr txBox="1"/>
          <p:nvPr/>
        </p:nvSpPr>
        <p:spPr>
          <a:xfrm>
            <a:off x="2555776" y="4765698"/>
            <a:ext cx="3277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Spector, Alfred. "Data Science and AI in Context: Summary and Insights." </a:t>
            </a:r>
            <a:r>
              <a:rPr lang="en-CA" sz="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Harvard Data Science Review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(2024).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204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74DAD-2FD3-50F6-32DC-138E8C47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060C36-BB33-0257-0FD6-2A78C2F6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vs Statistics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874D-A125-7F5A-8314-73984FA1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1551"/>
            <a:ext cx="3306755" cy="1872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4AA7-6DA1-28EB-8A79-EA563A2F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048" y="627534"/>
            <a:ext cx="5588952" cy="3734146"/>
          </a:xfrm>
          <a:prstGeom prst="rect">
            <a:avLst/>
          </a:prstGeom>
        </p:spPr>
      </p:pic>
      <p:pic>
        <p:nvPicPr>
          <p:cNvPr id="9" name="Picture 8" descr="A collage of a person holding an object&#10;&#10;Description automatically generated">
            <a:extLst>
              <a:ext uri="{FF2B5EF4-FFF2-40B4-BE49-F238E27FC236}">
                <a16:creationId xmlns:a16="http://schemas.microsoft.com/office/drawing/2014/main" id="{7B41951D-1335-58EE-E10D-A4DE02A1D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56606"/>
            <a:ext cx="2079714" cy="19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BDA6E-E29E-B43E-561C-D6EE9397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7228E9-85F3-A13E-3C55-5287B5FE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Life Cycle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952A50-2418-C60F-4268-A245B1B56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854924"/>
              </p:ext>
            </p:extLst>
          </p:nvPr>
        </p:nvGraphicFramePr>
        <p:xfrm>
          <a:off x="971600" y="539750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63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0571-4064-6D32-A8AC-F69901CA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Clinical Data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3CE1-D37E-0E5B-3077-48659F3D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Clinical data science </a:t>
            </a:r>
            <a:r>
              <a:rPr lang="en-US" dirty="0"/>
              <a:t>applies the methods and insights of data science with clinical data</a:t>
            </a:r>
          </a:p>
          <a:p>
            <a:r>
              <a:rPr lang="en-US" b="1" i="1" dirty="0"/>
              <a:t>Clinical data scientists </a:t>
            </a:r>
            <a:r>
              <a:rPr lang="en-US" dirty="0"/>
              <a:t>work within clinical trials to in data management and analysis</a:t>
            </a:r>
          </a:p>
          <a:p>
            <a:r>
              <a:rPr lang="en-US" b="1" i="1" dirty="0"/>
              <a:t>Clinical data science </a:t>
            </a:r>
            <a:r>
              <a:rPr lang="en-US" dirty="0"/>
              <a:t>incorporates biostatistics, clinical programming, clinical data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C8EB-A510-9FCF-B66E-826C27F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8C5B-2A24-F4EB-58C2-95D2E451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E642-B964-B2F5-69E6-8C1D8012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Structured</a:t>
            </a:r>
          </a:p>
          <a:p>
            <a:pPr lvl="2"/>
            <a:r>
              <a:rPr lang="en-US" dirty="0"/>
              <a:t>Quantitative data that consists of numbers and values, relational data, etc.</a:t>
            </a:r>
          </a:p>
          <a:p>
            <a:pPr lvl="2"/>
            <a:r>
              <a:rPr lang="en-US" dirty="0"/>
              <a:t>e.g. CRF data, patient demographics</a:t>
            </a:r>
          </a:p>
          <a:p>
            <a:pPr marL="0" indent="0">
              <a:buNone/>
            </a:pPr>
            <a:r>
              <a:rPr lang="en-US" b="1" dirty="0"/>
              <a:t>Unstructured</a:t>
            </a:r>
          </a:p>
          <a:p>
            <a:pPr lvl="2"/>
            <a:r>
              <a:rPr lang="en-US" dirty="0"/>
              <a:t>Qualitative data that consists of audio, video, sensors, descriptions, text, etc.</a:t>
            </a:r>
          </a:p>
          <a:p>
            <a:pPr lvl="2"/>
            <a:r>
              <a:rPr lang="en-US" dirty="0"/>
              <a:t>e.g. DICOM images, Physician notes/narratives</a:t>
            </a:r>
          </a:p>
          <a:p>
            <a:pPr marL="0" indent="0">
              <a:buNone/>
            </a:pPr>
            <a:r>
              <a:rPr lang="en-US" b="1" dirty="0"/>
              <a:t>Semi-Structured</a:t>
            </a:r>
          </a:p>
          <a:p>
            <a:pPr lvl="2"/>
            <a:r>
              <a:rPr lang="en-US" dirty="0"/>
              <a:t>Lies midway between structured and unstructured data; doesn't have a specific relational or tabular data model but includes tags and markers that scale data into records and fields in a dataset</a:t>
            </a:r>
          </a:p>
          <a:p>
            <a:pPr lvl="2"/>
            <a:r>
              <a:rPr lang="en-US" dirty="0"/>
              <a:t>Consists of free text or data partially annotated with some specific keywords or metadata from a controlled terminology.</a:t>
            </a:r>
          </a:p>
          <a:p>
            <a:pPr lvl="2"/>
            <a:r>
              <a:rPr lang="en-US" dirty="0"/>
              <a:t>e.g. data repositories, ClinicalTrials.gov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D956-CC2C-62CB-E4C2-215C1A3B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9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0000000-0000-0000-0000-000000000000"/>
  <p:tag name="SLIDO_EVENT_UUID" val="88837a4c-c4de-4a2c-81eb-fc91886f46b1"/>
  <p:tag name="SLIDO_EVENT_SECTION_UUID" val="e0292f64-2b7f-4cdb-b799-bce94989d0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df60d635-4fc8-4c78-a84e-9c036ac74fb1"/>
  <p:tag name="SLIDO_TIMELINE" val="W3sic2hvd1Jlc3VsdHMiOnRydWUsInBvbGxRdWVzdGlvblV1aWQiOiI5ZDU1NThmNS0zYjg5LTQ1MDgtOWQzYi00NGYxNWI0M2Q1NDki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e064e9f2-8d56-4bfa-bde3-3ce35d647d19"/>
  <p:tag name="SLIDO_TIMELINE" val="W3sic2hvd1Jlc3VsdHMiOnRydWUsInBvbGxRdWVzdGlvblV1aWQiOiJlYWU1MTgzNy03ZjlmLTRlMTUtOTg5OC1mNzIxYjhhZjdlMTMifV0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FFCDF5-0C29-4344-BE7B-01B10E740BA0}" vid="{4F258907-72F7-774D-87EC-6DCCB8BEC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CCTG_PowerPoint_Template_Bilingual_16x9</Template>
  <TotalTime>6700</TotalTime>
  <Words>1758</Words>
  <Application>Microsoft Office PowerPoint</Application>
  <PresentationFormat>On-screen Show (16:9)</PresentationFormat>
  <Paragraphs>290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Franklin Gothic Book</vt:lpstr>
      <vt:lpstr>Wingdings</vt:lpstr>
      <vt:lpstr>CCTG_PowerPoint_Template_Bilingual_16x9</vt:lpstr>
      <vt:lpstr>PowerPoint Presentation</vt:lpstr>
      <vt:lpstr>Learning Objectives</vt:lpstr>
      <vt:lpstr>CCTG Scientific Agenda</vt:lpstr>
      <vt:lpstr>PowerPoint Presentation</vt:lpstr>
      <vt:lpstr>What is Data Science?</vt:lpstr>
      <vt:lpstr>Data Science vs Statistics</vt:lpstr>
      <vt:lpstr>Data Science Life Cycle</vt:lpstr>
      <vt:lpstr>What is Clinical Data Science?</vt:lpstr>
      <vt:lpstr>Types of Data</vt:lpstr>
      <vt:lpstr>Data Science/AI Success Story</vt:lpstr>
      <vt:lpstr>PowerPoint Presentation</vt:lpstr>
      <vt:lpstr>Data Science in Cancer Research and Trials</vt:lpstr>
      <vt:lpstr>Health Data Platforms </vt:lpstr>
      <vt:lpstr>Challenges</vt:lpstr>
      <vt:lpstr>Data Science Platform at CCTG</vt:lpstr>
      <vt:lpstr>What is Clinical Data?</vt:lpstr>
      <vt:lpstr>Sources of Data</vt:lpstr>
      <vt:lpstr>Oversight, Operations &amp; Support</vt:lpstr>
      <vt:lpstr>CCTG’s Goals</vt:lpstr>
      <vt:lpstr>Some Examples of Projects</vt:lpstr>
      <vt:lpstr>Challenges in Data Science</vt:lpstr>
      <vt:lpstr>Data Science for Sponsors</vt:lpstr>
      <vt:lpstr>Data Science for Sites</vt:lpstr>
      <vt:lpstr>Review of Learning Objectives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Pho</dc:creator>
  <cp:lastModifiedBy>Lam Pho</cp:lastModifiedBy>
  <cp:revision>85</cp:revision>
  <dcterms:created xsi:type="dcterms:W3CDTF">2022-04-22T14:28:43Z</dcterms:created>
  <dcterms:modified xsi:type="dcterms:W3CDTF">2024-08-22T16:02:46Z</dcterms:modified>
</cp:coreProperties>
</file>