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  <p:sldMasterId id="2147483694" r:id="rId2"/>
    <p:sldMasterId id="2147483810" r:id="rId3"/>
    <p:sldMasterId id="2147483836" r:id="rId4"/>
    <p:sldMasterId id="2147483855" r:id="rId5"/>
  </p:sldMasterIdLst>
  <p:notesMasterIdLst>
    <p:notesMasterId r:id="rId40"/>
  </p:notesMasterIdLst>
  <p:handoutMasterIdLst>
    <p:handoutMasterId r:id="rId41"/>
  </p:handoutMasterIdLst>
  <p:sldIdLst>
    <p:sldId id="256" r:id="rId6"/>
    <p:sldId id="688" r:id="rId7"/>
    <p:sldId id="710" r:id="rId8"/>
    <p:sldId id="719" r:id="rId9"/>
    <p:sldId id="720" r:id="rId10"/>
    <p:sldId id="727" r:id="rId11"/>
    <p:sldId id="728" r:id="rId12"/>
    <p:sldId id="732" r:id="rId13"/>
    <p:sldId id="689" r:id="rId14"/>
    <p:sldId id="730" r:id="rId15"/>
    <p:sldId id="729" r:id="rId16"/>
    <p:sldId id="734" r:id="rId17"/>
    <p:sldId id="257" r:id="rId18"/>
    <p:sldId id="860" r:id="rId19"/>
    <p:sldId id="598" r:id="rId20"/>
    <p:sldId id="388" r:id="rId21"/>
    <p:sldId id="265" r:id="rId22"/>
    <p:sldId id="859" r:id="rId23"/>
    <p:sldId id="747" r:id="rId24"/>
    <p:sldId id="731" r:id="rId25"/>
    <p:sldId id="726" r:id="rId26"/>
    <p:sldId id="857" r:id="rId27"/>
    <p:sldId id="853" r:id="rId28"/>
    <p:sldId id="748" r:id="rId29"/>
    <p:sldId id="741" r:id="rId30"/>
    <p:sldId id="735" r:id="rId31"/>
    <p:sldId id="714" r:id="rId32"/>
    <p:sldId id="716" r:id="rId33"/>
    <p:sldId id="861" r:id="rId34"/>
    <p:sldId id="858" r:id="rId35"/>
    <p:sldId id="862" r:id="rId36"/>
    <p:sldId id="863" r:id="rId37"/>
    <p:sldId id="864" r:id="rId38"/>
    <p:sldId id="259" r:id="rId39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wn Richards" initials="" lastIdx="25" clrIdx="0"/>
  <p:cmAuthor id="1" name="Heather Stanton" initials="HS" lastIdx="3" clrIdx="1"/>
  <p:cmAuthor id="2" name="Gregory Thomas Williams" initials="GTW" lastIdx="6" clrIdx="2"/>
  <p:cmAuthor id="3" name="Alison Urton" initials="AU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19136"/>
    <a:srgbClr val="669933"/>
    <a:srgbClr val="70AF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88544" autoAdjust="0"/>
  </p:normalViewPr>
  <p:slideViewPr>
    <p:cSldViewPr>
      <p:cViewPr varScale="1">
        <p:scale>
          <a:sx n="161" d="100"/>
          <a:sy n="161" d="100"/>
        </p:scale>
        <p:origin x="156" y="24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641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82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D92F17-C082-4C41-9AEA-4F423B7776A3}" type="doc">
      <dgm:prSet loTypeId="urn:microsoft.com/office/officeart/2005/8/layout/target2" loCatId="relationship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CA"/>
        </a:p>
      </dgm:t>
    </dgm:pt>
    <dgm:pt modelId="{A85AEFB7-C266-4135-988A-63268B457968}">
      <dgm:prSet phldrT="[Text]" custT="1"/>
      <dgm:spPr>
        <a:solidFill>
          <a:srgbClr val="519136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CA" sz="2000" b="1" dirty="0">
              <a:latin typeface="Calibri" panose="020F0502020204030204" pitchFamily="34" charset="0"/>
            </a:rPr>
            <a:t>Network Members</a:t>
          </a:r>
        </a:p>
      </dgm:t>
    </dgm:pt>
    <dgm:pt modelId="{B6B09671-961B-477B-8FDD-BDF5628BD046}" type="parTrans" cxnId="{44BB923A-E581-4C08-BD18-8A8D543B64E0}">
      <dgm:prSet/>
      <dgm:spPr/>
      <dgm:t>
        <a:bodyPr/>
        <a:lstStyle/>
        <a:p>
          <a:endParaRPr lang="en-CA" sz="1800"/>
        </a:p>
      </dgm:t>
    </dgm:pt>
    <dgm:pt modelId="{A0A1864D-9E73-4497-8A66-C3F0D9AEFBD0}" type="sibTrans" cxnId="{44BB923A-E581-4C08-BD18-8A8D543B64E0}">
      <dgm:prSet/>
      <dgm:spPr/>
      <dgm:t>
        <a:bodyPr/>
        <a:lstStyle/>
        <a:p>
          <a:endParaRPr lang="en-CA" sz="1800"/>
        </a:p>
      </dgm:t>
    </dgm:pt>
    <dgm:pt modelId="{974A1AC9-35DD-4B03-8E3A-4D3573AAA759}">
      <dgm:prSet phldrT="[Text]" custT="1"/>
      <dgm:spPr>
        <a:ln>
          <a:solidFill>
            <a:schemeClr val="bg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CA" sz="1400" dirty="0">
              <a:latin typeface="Calibri" panose="020F0502020204030204" pitchFamily="34" charset="0"/>
            </a:rPr>
            <a:t>Scientific &amp; Support Committee Members</a:t>
          </a:r>
        </a:p>
      </dgm:t>
    </dgm:pt>
    <dgm:pt modelId="{FC37BDEE-39BE-4576-9FA0-48F7AF6A6CCD}" type="parTrans" cxnId="{8504B2F3-5786-4F3E-A8A5-EAB62895A3A2}">
      <dgm:prSet/>
      <dgm:spPr/>
      <dgm:t>
        <a:bodyPr/>
        <a:lstStyle/>
        <a:p>
          <a:endParaRPr lang="en-CA" sz="1800"/>
        </a:p>
      </dgm:t>
    </dgm:pt>
    <dgm:pt modelId="{8651189C-89F1-49B1-819E-13F54B079FAA}" type="sibTrans" cxnId="{8504B2F3-5786-4F3E-A8A5-EAB62895A3A2}">
      <dgm:prSet/>
      <dgm:spPr/>
      <dgm:t>
        <a:bodyPr/>
        <a:lstStyle/>
        <a:p>
          <a:endParaRPr lang="en-CA" sz="1800"/>
        </a:p>
      </dgm:t>
    </dgm:pt>
    <dgm:pt modelId="{00685FE6-1350-4620-965D-5988AB8B8203}">
      <dgm:prSet phldrT="[Text]" custT="1"/>
      <dgm:spPr>
        <a:ln>
          <a:solidFill>
            <a:schemeClr val="bg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CA" sz="1400" dirty="0">
              <a:latin typeface="Calibri" panose="020F0502020204030204" pitchFamily="34" charset="0"/>
            </a:rPr>
            <a:t>Network Centres and Partners</a:t>
          </a:r>
        </a:p>
      </dgm:t>
    </dgm:pt>
    <dgm:pt modelId="{BD4B5462-D2FE-4648-9BF0-3815796B7B0D}" type="parTrans" cxnId="{30B0D1C9-2114-4E6F-9979-377B96CDAFC6}">
      <dgm:prSet/>
      <dgm:spPr/>
      <dgm:t>
        <a:bodyPr/>
        <a:lstStyle/>
        <a:p>
          <a:endParaRPr lang="en-CA" sz="1800"/>
        </a:p>
      </dgm:t>
    </dgm:pt>
    <dgm:pt modelId="{C5DED92F-1FA7-43C5-AB0E-4F1A72108FC2}" type="sibTrans" cxnId="{30B0D1C9-2114-4E6F-9979-377B96CDAFC6}">
      <dgm:prSet/>
      <dgm:spPr/>
      <dgm:t>
        <a:bodyPr/>
        <a:lstStyle/>
        <a:p>
          <a:endParaRPr lang="en-CA" sz="1800"/>
        </a:p>
      </dgm:t>
    </dgm:pt>
    <dgm:pt modelId="{9F27101A-1447-4F66-92E8-A655A2560378}">
      <dgm:prSet phldrT="[Text]" custT="1"/>
      <dgm:spPr>
        <a:solidFill>
          <a:srgbClr val="70AF42">
            <a:alpha val="5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CA" sz="2000" b="1" dirty="0">
              <a:latin typeface="Calibri" panose="020F0502020204030204" pitchFamily="34" charset="0"/>
            </a:rPr>
            <a:t>Scientific Leaders</a:t>
          </a:r>
        </a:p>
      </dgm:t>
    </dgm:pt>
    <dgm:pt modelId="{0F31115C-530D-4D47-9FAE-7E28CFE7EE82}" type="parTrans" cxnId="{4191CD5C-E7F6-4DDA-8DBF-D51F5EDB4853}">
      <dgm:prSet/>
      <dgm:spPr/>
      <dgm:t>
        <a:bodyPr/>
        <a:lstStyle/>
        <a:p>
          <a:endParaRPr lang="en-CA" sz="1800"/>
        </a:p>
      </dgm:t>
    </dgm:pt>
    <dgm:pt modelId="{7EB4D930-553F-4399-A7F4-6FE9BC2D9FBA}" type="sibTrans" cxnId="{4191CD5C-E7F6-4DDA-8DBF-D51F5EDB4853}">
      <dgm:prSet/>
      <dgm:spPr/>
      <dgm:t>
        <a:bodyPr/>
        <a:lstStyle/>
        <a:p>
          <a:endParaRPr lang="en-CA" sz="1800"/>
        </a:p>
      </dgm:t>
    </dgm:pt>
    <dgm:pt modelId="{35075D6C-69F7-4F94-B9AA-322556266E41}">
      <dgm:prSet phldrT="[Text]" custT="1"/>
      <dgm:spPr>
        <a:ln>
          <a:solidFill>
            <a:srgbClr val="BFBFBF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CA" sz="1200" dirty="0">
              <a:latin typeface="Calibri" panose="020F0502020204030204" pitchFamily="34" charset="0"/>
            </a:rPr>
            <a:t>Clinical Trials Committee</a:t>
          </a:r>
        </a:p>
      </dgm:t>
    </dgm:pt>
    <dgm:pt modelId="{5387E8AD-FC47-49EE-B938-3292033AC8CD}" type="parTrans" cxnId="{6C08A5C2-0988-41EC-AABC-CB3C94D5EC9C}">
      <dgm:prSet/>
      <dgm:spPr/>
      <dgm:t>
        <a:bodyPr/>
        <a:lstStyle/>
        <a:p>
          <a:endParaRPr lang="en-CA" sz="1800"/>
        </a:p>
      </dgm:t>
    </dgm:pt>
    <dgm:pt modelId="{0D0B2DCD-4AE2-4535-B8F3-7039104BB678}" type="sibTrans" cxnId="{6C08A5C2-0988-41EC-AABC-CB3C94D5EC9C}">
      <dgm:prSet/>
      <dgm:spPr/>
      <dgm:t>
        <a:bodyPr/>
        <a:lstStyle/>
        <a:p>
          <a:endParaRPr lang="en-CA" sz="1800"/>
        </a:p>
      </dgm:t>
    </dgm:pt>
    <dgm:pt modelId="{8552131C-6FDC-4A2B-9A69-6A97620B9336}">
      <dgm:prSet phldrT="[Text]" custT="1"/>
      <dgm:spPr>
        <a:solidFill>
          <a:srgbClr val="92D050">
            <a:alpha val="43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CA" sz="1800" b="1" dirty="0">
              <a:latin typeface="Calibri" panose="020F0502020204030204" pitchFamily="34" charset="0"/>
            </a:rPr>
            <a:t>Operations &amp; Statistics Centre at Queen’s</a:t>
          </a:r>
        </a:p>
      </dgm:t>
    </dgm:pt>
    <dgm:pt modelId="{E7E06B2F-7037-41F6-A67B-8CA9FE2AE564}" type="parTrans" cxnId="{C4B0EBAB-4E3D-4C5D-9BE3-3EA4ABF6FFAB}">
      <dgm:prSet/>
      <dgm:spPr/>
      <dgm:t>
        <a:bodyPr/>
        <a:lstStyle/>
        <a:p>
          <a:endParaRPr lang="en-CA" sz="1800"/>
        </a:p>
      </dgm:t>
    </dgm:pt>
    <dgm:pt modelId="{D5FB3B01-6A54-4CEA-90F1-A1691D6B1E2B}" type="sibTrans" cxnId="{C4B0EBAB-4E3D-4C5D-9BE3-3EA4ABF6FFAB}">
      <dgm:prSet/>
      <dgm:spPr/>
      <dgm:t>
        <a:bodyPr/>
        <a:lstStyle/>
        <a:p>
          <a:endParaRPr lang="en-CA" sz="1800"/>
        </a:p>
      </dgm:t>
    </dgm:pt>
    <dgm:pt modelId="{BF0D2054-BC66-4DF2-888A-BA4C0C2B20B5}">
      <dgm:prSet phldrT="[Text]" custT="1"/>
      <dgm:spPr>
        <a:ln>
          <a:solidFill>
            <a:srgbClr val="BFBFBF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CA" sz="900" dirty="0">
              <a:latin typeface="Calibri" panose="020F0502020204030204" pitchFamily="34" charset="0"/>
            </a:rPr>
            <a:t>Trial Coordination &amp; Conduct</a:t>
          </a:r>
        </a:p>
      </dgm:t>
    </dgm:pt>
    <dgm:pt modelId="{DA222D66-BB91-46B0-9E7E-0F4E9FA6AED3}" type="parTrans" cxnId="{D3FB44C8-B805-4BDE-ABCE-B098E129F1BF}">
      <dgm:prSet/>
      <dgm:spPr/>
      <dgm:t>
        <a:bodyPr/>
        <a:lstStyle/>
        <a:p>
          <a:endParaRPr lang="en-CA" sz="1800"/>
        </a:p>
      </dgm:t>
    </dgm:pt>
    <dgm:pt modelId="{390BF1FA-BB7E-4277-9F6B-96378B3CC456}" type="sibTrans" cxnId="{D3FB44C8-B805-4BDE-ABCE-B098E129F1BF}">
      <dgm:prSet/>
      <dgm:spPr/>
      <dgm:t>
        <a:bodyPr/>
        <a:lstStyle/>
        <a:p>
          <a:endParaRPr lang="en-CA" sz="1800"/>
        </a:p>
      </dgm:t>
    </dgm:pt>
    <dgm:pt modelId="{BF36CF2F-C145-48D1-88A6-F8FB4EDBA6A9}">
      <dgm:prSet phldrT="[Text]" custT="1"/>
      <dgm:spPr>
        <a:ln>
          <a:solidFill>
            <a:srgbClr val="BFBFBF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CA" sz="900" dirty="0">
              <a:latin typeface="Calibri" panose="020F0502020204030204" pitchFamily="34" charset="0"/>
            </a:rPr>
            <a:t>Admin &amp; Finance</a:t>
          </a:r>
        </a:p>
      </dgm:t>
    </dgm:pt>
    <dgm:pt modelId="{093FA7AF-869F-4F41-9C9C-D6646DB6BF78}" type="parTrans" cxnId="{0547DD9B-AE66-47BB-B0A1-AC6573767FD5}">
      <dgm:prSet/>
      <dgm:spPr/>
      <dgm:t>
        <a:bodyPr/>
        <a:lstStyle/>
        <a:p>
          <a:endParaRPr lang="en-CA" sz="1800"/>
        </a:p>
      </dgm:t>
    </dgm:pt>
    <dgm:pt modelId="{032FBF88-6EA2-472E-AB6D-DE75AD1FAC9A}" type="sibTrans" cxnId="{0547DD9B-AE66-47BB-B0A1-AC6573767FD5}">
      <dgm:prSet/>
      <dgm:spPr/>
      <dgm:t>
        <a:bodyPr/>
        <a:lstStyle/>
        <a:p>
          <a:endParaRPr lang="en-CA" sz="1800"/>
        </a:p>
      </dgm:t>
    </dgm:pt>
    <dgm:pt modelId="{51499E98-B689-4110-956A-9B24AF3FECFE}">
      <dgm:prSet custT="1"/>
      <dgm:spPr>
        <a:ln>
          <a:solidFill>
            <a:srgbClr val="BFBFBF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CA" sz="900" dirty="0">
              <a:latin typeface="Calibri" panose="020F0502020204030204" pitchFamily="34" charset="0"/>
            </a:rPr>
            <a:t>Compliance &amp; Oversight</a:t>
          </a:r>
        </a:p>
      </dgm:t>
    </dgm:pt>
    <dgm:pt modelId="{DB4EAC82-0F0C-437B-B645-5D64863A0BEC}" type="parTrans" cxnId="{A7034A36-4933-4450-B6B3-26F8C86E1995}">
      <dgm:prSet/>
      <dgm:spPr/>
      <dgm:t>
        <a:bodyPr/>
        <a:lstStyle/>
        <a:p>
          <a:endParaRPr lang="en-CA" sz="1800"/>
        </a:p>
      </dgm:t>
    </dgm:pt>
    <dgm:pt modelId="{C436A02C-5B5C-48C2-8744-7AC26E743EC2}" type="sibTrans" cxnId="{A7034A36-4933-4450-B6B3-26F8C86E1995}">
      <dgm:prSet/>
      <dgm:spPr/>
      <dgm:t>
        <a:bodyPr/>
        <a:lstStyle/>
        <a:p>
          <a:endParaRPr lang="en-CA" sz="1800"/>
        </a:p>
      </dgm:t>
    </dgm:pt>
    <dgm:pt modelId="{9C268C6B-BE8B-4D82-A4E7-3500CE569541}">
      <dgm:prSet custT="1"/>
      <dgm:spPr>
        <a:ln>
          <a:solidFill>
            <a:srgbClr val="BFBFBF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CA" sz="900" dirty="0">
              <a:latin typeface="Calibri" panose="020F0502020204030204" pitchFamily="34" charset="0"/>
            </a:rPr>
            <a:t>Information Technology</a:t>
          </a:r>
        </a:p>
      </dgm:t>
    </dgm:pt>
    <dgm:pt modelId="{CBBA7C49-A676-4D1C-A287-E80603878274}" type="parTrans" cxnId="{71E0FF16-FD89-4514-AE1C-B67205E6ACA1}">
      <dgm:prSet/>
      <dgm:spPr/>
      <dgm:t>
        <a:bodyPr/>
        <a:lstStyle/>
        <a:p>
          <a:endParaRPr lang="en-CA" sz="1800"/>
        </a:p>
      </dgm:t>
    </dgm:pt>
    <dgm:pt modelId="{12534CFA-3BBC-449C-94D8-57375B3271F8}" type="sibTrans" cxnId="{71E0FF16-FD89-4514-AE1C-B67205E6ACA1}">
      <dgm:prSet/>
      <dgm:spPr/>
      <dgm:t>
        <a:bodyPr/>
        <a:lstStyle/>
        <a:p>
          <a:endParaRPr lang="en-CA" sz="1800"/>
        </a:p>
      </dgm:t>
    </dgm:pt>
    <dgm:pt modelId="{D7519167-746F-4ABC-9CC7-4B04B33EF6BB}">
      <dgm:prSet phldrT="[Text]" custT="1"/>
      <dgm:spPr>
        <a:ln>
          <a:solidFill>
            <a:srgbClr val="BFBFBF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CA" sz="900" dirty="0">
              <a:latin typeface="Calibri" panose="020F0502020204030204" pitchFamily="34" charset="0"/>
            </a:rPr>
            <a:t>Strategy &amp; Partnerships</a:t>
          </a:r>
        </a:p>
      </dgm:t>
    </dgm:pt>
    <dgm:pt modelId="{D9AE0A27-2559-4632-9E9C-6D0AD14B2194}" type="parTrans" cxnId="{9629BA87-D051-4BFA-A68F-7E9D0764E516}">
      <dgm:prSet/>
      <dgm:spPr/>
      <dgm:t>
        <a:bodyPr/>
        <a:lstStyle/>
        <a:p>
          <a:endParaRPr lang="en-US" sz="1400"/>
        </a:p>
      </dgm:t>
    </dgm:pt>
    <dgm:pt modelId="{A48A44AD-54A9-4DEE-B5B0-EEC2D78A89B1}" type="sibTrans" cxnId="{9629BA87-D051-4BFA-A68F-7E9D0764E516}">
      <dgm:prSet/>
      <dgm:spPr/>
      <dgm:t>
        <a:bodyPr/>
        <a:lstStyle/>
        <a:p>
          <a:endParaRPr lang="en-US" sz="1400"/>
        </a:p>
      </dgm:t>
    </dgm:pt>
    <dgm:pt modelId="{D94533BC-92DF-4B5E-862B-CD50E5035AD2}">
      <dgm:prSet phldrT="[Text]" custT="1"/>
      <dgm:spPr>
        <a:ln>
          <a:solidFill>
            <a:srgbClr val="BFBFBF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CA" sz="900" dirty="0">
              <a:latin typeface="Calibri" panose="020F0502020204030204" pitchFamily="34" charset="0"/>
            </a:rPr>
            <a:t>Tumour Banking</a:t>
          </a:r>
        </a:p>
      </dgm:t>
    </dgm:pt>
    <dgm:pt modelId="{8BE266B6-FFC0-49AE-B681-F14A8E8E6F5A}" type="parTrans" cxnId="{3EEAD0F2-9156-4FA4-B650-62A63A6CA550}">
      <dgm:prSet/>
      <dgm:spPr/>
      <dgm:t>
        <a:bodyPr/>
        <a:lstStyle/>
        <a:p>
          <a:endParaRPr lang="en-US" sz="1400"/>
        </a:p>
      </dgm:t>
    </dgm:pt>
    <dgm:pt modelId="{4DA1ACB4-C893-4594-86A9-73DB95919787}" type="sibTrans" cxnId="{3EEAD0F2-9156-4FA4-B650-62A63A6CA550}">
      <dgm:prSet/>
      <dgm:spPr/>
      <dgm:t>
        <a:bodyPr/>
        <a:lstStyle/>
        <a:p>
          <a:endParaRPr lang="en-US" sz="1400"/>
        </a:p>
      </dgm:t>
    </dgm:pt>
    <dgm:pt modelId="{472EA4D0-B5FD-4796-BA21-24C3BB4225F6}">
      <dgm:prSet phldrT="[Text]" custT="1"/>
      <dgm:spPr>
        <a:ln>
          <a:solidFill>
            <a:srgbClr val="BFBFBF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CA" sz="1200" dirty="0">
              <a:latin typeface="Calibri" panose="020F0502020204030204" pitchFamily="34" charset="0"/>
            </a:rPr>
            <a:t>Senior Investigators and Biostatisticians</a:t>
          </a:r>
        </a:p>
      </dgm:t>
    </dgm:pt>
    <dgm:pt modelId="{21D30336-64A7-44A1-80CE-874D37317CFA}" type="parTrans" cxnId="{450FD9E1-93AA-4D6F-9C32-5E4D5E5B3994}">
      <dgm:prSet/>
      <dgm:spPr/>
      <dgm:t>
        <a:bodyPr/>
        <a:lstStyle/>
        <a:p>
          <a:endParaRPr lang="en-US"/>
        </a:p>
      </dgm:t>
    </dgm:pt>
    <dgm:pt modelId="{F8067B56-ADBE-4927-A9D1-ED68BCE25F44}" type="sibTrans" cxnId="{450FD9E1-93AA-4D6F-9C32-5E4D5E5B3994}">
      <dgm:prSet/>
      <dgm:spPr/>
      <dgm:t>
        <a:bodyPr/>
        <a:lstStyle/>
        <a:p>
          <a:endParaRPr lang="en-US"/>
        </a:p>
      </dgm:t>
    </dgm:pt>
    <dgm:pt modelId="{AB90C07E-F812-4504-B107-D2682D600454}">
      <dgm:prSet phldrT="[Text]" custT="1"/>
      <dgm:spPr>
        <a:ln>
          <a:solidFill>
            <a:srgbClr val="BFBFBF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CA" sz="1200" dirty="0">
              <a:latin typeface="Calibri" panose="020F0502020204030204" pitchFamily="34" charset="0"/>
            </a:rPr>
            <a:t>Chairs &amp; Executives</a:t>
          </a:r>
        </a:p>
      </dgm:t>
    </dgm:pt>
    <dgm:pt modelId="{CCD813AF-F293-45F3-BAF5-A135CB3F952F}" type="sibTrans" cxnId="{EBA259D9-345D-4976-90F2-79313A163AB6}">
      <dgm:prSet/>
      <dgm:spPr/>
      <dgm:t>
        <a:bodyPr/>
        <a:lstStyle/>
        <a:p>
          <a:endParaRPr lang="en-US"/>
        </a:p>
      </dgm:t>
    </dgm:pt>
    <dgm:pt modelId="{A7A2792F-707D-4539-8804-9CBF1F1705FC}" type="parTrans" cxnId="{EBA259D9-345D-4976-90F2-79313A163AB6}">
      <dgm:prSet/>
      <dgm:spPr/>
      <dgm:t>
        <a:bodyPr/>
        <a:lstStyle/>
        <a:p>
          <a:endParaRPr lang="en-US"/>
        </a:p>
      </dgm:t>
    </dgm:pt>
    <dgm:pt modelId="{54168C8D-5FC9-4BA7-9178-4DA952519CBC}" type="pres">
      <dgm:prSet presAssocID="{2AD92F17-C082-4C41-9AEA-4F423B7776A3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4A9C5F5E-9065-4B1D-AE32-191E9C4C0BBC}" type="pres">
      <dgm:prSet presAssocID="{2AD92F17-C082-4C41-9AEA-4F423B7776A3}" presName="outerBox" presStyleCnt="0"/>
      <dgm:spPr/>
    </dgm:pt>
    <dgm:pt modelId="{E23B2299-C7D9-483A-AC28-4A552176984B}" type="pres">
      <dgm:prSet presAssocID="{2AD92F17-C082-4C41-9AEA-4F423B7776A3}" presName="outerBoxParent" presStyleLbl="node1" presStyleIdx="0" presStyleCnt="3" custLinFactNeighborY="1384"/>
      <dgm:spPr/>
    </dgm:pt>
    <dgm:pt modelId="{34790175-E068-4CC8-ACA6-115EC26A0AD0}" type="pres">
      <dgm:prSet presAssocID="{2AD92F17-C082-4C41-9AEA-4F423B7776A3}" presName="outerBoxChildren" presStyleCnt="0"/>
      <dgm:spPr/>
    </dgm:pt>
    <dgm:pt modelId="{8B404B47-43B1-450F-892A-E43CD91153F4}" type="pres">
      <dgm:prSet presAssocID="{974A1AC9-35DD-4B03-8E3A-4D3573AAA759}" presName="oChild" presStyleLbl="fgAcc1" presStyleIdx="0" presStyleCnt="11">
        <dgm:presLayoutVars>
          <dgm:bulletEnabled val="1"/>
        </dgm:presLayoutVars>
      </dgm:prSet>
      <dgm:spPr/>
    </dgm:pt>
    <dgm:pt modelId="{C9400405-1CCE-4689-AF24-7BB4C01AA739}" type="pres">
      <dgm:prSet presAssocID="{8651189C-89F1-49B1-819E-13F54B079FAA}" presName="outerSibTrans" presStyleCnt="0"/>
      <dgm:spPr/>
    </dgm:pt>
    <dgm:pt modelId="{BFAE10E2-72E2-4217-926D-CF9354FE5BE6}" type="pres">
      <dgm:prSet presAssocID="{00685FE6-1350-4620-965D-5988AB8B8203}" presName="oChild" presStyleLbl="fgAcc1" presStyleIdx="1" presStyleCnt="11">
        <dgm:presLayoutVars>
          <dgm:bulletEnabled val="1"/>
        </dgm:presLayoutVars>
      </dgm:prSet>
      <dgm:spPr/>
    </dgm:pt>
    <dgm:pt modelId="{78EF0DF0-59C8-479A-8709-BB46BFF4725B}" type="pres">
      <dgm:prSet presAssocID="{2AD92F17-C082-4C41-9AEA-4F423B7776A3}" presName="middleBox" presStyleCnt="0"/>
      <dgm:spPr/>
    </dgm:pt>
    <dgm:pt modelId="{34C3A7A0-8D2D-430D-8FA7-BABCDCE0D4C9}" type="pres">
      <dgm:prSet presAssocID="{2AD92F17-C082-4C41-9AEA-4F423B7776A3}" presName="middleBoxParent" presStyleLbl="node1" presStyleIdx="1" presStyleCnt="3"/>
      <dgm:spPr/>
    </dgm:pt>
    <dgm:pt modelId="{02204D45-51E4-4FD3-AFCA-B0005187D556}" type="pres">
      <dgm:prSet presAssocID="{2AD92F17-C082-4C41-9AEA-4F423B7776A3}" presName="middleBoxChildren" presStyleCnt="0"/>
      <dgm:spPr/>
    </dgm:pt>
    <dgm:pt modelId="{19A5153C-F005-4CBF-8C0C-2DA5F2795C20}" type="pres">
      <dgm:prSet presAssocID="{35075D6C-69F7-4F94-B9AA-322556266E41}" presName="mChild" presStyleLbl="fgAcc1" presStyleIdx="2" presStyleCnt="11">
        <dgm:presLayoutVars>
          <dgm:bulletEnabled val="1"/>
        </dgm:presLayoutVars>
      </dgm:prSet>
      <dgm:spPr/>
    </dgm:pt>
    <dgm:pt modelId="{2B22FE76-3C2E-4CA8-B5B1-186A0E65B513}" type="pres">
      <dgm:prSet presAssocID="{0D0B2DCD-4AE2-4535-B8F3-7039104BB678}" presName="middleSibTrans" presStyleCnt="0"/>
      <dgm:spPr/>
    </dgm:pt>
    <dgm:pt modelId="{9605D65B-64F4-45F8-BD37-1775D3C6E83F}" type="pres">
      <dgm:prSet presAssocID="{AB90C07E-F812-4504-B107-D2682D600454}" presName="mChild" presStyleLbl="fgAcc1" presStyleIdx="3" presStyleCnt="11">
        <dgm:presLayoutVars>
          <dgm:bulletEnabled val="1"/>
        </dgm:presLayoutVars>
      </dgm:prSet>
      <dgm:spPr/>
    </dgm:pt>
    <dgm:pt modelId="{B9BB3DDD-B59B-45A9-AD7E-A186B697F7FA}" type="pres">
      <dgm:prSet presAssocID="{CCD813AF-F293-45F3-BAF5-A135CB3F952F}" presName="middleSibTrans" presStyleCnt="0"/>
      <dgm:spPr/>
    </dgm:pt>
    <dgm:pt modelId="{E02FFF25-62BF-4DD4-8C3F-C4EA5CD20199}" type="pres">
      <dgm:prSet presAssocID="{472EA4D0-B5FD-4796-BA21-24C3BB4225F6}" presName="mChild" presStyleLbl="fgAcc1" presStyleIdx="4" presStyleCnt="11">
        <dgm:presLayoutVars>
          <dgm:bulletEnabled val="1"/>
        </dgm:presLayoutVars>
      </dgm:prSet>
      <dgm:spPr/>
    </dgm:pt>
    <dgm:pt modelId="{817B8A7F-B9F1-4494-B830-E842302F85CD}" type="pres">
      <dgm:prSet presAssocID="{2AD92F17-C082-4C41-9AEA-4F423B7776A3}" presName="centerBox" presStyleCnt="0"/>
      <dgm:spPr/>
    </dgm:pt>
    <dgm:pt modelId="{43D49096-0239-4266-9CF8-A216AFAA7386}" type="pres">
      <dgm:prSet presAssocID="{2AD92F17-C082-4C41-9AEA-4F423B7776A3}" presName="centerBoxParent" presStyleLbl="node1" presStyleIdx="2" presStyleCnt="3"/>
      <dgm:spPr/>
    </dgm:pt>
    <dgm:pt modelId="{211B662A-C70E-4EB5-B193-C57305D0A26C}" type="pres">
      <dgm:prSet presAssocID="{2AD92F17-C082-4C41-9AEA-4F423B7776A3}" presName="centerBoxChildren" presStyleCnt="0"/>
      <dgm:spPr/>
    </dgm:pt>
    <dgm:pt modelId="{9B7B1CC1-5BDA-4C61-94C2-A58EA9BE3DA4}" type="pres">
      <dgm:prSet presAssocID="{BF0D2054-BC66-4DF2-888A-BA4C0C2B20B5}" presName="cChild" presStyleLbl="fgAcc1" presStyleIdx="5" presStyleCnt="11" custScaleX="105817">
        <dgm:presLayoutVars>
          <dgm:bulletEnabled val="1"/>
        </dgm:presLayoutVars>
      </dgm:prSet>
      <dgm:spPr/>
    </dgm:pt>
    <dgm:pt modelId="{C30AA0A7-AA17-4D8C-B1EA-027980F8A558}" type="pres">
      <dgm:prSet presAssocID="{390BF1FA-BB7E-4277-9F6B-96378B3CC456}" presName="centerSibTrans" presStyleCnt="0"/>
      <dgm:spPr/>
    </dgm:pt>
    <dgm:pt modelId="{4ED078C2-7FD5-4DC2-8FF7-6EBD9F2ED02A}" type="pres">
      <dgm:prSet presAssocID="{51499E98-B689-4110-956A-9B24AF3FECFE}" presName="cChild" presStyleLbl="fgAcc1" presStyleIdx="6" presStyleCnt="11">
        <dgm:presLayoutVars>
          <dgm:bulletEnabled val="1"/>
        </dgm:presLayoutVars>
      </dgm:prSet>
      <dgm:spPr/>
    </dgm:pt>
    <dgm:pt modelId="{C171306B-EE8E-4DDA-BA64-8BA071D2FD81}" type="pres">
      <dgm:prSet presAssocID="{C436A02C-5B5C-48C2-8744-7AC26E743EC2}" presName="centerSibTrans" presStyleCnt="0"/>
      <dgm:spPr/>
    </dgm:pt>
    <dgm:pt modelId="{B63FE6C2-3670-4CB7-BC02-55FB54DBFE2A}" type="pres">
      <dgm:prSet presAssocID="{9C268C6B-BE8B-4D82-A4E7-3500CE569541}" presName="cChild" presStyleLbl="fgAcc1" presStyleIdx="7" presStyleCnt="11">
        <dgm:presLayoutVars>
          <dgm:bulletEnabled val="1"/>
        </dgm:presLayoutVars>
      </dgm:prSet>
      <dgm:spPr/>
    </dgm:pt>
    <dgm:pt modelId="{151497C3-5A99-4806-B9AD-B4EDC41D0215}" type="pres">
      <dgm:prSet presAssocID="{12534CFA-3BBC-449C-94D8-57375B3271F8}" presName="centerSibTrans" presStyleCnt="0"/>
      <dgm:spPr/>
    </dgm:pt>
    <dgm:pt modelId="{78E4C60C-A1D9-4744-A26C-153A77B82A2E}" type="pres">
      <dgm:prSet presAssocID="{BF36CF2F-C145-48D1-88A6-F8FB4EDBA6A9}" presName="cChild" presStyleLbl="fgAcc1" presStyleIdx="8" presStyleCnt="11">
        <dgm:presLayoutVars>
          <dgm:bulletEnabled val="1"/>
        </dgm:presLayoutVars>
      </dgm:prSet>
      <dgm:spPr/>
    </dgm:pt>
    <dgm:pt modelId="{87852717-386E-49BE-B8B3-11EA9BECD513}" type="pres">
      <dgm:prSet presAssocID="{032FBF88-6EA2-472E-AB6D-DE75AD1FAC9A}" presName="centerSibTrans" presStyleCnt="0"/>
      <dgm:spPr/>
    </dgm:pt>
    <dgm:pt modelId="{1B09E330-C282-4420-BFC4-D95DCFEBB6B7}" type="pres">
      <dgm:prSet presAssocID="{D7519167-746F-4ABC-9CC7-4B04B33EF6BB}" presName="cChild" presStyleLbl="fgAcc1" presStyleIdx="9" presStyleCnt="11">
        <dgm:presLayoutVars>
          <dgm:bulletEnabled val="1"/>
        </dgm:presLayoutVars>
      </dgm:prSet>
      <dgm:spPr/>
    </dgm:pt>
    <dgm:pt modelId="{1DD16C2C-B7CA-4F88-A644-2E90DCA2020A}" type="pres">
      <dgm:prSet presAssocID="{A48A44AD-54A9-4DEE-B5B0-EEC2D78A89B1}" presName="centerSibTrans" presStyleCnt="0"/>
      <dgm:spPr/>
    </dgm:pt>
    <dgm:pt modelId="{D54807A2-CE39-4822-8FC2-8A73D96F9EAF}" type="pres">
      <dgm:prSet presAssocID="{D94533BC-92DF-4B5E-862B-CD50E5035AD2}" presName="cChild" presStyleLbl="fgAcc1" presStyleIdx="10" presStyleCnt="11">
        <dgm:presLayoutVars>
          <dgm:bulletEnabled val="1"/>
        </dgm:presLayoutVars>
      </dgm:prSet>
      <dgm:spPr/>
    </dgm:pt>
  </dgm:ptLst>
  <dgm:cxnLst>
    <dgm:cxn modelId="{1D5C5309-780F-4F78-880E-C909613035D1}" type="presOf" srcId="{D94533BC-92DF-4B5E-862B-CD50E5035AD2}" destId="{D54807A2-CE39-4822-8FC2-8A73D96F9EAF}" srcOrd="0" destOrd="0" presId="urn:microsoft.com/office/officeart/2005/8/layout/target2"/>
    <dgm:cxn modelId="{0341580A-C6AB-48A5-A0BF-215B6C1ED9B7}" type="presOf" srcId="{BF36CF2F-C145-48D1-88A6-F8FB4EDBA6A9}" destId="{78E4C60C-A1D9-4744-A26C-153A77B82A2E}" srcOrd="0" destOrd="0" presId="urn:microsoft.com/office/officeart/2005/8/layout/target2"/>
    <dgm:cxn modelId="{71E0FF16-FD89-4514-AE1C-B67205E6ACA1}" srcId="{8552131C-6FDC-4A2B-9A69-6A97620B9336}" destId="{9C268C6B-BE8B-4D82-A4E7-3500CE569541}" srcOrd="2" destOrd="0" parTransId="{CBBA7C49-A676-4D1C-A287-E80603878274}" sibTransId="{12534CFA-3BBC-449C-94D8-57375B3271F8}"/>
    <dgm:cxn modelId="{21860829-C44C-4402-9999-200CFCA5DF3B}" type="presOf" srcId="{9F27101A-1447-4F66-92E8-A655A2560378}" destId="{34C3A7A0-8D2D-430D-8FA7-BABCDCE0D4C9}" srcOrd="0" destOrd="0" presId="urn:microsoft.com/office/officeart/2005/8/layout/target2"/>
    <dgm:cxn modelId="{CFEDF735-3219-4C62-9C43-39C91DF9DEFD}" type="presOf" srcId="{472EA4D0-B5FD-4796-BA21-24C3BB4225F6}" destId="{E02FFF25-62BF-4DD4-8C3F-C4EA5CD20199}" srcOrd="0" destOrd="0" presId="urn:microsoft.com/office/officeart/2005/8/layout/target2"/>
    <dgm:cxn modelId="{A7034A36-4933-4450-B6B3-26F8C86E1995}" srcId="{8552131C-6FDC-4A2B-9A69-6A97620B9336}" destId="{51499E98-B689-4110-956A-9B24AF3FECFE}" srcOrd="1" destOrd="0" parTransId="{DB4EAC82-0F0C-437B-B645-5D64863A0BEC}" sibTransId="{C436A02C-5B5C-48C2-8744-7AC26E743EC2}"/>
    <dgm:cxn modelId="{44BB923A-E581-4C08-BD18-8A8D543B64E0}" srcId="{2AD92F17-C082-4C41-9AEA-4F423B7776A3}" destId="{A85AEFB7-C266-4135-988A-63268B457968}" srcOrd="0" destOrd="0" parTransId="{B6B09671-961B-477B-8FDD-BDF5628BD046}" sibTransId="{A0A1864D-9E73-4497-8A66-C3F0D9AEFBD0}"/>
    <dgm:cxn modelId="{4191CD5C-E7F6-4DDA-8DBF-D51F5EDB4853}" srcId="{2AD92F17-C082-4C41-9AEA-4F423B7776A3}" destId="{9F27101A-1447-4F66-92E8-A655A2560378}" srcOrd="1" destOrd="0" parTransId="{0F31115C-530D-4D47-9FAE-7E28CFE7EE82}" sibTransId="{7EB4D930-553F-4399-A7F4-6FE9BC2D9FBA}"/>
    <dgm:cxn modelId="{5E0AF843-A68F-48DE-ACB9-50170F644E00}" type="presOf" srcId="{9C268C6B-BE8B-4D82-A4E7-3500CE569541}" destId="{B63FE6C2-3670-4CB7-BC02-55FB54DBFE2A}" srcOrd="0" destOrd="0" presId="urn:microsoft.com/office/officeart/2005/8/layout/target2"/>
    <dgm:cxn modelId="{D69BE469-492F-4CFA-B32A-24C71B1196C3}" type="presOf" srcId="{2AD92F17-C082-4C41-9AEA-4F423B7776A3}" destId="{54168C8D-5FC9-4BA7-9178-4DA952519CBC}" srcOrd="0" destOrd="0" presId="urn:microsoft.com/office/officeart/2005/8/layout/target2"/>
    <dgm:cxn modelId="{128E0A50-F280-47AE-91CF-46B59CE25C56}" type="presOf" srcId="{51499E98-B689-4110-956A-9B24AF3FECFE}" destId="{4ED078C2-7FD5-4DC2-8FF7-6EBD9F2ED02A}" srcOrd="0" destOrd="0" presId="urn:microsoft.com/office/officeart/2005/8/layout/target2"/>
    <dgm:cxn modelId="{20D7BD7F-0BB3-4CC0-9109-AFCA9E6B5152}" type="presOf" srcId="{BF0D2054-BC66-4DF2-888A-BA4C0C2B20B5}" destId="{9B7B1CC1-5BDA-4C61-94C2-A58EA9BE3DA4}" srcOrd="0" destOrd="0" presId="urn:microsoft.com/office/officeart/2005/8/layout/target2"/>
    <dgm:cxn modelId="{9629BA87-D051-4BFA-A68F-7E9D0764E516}" srcId="{8552131C-6FDC-4A2B-9A69-6A97620B9336}" destId="{D7519167-746F-4ABC-9CC7-4B04B33EF6BB}" srcOrd="4" destOrd="0" parTransId="{D9AE0A27-2559-4632-9E9C-6D0AD14B2194}" sibTransId="{A48A44AD-54A9-4DEE-B5B0-EEC2D78A89B1}"/>
    <dgm:cxn modelId="{9F55B399-5837-46A4-A251-86086FB6038E}" type="presOf" srcId="{8552131C-6FDC-4A2B-9A69-6A97620B9336}" destId="{43D49096-0239-4266-9CF8-A216AFAA7386}" srcOrd="0" destOrd="0" presId="urn:microsoft.com/office/officeart/2005/8/layout/target2"/>
    <dgm:cxn modelId="{0547DD9B-AE66-47BB-B0A1-AC6573767FD5}" srcId="{8552131C-6FDC-4A2B-9A69-6A97620B9336}" destId="{BF36CF2F-C145-48D1-88A6-F8FB4EDBA6A9}" srcOrd="3" destOrd="0" parTransId="{093FA7AF-869F-4F41-9C9C-D6646DB6BF78}" sibTransId="{032FBF88-6EA2-472E-AB6D-DE75AD1FAC9A}"/>
    <dgm:cxn modelId="{4A7F18AB-0D3A-42BC-808C-A7C17BBBAE48}" type="presOf" srcId="{35075D6C-69F7-4F94-B9AA-322556266E41}" destId="{19A5153C-F005-4CBF-8C0C-2DA5F2795C20}" srcOrd="0" destOrd="0" presId="urn:microsoft.com/office/officeart/2005/8/layout/target2"/>
    <dgm:cxn modelId="{C4B0EBAB-4E3D-4C5D-9BE3-3EA4ABF6FFAB}" srcId="{2AD92F17-C082-4C41-9AEA-4F423B7776A3}" destId="{8552131C-6FDC-4A2B-9A69-6A97620B9336}" srcOrd="2" destOrd="0" parTransId="{E7E06B2F-7037-41F6-A67B-8CA9FE2AE564}" sibTransId="{D5FB3B01-6A54-4CEA-90F1-A1691D6B1E2B}"/>
    <dgm:cxn modelId="{577871AF-6F2B-4E82-83DE-18C7E9F06BF8}" type="presOf" srcId="{AB90C07E-F812-4504-B107-D2682D600454}" destId="{9605D65B-64F4-45F8-BD37-1775D3C6E83F}" srcOrd="0" destOrd="0" presId="urn:microsoft.com/office/officeart/2005/8/layout/target2"/>
    <dgm:cxn modelId="{6C08A5C2-0988-41EC-AABC-CB3C94D5EC9C}" srcId="{9F27101A-1447-4F66-92E8-A655A2560378}" destId="{35075D6C-69F7-4F94-B9AA-322556266E41}" srcOrd="0" destOrd="0" parTransId="{5387E8AD-FC47-49EE-B938-3292033AC8CD}" sibTransId="{0D0B2DCD-4AE2-4535-B8F3-7039104BB678}"/>
    <dgm:cxn modelId="{D3FB44C8-B805-4BDE-ABCE-B098E129F1BF}" srcId="{8552131C-6FDC-4A2B-9A69-6A97620B9336}" destId="{BF0D2054-BC66-4DF2-888A-BA4C0C2B20B5}" srcOrd="0" destOrd="0" parTransId="{DA222D66-BB91-46B0-9E7E-0F4E9FA6AED3}" sibTransId="{390BF1FA-BB7E-4277-9F6B-96378B3CC456}"/>
    <dgm:cxn modelId="{30B0D1C9-2114-4E6F-9979-377B96CDAFC6}" srcId="{A85AEFB7-C266-4135-988A-63268B457968}" destId="{00685FE6-1350-4620-965D-5988AB8B8203}" srcOrd="1" destOrd="0" parTransId="{BD4B5462-D2FE-4648-9BF0-3815796B7B0D}" sibTransId="{C5DED92F-1FA7-43C5-AB0E-4F1A72108FC2}"/>
    <dgm:cxn modelId="{EBA259D9-345D-4976-90F2-79313A163AB6}" srcId="{9F27101A-1447-4F66-92E8-A655A2560378}" destId="{AB90C07E-F812-4504-B107-D2682D600454}" srcOrd="1" destOrd="0" parTransId="{A7A2792F-707D-4539-8804-9CBF1F1705FC}" sibTransId="{CCD813AF-F293-45F3-BAF5-A135CB3F952F}"/>
    <dgm:cxn modelId="{450FD9E1-93AA-4D6F-9C32-5E4D5E5B3994}" srcId="{9F27101A-1447-4F66-92E8-A655A2560378}" destId="{472EA4D0-B5FD-4796-BA21-24C3BB4225F6}" srcOrd="2" destOrd="0" parTransId="{21D30336-64A7-44A1-80CE-874D37317CFA}" sibTransId="{F8067B56-ADBE-4927-A9D1-ED68BCE25F44}"/>
    <dgm:cxn modelId="{F097C5E5-3D59-48FB-9001-9B777A27779B}" type="presOf" srcId="{D7519167-746F-4ABC-9CC7-4B04B33EF6BB}" destId="{1B09E330-C282-4420-BFC4-D95DCFEBB6B7}" srcOrd="0" destOrd="0" presId="urn:microsoft.com/office/officeart/2005/8/layout/target2"/>
    <dgm:cxn modelId="{C4670DEC-078B-497C-95EA-611CDB84CD36}" type="presOf" srcId="{00685FE6-1350-4620-965D-5988AB8B8203}" destId="{BFAE10E2-72E2-4217-926D-CF9354FE5BE6}" srcOrd="0" destOrd="0" presId="urn:microsoft.com/office/officeart/2005/8/layout/target2"/>
    <dgm:cxn modelId="{3EEAD0F2-9156-4FA4-B650-62A63A6CA550}" srcId="{8552131C-6FDC-4A2B-9A69-6A97620B9336}" destId="{D94533BC-92DF-4B5E-862B-CD50E5035AD2}" srcOrd="5" destOrd="0" parTransId="{8BE266B6-FFC0-49AE-B681-F14A8E8E6F5A}" sibTransId="{4DA1ACB4-C893-4594-86A9-73DB95919787}"/>
    <dgm:cxn modelId="{8504B2F3-5786-4F3E-A8A5-EAB62895A3A2}" srcId="{A85AEFB7-C266-4135-988A-63268B457968}" destId="{974A1AC9-35DD-4B03-8E3A-4D3573AAA759}" srcOrd="0" destOrd="0" parTransId="{FC37BDEE-39BE-4576-9FA0-48F7AF6A6CCD}" sibTransId="{8651189C-89F1-49B1-819E-13F54B079FAA}"/>
    <dgm:cxn modelId="{499785FD-3DA9-4C2F-AEDB-1DEF0F052B09}" type="presOf" srcId="{A85AEFB7-C266-4135-988A-63268B457968}" destId="{E23B2299-C7D9-483A-AC28-4A552176984B}" srcOrd="0" destOrd="0" presId="urn:microsoft.com/office/officeart/2005/8/layout/target2"/>
    <dgm:cxn modelId="{9029D6FD-6FBC-48EA-9874-D7FEC3A33794}" type="presOf" srcId="{974A1AC9-35DD-4B03-8E3A-4D3573AAA759}" destId="{8B404B47-43B1-450F-892A-E43CD91153F4}" srcOrd="0" destOrd="0" presId="urn:microsoft.com/office/officeart/2005/8/layout/target2"/>
    <dgm:cxn modelId="{C7FE75CA-E6D4-4A6A-9941-9D75ABA1B5B8}" type="presParOf" srcId="{54168C8D-5FC9-4BA7-9178-4DA952519CBC}" destId="{4A9C5F5E-9065-4B1D-AE32-191E9C4C0BBC}" srcOrd="0" destOrd="0" presId="urn:microsoft.com/office/officeart/2005/8/layout/target2"/>
    <dgm:cxn modelId="{4FBE9F6A-4ADA-473C-8457-D5D339BE5759}" type="presParOf" srcId="{4A9C5F5E-9065-4B1D-AE32-191E9C4C0BBC}" destId="{E23B2299-C7D9-483A-AC28-4A552176984B}" srcOrd="0" destOrd="0" presId="urn:microsoft.com/office/officeart/2005/8/layout/target2"/>
    <dgm:cxn modelId="{176F7C7A-D5F3-4F56-B493-5CA9B8F1629E}" type="presParOf" srcId="{4A9C5F5E-9065-4B1D-AE32-191E9C4C0BBC}" destId="{34790175-E068-4CC8-ACA6-115EC26A0AD0}" srcOrd="1" destOrd="0" presId="urn:microsoft.com/office/officeart/2005/8/layout/target2"/>
    <dgm:cxn modelId="{3BC79F79-6B9E-448B-B844-8D699D37A6F8}" type="presParOf" srcId="{34790175-E068-4CC8-ACA6-115EC26A0AD0}" destId="{8B404B47-43B1-450F-892A-E43CD91153F4}" srcOrd="0" destOrd="0" presId="urn:microsoft.com/office/officeart/2005/8/layout/target2"/>
    <dgm:cxn modelId="{5AB6743D-7431-47B0-BDCB-7960C9F08C08}" type="presParOf" srcId="{34790175-E068-4CC8-ACA6-115EC26A0AD0}" destId="{C9400405-1CCE-4689-AF24-7BB4C01AA739}" srcOrd="1" destOrd="0" presId="urn:microsoft.com/office/officeart/2005/8/layout/target2"/>
    <dgm:cxn modelId="{7AAAF407-B539-4F9C-A8A0-2EC14C4D7369}" type="presParOf" srcId="{34790175-E068-4CC8-ACA6-115EC26A0AD0}" destId="{BFAE10E2-72E2-4217-926D-CF9354FE5BE6}" srcOrd="2" destOrd="0" presId="urn:microsoft.com/office/officeart/2005/8/layout/target2"/>
    <dgm:cxn modelId="{69A63AF7-1FA2-4644-98A7-55C84195A827}" type="presParOf" srcId="{54168C8D-5FC9-4BA7-9178-4DA952519CBC}" destId="{78EF0DF0-59C8-479A-8709-BB46BFF4725B}" srcOrd="1" destOrd="0" presId="urn:microsoft.com/office/officeart/2005/8/layout/target2"/>
    <dgm:cxn modelId="{7B8ED279-C94C-4628-9EBD-A6A6217D65D9}" type="presParOf" srcId="{78EF0DF0-59C8-479A-8709-BB46BFF4725B}" destId="{34C3A7A0-8D2D-430D-8FA7-BABCDCE0D4C9}" srcOrd="0" destOrd="0" presId="urn:microsoft.com/office/officeart/2005/8/layout/target2"/>
    <dgm:cxn modelId="{F2B4E67F-1C3B-4527-A088-B541C234D7BC}" type="presParOf" srcId="{78EF0DF0-59C8-479A-8709-BB46BFF4725B}" destId="{02204D45-51E4-4FD3-AFCA-B0005187D556}" srcOrd="1" destOrd="0" presId="urn:microsoft.com/office/officeart/2005/8/layout/target2"/>
    <dgm:cxn modelId="{B405257F-3498-49D9-B447-BB924FB0E1C6}" type="presParOf" srcId="{02204D45-51E4-4FD3-AFCA-B0005187D556}" destId="{19A5153C-F005-4CBF-8C0C-2DA5F2795C20}" srcOrd="0" destOrd="0" presId="urn:microsoft.com/office/officeart/2005/8/layout/target2"/>
    <dgm:cxn modelId="{F718608F-BF40-40CC-93ED-3881FFB30368}" type="presParOf" srcId="{02204D45-51E4-4FD3-AFCA-B0005187D556}" destId="{2B22FE76-3C2E-4CA8-B5B1-186A0E65B513}" srcOrd="1" destOrd="0" presId="urn:microsoft.com/office/officeart/2005/8/layout/target2"/>
    <dgm:cxn modelId="{914EDDCF-375E-4222-9E92-C92A04806311}" type="presParOf" srcId="{02204D45-51E4-4FD3-AFCA-B0005187D556}" destId="{9605D65B-64F4-45F8-BD37-1775D3C6E83F}" srcOrd="2" destOrd="0" presId="urn:microsoft.com/office/officeart/2005/8/layout/target2"/>
    <dgm:cxn modelId="{E35538E1-1131-417A-A095-0D5B254E97B3}" type="presParOf" srcId="{02204D45-51E4-4FD3-AFCA-B0005187D556}" destId="{B9BB3DDD-B59B-45A9-AD7E-A186B697F7FA}" srcOrd="3" destOrd="0" presId="urn:microsoft.com/office/officeart/2005/8/layout/target2"/>
    <dgm:cxn modelId="{8B3FFD12-EF46-4999-A5AA-8B22A85AABAD}" type="presParOf" srcId="{02204D45-51E4-4FD3-AFCA-B0005187D556}" destId="{E02FFF25-62BF-4DD4-8C3F-C4EA5CD20199}" srcOrd="4" destOrd="0" presId="urn:microsoft.com/office/officeart/2005/8/layout/target2"/>
    <dgm:cxn modelId="{D292CC15-1A2F-41D6-9DF0-214A37CD8ED7}" type="presParOf" srcId="{54168C8D-5FC9-4BA7-9178-4DA952519CBC}" destId="{817B8A7F-B9F1-4494-B830-E842302F85CD}" srcOrd="2" destOrd="0" presId="urn:microsoft.com/office/officeart/2005/8/layout/target2"/>
    <dgm:cxn modelId="{896DD952-AEE1-48AB-B068-A9A5F71CE396}" type="presParOf" srcId="{817B8A7F-B9F1-4494-B830-E842302F85CD}" destId="{43D49096-0239-4266-9CF8-A216AFAA7386}" srcOrd="0" destOrd="0" presId="urn:microsoft.com/office/officeart/2005/8/layout/target2"/>
    <dgm:cxn modelId="{120B10CE-8B9D-47DC-BDCA-0C6861062F43}" type="presParOf" srcId="{817B8A7F-B9F1-4494-B830-E842302F85CD}" destId="{211B662A-C70E-4EB5-B193-C57305D0A26C}" srcOrd="1" destOrd="0" presId="urn:microsoft.com/office/officeart/2005/8/layout/target2"/>
    <dgm:cxn modelId="{4B305277-AE86-4B15-8598-2E1CF831142A}" type="presParOf" srcId="{211B662A-C70E-4EB5-B193-C57305D0A26C}" destId="{9B7B1CC1-5BDA-4C61-94C2-A58EA9BE3DA4}" srcOrd="0" destOrd="0" presId="urn:microsoft.com/office/officeart/2005/8/layout/target2"/>
    <dgm:cxn modelId="{278BB5E2-EA94-4C7E-96A4-32A8E5273E97}" type="presParOf" srcId="{211B662A-C70E-4EB5-B193-C57305D0A26C}" destId="{C30AA0A7-AA17-4D8C-B1EA-027980F8A558}" srcOrd="1" destOrd="0" presId="urn:microsoft.com/office/officeart/2005/8/layout/target2"/>
    <dgm:cxn modelId="{D1D69414-E3AA-44A2-994F-E638CEED0AC0}" type="presParOf" srcId="{211B662A-C70E-4EB5-B193-C57305D0A26C}" destId="{4ED078C2-7FD5-4DC2-8FF7-6EBD9F2ED02A}" srcOrd="2" destOrd="0" presId="urn:microsoft.com/office/officeart/2005/8/layout/target2"/>
    <dgm:cxn modelId="{CE892BD2-569F-4994-BDEE-23EEA19A767A}" type="presParOf" srcId="{211B662A-C70E-4EB5-B193-C57305D0A26C}" destId="{C171306B-EE8E-4DDA-BA64-8BA071D2FD81}" srcOrd="3" destOrd="0" presId="urn:microsoft.com/office/officeart/2005/8/layout/target2"/>
    <dgm:cxn modelId="{9E4392CF-04F8-4F50-A4E8-227A70966D59}" type="presParOf" srcId="{211B662A-C70E-4EB5-B193-C57305D0A26C}" destId="{B63FE6C2-3670-4CB7-BC02-55FB54DBFE2A}" srcOrd="4" destOrd="0" presId="urn:microsoft.com/office/officeart/2005/8/layout/target2"/>
    <dgm:cxn modelId="{85389D5D-AD80-45EE-AADE-7B9BE373F775}" type="presParOf" srcId="{211B662A-C70E-4EB5-B193-C57305D0A26C}" destId="{151497C3-5A99-4806-B9AD-B4EDC41D0215}" srcOrd="5" destOrd="0" presId="urn:microsoft.com/office/officeart/2005/8/layout/target2"/>
    <dgm:cxn modelId="{993FBA3D-EB97-476C-BD44-E9CB51ED025E}" type="presParOf" srcId="{211B662A-C70E-4EB5-B193-C57305D0A26C}" destId="{78E4C60C-A1D9-4744-A26C-153A77B82A2E}" srcOrd="6" destOrd="0" presId="urn:microsoft.com/office/officeart/2005/8/layout/target2"/>
    <dgm:cxn modelId="{99C81FE5-4600-4172-8238-5E7FB3D4B44C}" type="presParOf" srcId="{211B662A-C70E-4EB5-B193-C57305D0A26C}" destId="{87852717-386E-49BE-B8B3-11EA9BECD513}" srcOrd="7" destOrd="0" presId="urn:microsoft.com/office/officeart/2005/8/layout/target2"/>
    <dgm:cxn modelId="{7351CEE4-6DF1-4C83-A7CF-9FE86A448477}" type="presParOf" srcId="{211B662A-C70E-4EB5-B193-C57305D0A26C}" destId="{1B09E330-C282-4420-BFC4-D95DCFEBB6B7}" srcOrd="8" destOrd="0" presId="urn:microsoft.com/office/officeart/2005/8/layout/target2"/>
    <dgm:cxn modelId="{6A7BCAB0-3125-4033-ACB7-95520027930B}" type="presParOf" srcId="{211B662A-C70E-4EB5-B193-C57305D0A26C}" destId="{1DD16C2C-B7CA-4F88-A644-2E90DCA2020A}" srcOrd="9" destOrd="0" presId="urn:microsoft.com/office/officeart/2005/8/layout/target2"/>
    <dgm:cxn modelId="{C44DD5DD-E034-446C-B57D-E4F6808AC9B0}" type="presParOf" srcId="{211B662A-C70E-4EB5-B193-C57305D0A26C}" destId="{D54807A2-CE39-4822-8FC2-8A73D96F9EAF}" srcOrd="1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9E5774-187A-4A00-94F7-5AEC1E25CA03}" type="doc">
      <dgm:prSet loTypeId="urn:microsoft.com/office/officeart/2005/8/layout/lProcess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CA"/>
        </a:p>
      </dgm:t>
    </dgm:pt>
    <dgm:pt modelId="{944A5C07-BE99-462D-859C-D453E0CC0BCB}">
      <dgm:prSet phldrT="[Text]" custT="1"/>
      <dgm:spPr>
        <a:solidFill>
          <a:srgbClr val="519136">
            <a:alpha val="25000"/>
          </a:srgb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CA" sz="2000" dirty="0">
              <a:latin typeface="Calibri"/>
              <a:cs typeface="Calibri"/>
            </a:rPr>
            <a:t>Scientific Committees</a:t>
          </a:r>
        </a:p>
      </dgm:t>
    </dgm:pt>
    <dgm:pt modelId="{9C841563-9F7D-4460-92F0-140B8A91EB2F}" type="parTrans" cxnId="{A652C50D-E494-427D-8C76-387B74EE2848}">
      <dgm:prSet/>
      <dgm:spPr/>
      <dgm:t>
        <a:bodyPr/>
        <a:lstStyle/>
        <a:p>
          <a:endParaRPr lang="en-CA" sz="2000"/>
        </a:p>
      </dgm:t>
    </dgm:pt>
    <dgm:pt modelId="{373946A2-8476-4683-AE03-C608E1F4980A}" type="sibTrans" cxnId="{A652C50D-E494-427D-8C76-387B74EE2848}">
      <dgm:prSet/>
      <dgm:spPr/>
      <dgm:t>
        <a:bodyPr/>
        <a:lstStyle/>
        <a:p>
          <a:endParaRPr lang="en-CA" sz="2000"/>
        </a:p>
      </dgm:t>
    </dgm:pt>
    <dgm:pt modelId="{B259888B-5C13-47B0-B395-5871DB2DEACE}">
      <dgm:prSet phldrT="[Text]" custT="1"/>
      <dgm:spPr>
        <a:solidFill>
          <a:srgbClr val="519136"/>
        </a:solidFill>
      </dgm:spPr>
      <dgm:t>
        <a:bodyPr/>
        <a:lstStyle/>
        <a:p>
          <a:r>
            <a:rPr lang="en-CA" sz="1200" dirty="0">
              <a:latin typeface="Calibri"/>
              <a:cs typeface="Calibri"/>
            </a:rPr>
            <a:t>Disease Sites</a:t>
          </a:r>
        </a:p>
      </dgm:t>
    </dgm:pt>
    <dgm:pt modelId="{5C114B1F-4A1C-44FF-AAC3-31ADF657FC73}" type="parTrans" cxnId="{F25DF38F-7F44-4A59-98CF-B744779AC332}">
      <dgm:prSet/>
      <dgm:spPr/>
      <dgm:t>
        <a:bodyPr/>
        <a:lstStyle/>
        <a:p>
          <a:endParaRPr lang="en-CA" sz="2000"/>
        </a:p>
      </dgm:t>
    </dgm:pt>
    <dgm:pt modelId="{031DA2B8-82A9-4B9F-B919-FD653B522013}" type="sibTrans" cxnId="{F25DF38F-7F44-4A59-98CF-B744779AC332}">
      <dgm:prSet/>
      <dgm:spPr/>
      <dgm:t>
        <a:bodyPr/>
        <a:lstStyle/>
        <a:p>
          <a:endParaRPr lang="en-CA" sz="2000"/>
        </a:p>
      </dgm:t>
    </dgm:pt>
    <dgm:pt modelId="{81758CAF-B6CC-4A84-ADC4-A93305900F47}">
      <dgm:prSet phldrT="[Text]" custT="1"/>
      <dgm:spPr>
        <a:solidFill>
          <a:srgbClr val="519136"/>
        </a:solidFill>
      </dgm:spPr>
      <dgm:t>
        <a:bodyPr/>
        <a:lstStyle/>
        <a:p>
          <a:r>
            <a:rPr lang="en-CA" sz="1200" dirty="0">
              <a:latin typeface="Calibri"/>
              <a:cs typeface="Calibri"/>
            </a:rPr>
            <a:t>IND Program</a:t>
          </a:r>
        </a:p>
      </dgm:t>
    </dgm:pt>
    <dgm:pt modelId="{0D8D6A23-1955-4693-9C0B-1AD054D5ECA5}" type="parTrans" cxnId="{E0350BF7-C35F-4F6C-8E44-431EAA8FFAD4}">
      <dgm:prSet/>
      <dgm:spPr/>
      <dgm:t>
        <a:bodyPr/>
        <a:lstStyle/>
        <a:p>
          <a:endParaRPr lang="en-CA" sz="2000"/>
        </a:p>
      </dgm:t>
    </dgm:pt>
    <dgm:pt modelId="{9B33B61E-11A4-43CC-9AD9-F5511E524248}" type="sibTrans" cxnId="{E0350BF7-C35F-4F6C-8E44-431EAA8FFAD4}">
      <dgm:prSet/>
      <dgm:spPr/>
      <dgm:t>
        <a:bodyPr/>
        <a:lstStyle/>
        <a:p>
          <a:endParaRPr lang="en-CA" sz="2000"/>
        </a:p>
      </dgm:t>
    </dgm:pt>
    <dgm:pt modelId="{C8F42748-72E5-4501-9F02-AA726D7A23B7}">
      <dgm:prSet phldrT="[Text]" custT="1"/>
      <dgm:spPr>
        <a:solidFill>
          <a:srgbClr val="519136">
            <a:alpha val="25000"/>
          </a:srgb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CA" sz="2000" dirty="0">
              <a:latin typeface="Calibri"/>
              <a:cs typeface="Calibri"/>
            </a:rPr>
            <a:t>Oversight Committees</a:t>
          </a:r>
          <a:endParaRPr lang="en-CA" sz="2400" dirty="0">
            <a:latin typeface="Calibri"/>
            <a:cs typeface="Calibri"/>
          </a:endParaRPr>
        </a:p>
      </dgm:t>
    </dgm:pt>
    <dgm:pt modelId="{2FB1D218-1BF9-4309-85BF-1CFDBAB34A0D}" type="parTrans" cxnId="{09673448-5D3F-4370-B1C2-129198070431}">
      <dgm:prSet/>
      <dgm:spPr/>
      <dgm:t>
        <a:bodyPr/>
        <a:lstStyle/>
        <a:p>
          <a:endParaRPr lang="en-CA" sz="2000"/>
        </a:p>
      </dgm:t>
    </dgm:pt>
    <dgm:pt modelId="{7BC9FA7B-752C-4314-B705-E50F71E2F435}" type="sibTrans" cxnId="{09673448-5D3F-4370-B1C2-129198070431}">
      <dgm:prSet/>
      <dgm:spPr/>
      <dgm:t>
        <a:bodyPr/>
        <a:lstStyle/>
        <a:p>
          <a:endParaRPr lang="en-CA" sz="2000"/>
        </a:p>
      </dgm:t>
    </dgm:pt>
    <dgm:pt modelId="{5E1ED022-BE10-4ADD-8020-D561020D28AD}">
      <dgm:prSet phldrT="[Text]" custT="1"/>
      <dgm:spPr>
        <a:solidFill>
          <a:srgbClr val="519136"/>
        </a:solidFill>
      </dgm:spPr>
      <dgm:t>
        <a:bodyPr/>
        <a:lstStyle/>
        <a:p>
          <a:r>
            <a:rPr lang="en-CA" sz="1200" dirty="0">
              <a:latin typeface="Calibri"/>
              <a:cs typeface="Calibri"/>
            </a:rPr>
            <a:t>Clinical Trials</a:t>
          </a:r>
        </a:p>
      </dgm:t>
    </dgm:pt>
    <dgm:pt modelId="{58F5732F-9408-41A6-A4B1-D3EAC5CFE461}" type="parTrans" cxnId="{BF6FF7DE-D5A4-4F8F-B2D5-42E9F1C5D3E0}">
      <dgm:prSet/>
      <dgm:spPr/>
      <dgm:t>
        <a:bodyPr/>
        <a:lstStyle/>
        <a:p>
          <a:endParaRPr lang="en-CA" sz="2000"/>
        </a:p>
      </dgm:t>
    </dgm:pt>
    <dgm:pt modelId="{902FC879-673E-4AFB-8A44-F209A08421C6}" type="sibTrans" cxnId="{BF6FF7DE-D5A4-4F8F-B2D5-42E9F1C5D3E0}">
      <dgm:prSet/>
      <dgm:spPr/>
      <dgm:t>
        <a:bodyPr/>
        <a:lstStyle/>
        <a:p>
          <a:endParaRPr lang="en-CA" sz="2000"/>
        </a:p>
      </dgm:t>
    </dgm:pt>
    <dgm:pt modelId="{E19B0608-85ED-4BC4-9A27-B3ED912493A8}">
      <dgm:prSet phldrT="[Text]" custT="1"/>
      <dgm:spPr>
        <a:solidFill>
          <a:srgbClr val="519136"/>
        </a:solidFill>
      </dgm:spPr>
      <dgm:t>
        <a:bodyPr/>
        <a:lstStyle/>
        <a:p>
          <a:r>
            <a:rPr lang="en-CA" sz="1200" dirty="0">
              <a:latin typeface="Calibri"/>
              <a:cs typeface="Calibri"/>
            </a:rPr>
            <a:t>Data Safety Monitoring</a:t>
          </a:r>
        </a:p>
      </dgm:t>
    </dgm:pt>
    <dgm:pt modelId="{6BAEB063-48CE-4337-9858-789418157B19}" type="parTrans" cxnId="{94B0AF59-3935-4B2D-87D7-D09E3A2114C9}">
      <dgm:prSet/>
      <dgm:spPr/>
      <dgm:t>
        <a:bodyPr/>
        <a:lstStyle/>
        <a:p>
          <a:endParaRPr lang="en-CA" sz="2000"/>
        </a:p>
      </dgm:t>
    </dgm:pt>
    <dgm:pt modelId="{F39F67BD-1AFC-43BF-AE3F-77D66F43EA43}" type="sibTrans" cxnId="{94B0AF59-3935-4B2D-87D7-D09E3A2114C9}">
      <dgm:prSet/>
      <dgm:spPr/>
      <dgm:t>
        <a:bodyPr/>
        <a:lstStyle/>
        <a:p>
          <a:endParaRPr lang="en-CA" sz="2000"/>
        </a:p>
      </dgm:t>
    </dgm:pt>
    <dgm:pt modelId="{4EAEACAD-300A-43B9-BA77-528C1B74F6FB}">
      <dgm:prSet phldrT="[Text]" custT="1"/>
      <dgm:spPr>
        <a:solidFill>
          <a:srgbClr val="519136">
            <a:alpha val="25000"/>
          </a:srgb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CA" sz="2000" dirty="0">
              <a:latin typeface="Calibri"/>
              <a:cs typeface="Calibri"/>
            </a:rPr>
            <a:t>Support Committees</a:t>
          </a:r>
        </a:p>
      </dgm:t>
    </dgm:pt>
    <dgm:pt modelId="{399CD5D1-8B53-4E9C-92CA-3A501C7E5BC0}" type="parTrans" cxnId="{8C1859B9-AD1B-4F27-838A-48AE171DD9CC}">
      <dgm:prSet/>
      <dgm:spPr/>
      <dgm:t>
        <a:bodyPr/>
        <a:lstStyle/>
        <a:p>
          <a:endParaRPr lang="en-CA" sz="2000"/>
        </a:p>
      </dgm:t>
    </dgm:pt>
    <dgm:pt modelId="{44B1BA66-4E1A-43DA-90FC-116B80807289}" type="sibTrans" cxnId="{8C1859B9-AD1B-4F27-838A-48AE171DD9CC}">
      <dgm:prSet/>
      <dgm:spPr/>
      <dgm:t>
        <a:bodyPr/>
        <a:lstStyle/>
        <a:p>
          <a:endParaRPr lang="en-CA" sz="2000"/>
        </a:p>
      </dgm:t>
    </dgm:pt>
    <dgm:pt modelId="{5785BEFF-12B4-4A64-8946-E728CDC85674}">
      <dgm:prSet phldrT="[Text]" custT="1"/>
      <dgm:spPr>
        <a:solidFill>
          <a:srgbClr val="519136"/>
        </a:solidFill>
      </dgm:spPr>
      <dgm:t>
        <a:bodyPr/>
        <a:lstStyle/>
        <a:p>
          <a:r>
            <a:rPr lang="en-CA" sz="1200" dirty="0">
              <a:latin typeface="Calibri"/>
              <a:cs typeface="Calibri"/>
            </a:rPr>
            <a:t>CRA</a:t>
          </a:r>
        </a:p>
      </dgm:t>
    </dgm:pt>
    <dgm:pt modelId="{8C58500A-D04D-4822-A6F2-0F71C6418B29}" type="parTrans" cxnId="{328C4893-3A3B-4E4F-BEA1-E9F27F488D12}">
      <dgm:prSet/>
      <dgm:spPr/>
      <dgm:t>
        <a:bodyPr/>
        <a:lstStyle/>
        <a:p>
          <a:endParaRPr lang="en-CA" sz="2000"/>
        </a:p>
      </dgm:t>
    </dgm:pt>
    <dgm:pt modelId="{49384DD9-FEF5-445C-8CEE-B693DE23D176}" type="sibTrans" cxnId="{328C4893-3A3B-4E4F-BEA1-E9F27F488D12}">
      <dgm:prSet/>
      <dgm:spPr/>
      <dgm:t>
        <a:bodyPr/>
        <a:lstStyle/>
        <a:p>
          <a:endParaRPr lang="en-CA" sz="2000"/>
        </a:p>
      </dgm:t>
    </dgm:pt>
    <dgm:pt modelId="{081CF02C-E5A9-4333-A789-84DB416B86C3}">
      <dgm:prSet phldrT="[Text]" custT="1"/>
      <dgm:spPr>
        <a:solidFill>
          <a:srgbClr val="519136"/>
        </a:solidFill>
      </dgm:spPr>
      <dgm:t>
        <a:bodyPr/>
        <a:lstStyle/>
        <a:p>
          <a:r>
            <a:rPr lang="en-CA" sz="1200" dirty="0">
              <a:latin typeface="Calibri"/>
              <a:cs typeface="Calibri"/>
            </a:rPr>
            <a:t>Lay/Patient</a:t>
          </a:r>
        </a:p>
      </dgm:t>
    </dgm:pt>
    <dgm:pt modelId="{B4E17689-CD0C-4F80-8D21-AB67E85E48FC}" type="parTrans" cxnId="{F38D7FEC-B696-4824-8458-F5FD9E79051F}">
      <dgm:prSet/>
      <dgm:spPr/>
      <dgm:t>
        <a:bodyPr/>
        <a:lstStyle/>
        <a:p>
          <a:endParaRPr lang="en-CA" sz="2000"/>
        </a:p>
      </dgm:t>
    </dgm:pt>
    <dgm:pt modelId="{5ABB1F5C-9534-482E-A160-EB231311A590}" type="sibTrans" cxnId="{F38D7FEC-B696-4824-8458-F5FD9E79051F}">
      <dgm:prSet/>
      <dgm:spPr/>
      <dgm:t>
        <a:bodyPr/>
        <a:lstStyle/>
        <a:p>
          <a:endParaRPr lang="en-CA" sz="2000"/>
        </a:p>
      </dgm:t>
    </dgm:pt>
    <dgm:pt modelId="{062D3C55-9A72-4807-8D78-DA029F86913A}">
      <dgm:prSet phldrT="[Text]" custT="1"/>
      <dgm:spPr>
        <a:solidFill>
          <a:srgbClr val="519136"/>
        </a:solidFill>
      </dgm:spPr>
      <dgm:t>
        <a:bodyPr/>
        <a:lstStyle/>
        <a:p>
          <a:r>
            <a:rPr lang="en-CA" sz="1200" dirty="0">
              <a:latin typeface="Calibri"/>
              <a:cs typeface="Calibri"/>
            </a:rPr>
            <a:t> Strategic Executive Advisory</a:t>
          </a:r>
        </a:p>
      </dgm:t>
    </dgm:pt>
    <dgm:pt modelId="{BD2DE988-C76E-4EA3-91B4-8A9CF682EC2B}" type="parTrans" cxnId="{9CDCDCF6-9E85-4C99-8131-A63A58A34A77}">
      <dgm:prSet/>
      <dgm:spPr/>
      <dgm:t>
        <a:bodyPr/>
        <a:lstStyle/>
        <a:p>
          <a:endParaRPr lang="en-CA" sz="2000"/>
        </a:p>
      </dgm:t>
    </dgm:pt>
    <dgm:pt modelId="{C0A773F0-0B09-4202-A410-1EEA8AC33217}" type="sibTrans" cxnId="{9CDCDCF6-9E85-4C99-8131-A63A58A34A77}">
      <dgm:prSet/>
      <dgm:spPr/>
      <dgm:t>
        <a:bodyPr/>
        <a:lstStyle/>
        <a:p>
          <a:endParaRPr lang="en-CA" sz="2000"/>
        </a:p>
      </dgm:t>
    </dgm:pt>
    <dgm:pt modelId="{5D1856A1-5A39-4F5D-A4F7-1CFCD232C974}">
      <dgm:prSet phldrT="[Text]" custT="1"/>
      <dgm:spPr>
        <a:solidFill>
          <a:srgbClr val="519136"/>
        </a:solidFill>
      </dgm:spPr>
      <dgm:t>
        <a:bodyPr/>
        <a:lstStyle/>
        <a:p>
          <a:r>
            <a:rPr lang="en-CA" sz="1200" dirty="0">
              <a:latin typeface="Calibri"/>
              <a:cs typeface="Calibri"/>
            </a:rPr>
            <a:t>Endpoints</a:t>
          </a:r>
        </a:p>
      </dgm:t>
    </dgm:pt>
    <dgm:pt modelId="{ACBE8115-0699-4F97-B630-A43B096AFF92}" type="parTrans" cxnId="{994B897B-56DB-47F4-B171-980EB6EBB815}">
      <dgm:prSet/>
      <dgm:spPr/>
      <dgm:t>
        <a:bodyPr/>
        <a:lstStyle/>
        <a:p>
          <a:endParaRPr lang="en-CA" sz="2000"/>
        </a:p>
      </dgm:t>
    </dgm:pt>
    <dgm:pt modelId="{7AEB4EEF-FEED-4CBD-B786-3560CEAEED9B}" type="sibTrans" cxnId="{994B897B-56DB-47F4-B171-980EB6EBB815}">
      <dgm:prSet/>
      <dgm:spPr/>
      <dgm:t>
        <a:bodyPr/>
        <a:lstStyle/>
        <a:p>
          <a:endParaRPr lang="en-CA" sz="2000"/>
        </a:p>
      </dgm:t>
    </dgm:pt>
    <dgm:pt modelId="{06700DB7-7649-4364-8005-66F65E092243}">
      <dgm:prSet phldrT="[Text]" custT="1"/>
      <dgm:spPr>
        <a:solidFill>
          <a:srgbClr val="519136"/>
        </a:solidFill>
      </dgm:spPr>
      <dgm:t>
        <a:bodyPr/>
        <a:lstStyle/>
        <a:p>
          <a:r>
            <a:rPr lang="en-CA" sz="1200" dirty="0">
              <a:latin typeface="Calibri"/>
              <a:cs typeface="Calibri"/>
            </a:rPr>
            <a:t>Pharmacy</a:t>
          </a:r>
        </a:p>
      </dgm:t>
    </dgm:pt>
    <dgm:pt modelId="{3D5C79F2-6AA7-478B-B708-C40FD8B269D7}" type="parTrans" cxnId="{C38C0CFD-0C79-47CF-BAAF-5A56F89F54AA}">
      <dgm:prSet/>
      <dgm:spPr/>
      <dgm:t>
        <a:bodyPr/>
        <a:lstStyle/>
        <a:p>
          <a:endParaRPr lang="en-US" sz="2000"/>
        </a:p>
      </dgm:t>
    </dgm:pt>
    <dgm:pt modelId="{8C8F0F32-E537-4F1C-8540-50678E8EE827}" type="sibTrans" cxnId="{C38C0CFD-0C79-47CF-BAAF-5A56F89F54AA}">
      <dgm:prSet/>
      <dgm:spPr/>
      <dgm:t>
        <a:bodyPr/>
        <a:lstStyle/>
        <a:p>
          <a:endParaRPr lang="en-US" sz="2000"/>
        </a:p>
      </dgm:t>
    </dgm:pt>
    <dgm:pt modelId="{CA039477-798F-45BE-B82B-91201C7E4A70}">
      <dgm:prSet phldrT="[Text]" custT="1"/>
      <dgm:spPr>
        <a:solidFill>
          <a:srgbClr val="519136"/>
        </a:solidFill>
      </dgm:spPr>
      <dgm:t>
        <a:bodyPr/>
        <a:lstStyle/>
        <a:p>
          <a:r>
            <a:rPr lang="en-CA" sz="1200" dirty="0">
              <a:latin typeface="Calibri"/>
              <a:cs typeface="Calibri"/>
            </a:rPr>
            <a:t>Auditing Monitoring</a:t>
          </a:r>
        </a:p>
      </dgm:t>
    </dgm:pt>
    <dgm:pt modelId="{A4536232-E3BF-4BCE-9B3D-0B54D8DD68B3}" type="parTrans" cxnId="{A7E38543-FEEA-41B9-8662-F77D0301D47C}">
      <dgm:prSet/>
      <dgm:spPr/>
      <dgm:t>
        <a:bodyPr/>
        <a:lstStyle/>
        <a:p>
          <a:endParaRPr lang="en-US" sz="2000"/>
        </a:p>
      </dgm:t>
    </dgm:pt>
    <dgm:pt modelId="{713EB069-BA82-4294-8FA8-FD4691F3D4B1}" type="sibTrans" cxnId="{A7E38543-FEEA-41B9-8662-F77D0301D47C}">
      <dgm:prSet/>
      <dgm:spPr/>
      <dgm:t>
        <a:bodyPr/>
        <a:lstStyle/>
        <a:p>
          <a:endParaRPr lang="en-US" sz="2000"/>
        </a:p>
      </dgm:t>
    </dgm:pt>
    <dgm:pt modelId="{47C82D68-4C71-4943-B84C-57B07198B9F7}">
      <dgm:prSet phldrT="[Text]" custT="1"/>
      <dgm:spPr>
        <a:solidFill>
          <a:srgbClr val="519136"/>
        </a:solidFill>
      </dgm:spPr>
      <dgm:t>
        <a:bodyPr/>
        <a:lstStyle/>
        <a:p>
          <a:r>
            <a:rPr lang="en-CA" sz="1200" dirty="0">
              <a:latin typeface="Calibri"/>
              <a:cs typeface="Calibri"/>
            </a:rPr>
            <a:t>Centre Representative</a:t>
          </a:r>
        </a:p>
      </dgm:t>
    </dgm:pt>
    <dgm:pt modelId="{9FC5BE0E-C4FD-4E87-9EC2-E05969A49D67}" type="parTrans" cxnId="{DAEB712B-AA9F-428B-AAFA-1901D986B69D}">
      <dgm:prSet/>
      <dgm:spPr/>
      <dgm:t>
        <a:bodyPr/>
        <a:lstStyle/>
        <a:p>
          <a:endParaRPr lang="en-US" sz="2000"/>
        </a:p>
      </dgm:t>
    </dgm:pt>
    <dgm:pt modelId="{A12539FD-D458-4C90-B6FE-40C4ECA4EBB3}" type="sibTrans" cxnId="{DAEB712B-AA9F-428B-AAFA-1901D986B69D}">
      <dgm:prSet/>
      <dgm:spPr/>
      <dgm:t>
        <a:bodyPr/>
        <a:lstStyle/>
        <a:p>
          <a:endParaRPr lang="en-US" sz="2000"/>
        </a:p>
      </dgm:t>
    </dgm:pt>
    <dgm:pt modelId="{421215D4-5A2F-4078-8C35-59BB6CCDB082}">
      <dgm:prSet phldrT="[Text]" custT="1"/>
      <dgm:spPr>
        <a:solidFill>
          <a:srgbClr val="519136"/>
        </a:solidFill>
      </dgm:spPr>
      <dgm:t>
        <a:bodyPr/>
        <a:lstStyle/>
        <a:p>
          <a:r>
            <a:rPr lang="en-CA" sz="1200" dirty="0">
              <a:latin typeface="Calibri"/>
              <a:cs typeface="Calibri"/>
            </a:rPr>
            <a:t>RTQA</a:t>
          </a:r>
        </a:p>
      </dgm:t>
    </dgm:pt>
    <dgm:pt modelId="{4F375E17-4044-4716-BB9F-1CAF539AE296}" type="parTrans" cxnId="{685D69BC-2131-4709-9BB3-0835DEAF4BB8}">
      <dgm:prSet/>
      <dgm:spPr/>
      <dgm:t>
        <a:bodyPr/>
        <a:lstStyle/>
        <a:p>
          <a:endParaRPr lang="en-US" sz="2000"/>
        </a:p>
      </dgm:t>
    </dgm:pt>
    <dgm:pt modelId="{A702F04B-81FB-4202-B1CF-D197FC19247D}" type="sibTrans" cxnId="{685D69BC-2131-4709-9BB3-0835DEAF4BB8}">
      <dgm:prSet/>
      <dgm:spPr/>
      <dgm:t>
        <a:bodyPr/>
        <a:lstStyle/>
        <a:p>
          <a:endParaRPr lang="en-US" sz="2000"/>
        </a:p>
      </dgm:t>
    </dgm:pt>
    <dgm:pt modelId="{05FD1B5A-B7EE-478F-A5DD-C57453672EF5}" type="pres">
      <dgm:prSet presAssocID="{989E5774-187A-4A00-94F7-5AEC1E25CA03}" presName="theList" presStyleCnt="0">
        <dgm:presLayoutVars>
          <dgm:dir/>
          <dgm:animLvl val="lvl"/>
          <dgm:resizeHandles val="exact"/>
        </dgm:presLayoutVars>
      </dgm:prSet>
      <dgm:spPr/>
    </dgm:pt>
    <dgm:pt modelId="{6862E814-A97C-4524-8187-FD1214D67204}" type="pres">
      <dgm:prSet presAssocID="{944A5C07-BE99-462D-859C-D453E0CC0BCB}" presName="compNode" presStyleCnt="0"/>
      <dgm:spPr/>
    </dgm:pt>
    <dgm:pt modelId="{F2BDD15A-68B7-4B0F-ABFA-68621C22D908}" type="pres">
      <dgm:prSet presAssocID="{944A5C07-BE99-462D-859C-D453E0CC0BCB}" presName="aNode" presStyleLbl="bgShp" presStyleIdx="0" presStyleCnt="3"/>
      <dgm:spPr/>
    </dgm:pt>
    <dgm:pt modelId="{1770963A-DE8F-4DA0-BFC4-F44DDB8D7C44}" type="pres">
      <dgm:prSet presAssocID="{944A5C07-BE99-462D-859C-D453E0CC0BCB}" presName="textNode" presStyleLbl="bgShp" presStyleIdx="0" presStyleCnt="3"/>
      <dgm:spPr/>
    </dgm:pt>
    <dgm:pt modelId="{7426F86E-3DE4-48B4-89F3-8B3FB1598256}" type="pres">
      <dgm:prSet presAssocID="{944A5C07-BE99-462D-859C-D453E0CC0BCB}" presName="compChildNode" presStyleCnt="0"/>
      <dgm:spPr/>
    </dgm:pt>
    <dgm:pt modelId="{A33CB294-AE68-4D1B-B5B1-7FC006729EF2}" type="pres">
      <dgm:prSet presAssocID="{944A5C07-BE99-462D-859C-D453E0CC0BCB}" presName="theInnerList" presStyleCnt="0"/>
      <dgm:spPr/>
    </dgm:pt>
    <dgm:pt modelId="{9A823B00-FD9B-49D5-9F53-AFC66019A41B}" type="pres">
      <dgm:prSet presAssocID="{B259888B-5C13-47B0-B395-5871DB2DEACE}" presName="childNode" presStyleLbl="node1" presStyleIdx="0" presStyleCnt="12">
        <dgm:presLayoutVars>
          <dgm:bulletEnabled val="1"/>
        </dgm:presLayoutVars>
      </dgm:prSet>
      <dgm:spPr/>
    </dgm:pt>
    <dgm:pt modelId="{5F36F010-E78D-4D77-BC51-FBF0B0B731D2}" type="pres">
      <dgm:prSet presAssocID="{B259888B-5C13-47B0-B395-5871DB2DEACE}" presName="aSpace2" presStyleCnt="0"/>
      <dgm:spPr/>
    </dgm:pt>
    <dgm:pt modelId="{4FABC975-AABD-4569-891B-01AD3CEE3086}" type="pres">
      <dgm:prSet presAssocID="{81758CAF-B6CC-4A84-ADC4-A93305900F47}" presName="childNode" presStyleLbl="node1" presStyleIdx="1" presStyleCnt="12">
        <dgm:presLayoutVars>
          <dgm:bulletEnabled val="1"/>
        </dgm:presLayoutVars>
      </dgm:prSet>
      <dgm:spPr/>
    </dgm:pt>
    <dgm:pt modelId="{564AA78E-9763-4FD1-96F6-1AD48A21F13A}" type="pres">
      <dgm:prSet presAssocID="{81758CAF-B6CC-4A84-ADC4-A93305900F47}" presName="aSpace2" presStyleCnt="0"/>
      <dgm:spPr/>
    </dgm:pt>
    <dgm:pt modelId="{EBA5D843-D0A9-4D19-92D8-67CCFDC041EF}" type="pres">
      <dgm:prSet presAssocID="{5D1856A1-5A39-4F5D-A4F7-1CFCD232C974}" presName="childNode" presStyleLbl="node1" presStyleIdx="2" presStyleCnt="12">
        <dgm:presLayoutVars>
          <dgm:bulletEnabled val="1"/>
        </dgm:presLayoutVars>
      </dgm:prSet>
      <dgm:spPr/>
    </dgm:pt>
    <dgm:pt modelId="{E2AA5E50-08E7-44A6-8933-33F7CB5BA30F}" type="pres">
      <dgm:prSet presAssocID="{944A5C07-BE99-462D-859C-D453E0CC0BCB}" presName="aSpace" presStyleCnt="0"/>
      <dgm:spPr/>
    </dgm:pt>
    <dgm:pt modelId="{3721B19F-292D-451D-8DE0-FD4C936BB0B8}" type="pres">
      <dgm:prSet presAssocID="{C8F42748-72E5-4501-9F02-AA726D7A23B7}" presName="compNode" presStyleCnt="0"/>
      <dgm:spPr/>
    </dgm:pt>
    <dgm:pt modelId="{E5BD9580-3CD3-4350-8897-AAD3FECAE8A6}" type="pres">
      <dgm:prSet presAssocID="{C8F42748-72E5-4501-9F02-AA726D7A23B7}" presName="aNode" presStyleLbl="bgShp" presStyleIdx="1" presStyleCnt="3"/>
      <dgm:spPr/>
    </dgm:pt>
    <dgm:pt modelId="{BC94AB51-0692-477E-8982-5A565A21BFFB}" type="pres">
      <dgm:prSet presAssocID="{C8F42748-72E5-4501-9F02-AA726D7A23B7}" presName="textNode" presStyleLbl="bgShp" presStyleIdx="1" presStyleCnt="3"/>
      <dgm:spPr/>
    </dgm:pt>
    <dgm:pt modelId="{0F887F49-9BDB-4349-985C-433D825F0A78}" type="pres">
      <dgm:prSet presAssocID="{C8F42748-72E5-4501-9F02-AA726D7A23B7}" presName="compChildNode" presStyleCnt="0"/>
      <dgm:spPr/>
    </dgm:pt>
    <dgm:pt modelId="{94A2348C-64AA-4051-B419-17287E76E2D6}" type="pres">
      <dgm:prSet presAssocID="{C8F42748-72E5-4501-9F02-AA726D7A23B7}" presName="theInnerList" presStyleCnt="0"/>
      <dgm:spPr/>
    </dgm:pt>
    <dgm:pt modelId="{9F6BDE22-B2B8-4A2D-8BA8-593A023CCF84}" type="pres">
      <dgm:prSet presAssocID="{5E1ED022-BE10-4ADD-8020-D561020D28AD}" presName="childNode" presStyleLbl="node1" presStyleIdx="3" presStyleCnt="12">
        <dgm:presLayoutVars>
          <dgm:bulletEnabled val="1"/>
        </dgm:presLayoutVars>
      </dgm:prSet>
      <dgm:spPr/>
    </dgm:pt>
    <dgm:pt modelId="{9F571114-2008-47BA-A6E0-BFB4EDC051A2}" type="pres">
      <dgm:prSet presAssocID="{5E1ED022-BE10-4ADD-8020-D561020D28AD}" presName="aSpace2" presStyleCnt="0"/>
      <dgm:spPr/>
    </dgm:pt>
    <dgm:pt modelId="{5E4C5C59-E4F8-47CF-B2DB-DBD5FA320427}" type="pres">
      <dgm:prSet presAssocID="{E19B0608-85ED-4BC4-9A27-B3ED912493A8}" presName="childNode" presStyleLbl="node1" presStyleIdx="4" presStyleCnt="12">
        <dgm:presLayoutVars>
          <dgm:bulletEnabled val="1"/>
        </dgm:presLayoutVars>
      </dgm:prSet>
      <dgm:spPr/>
    </dgm:pt>
    <dgm:pt modelId="{CB439E93-532C-4FDC-9ECE-B0CC98381917}" type="pres">
      <dgm:prSet presAssocID="{E19B0608-85ED-4BC4-9A27-B3ED912493A8}" presName="aSpace2" presStyleCnt="0"/>
      <dgm:spPr/>
    </dgm:pt>
    <dgm:pt modelId="{921347A7-A792-48E3-9335-F0B2596EB7C9}" type="pres">
      <dgm:prSet presAssocID="{062D3C55-9A72-4807-8D78-DA029F86913A}" presName="childNode" presStyleLbl="node1" presStyleIdx="5" presStyleCnt="12">
        <dgm:presLayoutVars>
          <dgm:bulletEnabled val="1"/>
        </dgm:presLayoutVars>
      </dgm:prSet>
      <dgm:spPr/>
    </dgm:pt>
    <dgm:pt modelId="{F1ECF945-F177-4980-B3D0-939F968493B4}" type="pres">
      <dgm:prSet presAssocID="{C8F42748-72E5-4501-9F02-AA726D7A23B7}" presName="aSpace" presStyleCnt="0"/>
      <dgm:spPr/>
    </dgm:pt>
    <dgm:pt modelId="{8DF4DC2A-F9DA-4AE1-A0C0-4CE2555C0C48}" type="pres">
      <dgm:prSet presAssocID="{4EAEACAD-300A-43B9-BA77-528C1B74F6FB}" presName="compNode" presStyleCnt="0"/>
      <dgm:spPr/>
    </dgm:pt>
    <dgm:pt modelId="{AE087F19-298C-4226-82B4-3E9B5E163D0D}" type="pres">
      <dgm:prSet presAssocID="{4EAEACAD-300A-43B9-BA77-528C1B74F6FB}" presName="aNode" presStyleLbl="bgShp" presStyleIdx="2" presStyleCnt="3"/>
      <dgm:spPr/>
    </dgm:pt>
    <dgm:pt modelId="{ED782E72-4743-4A95-A908-7DEA11F238AA}" type="pres">
      <dgm:prSet presAssocID="{4EAEACAD-300A-43B9-BA77-528C1B74F6FB}" presName="textNode" presStyleLbl="bgShp" presStyleIdx="2" presStyleCnt="3"/>
      <dgm:spPr/>
    </dgm:pt>
    <dgm:pt modelId="{0810947B-4992-40AB-A90E-AA35CB8E86F0}" type="pres">
      <dgm:prSet presAssocID="{4EAEACAD-300A-43B9-BA77-528C1B74F6FB}" presName="compChildNode" presStyleCnt="0"/>
      <dgm:spPr/>
    </dgm:pt>
    <dgm:pt modelId="{815640EB-CA37-49D2-975B-355D27A8303E}" type="pres">
      <dgm:prSet presAssocID="{4EAEACAD-300A-43B9-BA77-528C1B74F6FB}" presName="theInnerList" presStyleCnt="0"/>
      <dgm:spPr/>
    </dgm:pt>
    <dgm:pt modelId="{35D07AF1-D4F9-4941-BB1C-4E9BFD42FB65}" type="pres">
      <dgm:prSet presAssocID="{5785BEFF-12B4-4A64-8946-E728CDC85674}" presName="childNode" presStyleLbl="node1" presStyleIdx="6" presStyleCnt="12">
        <dgm:presLayoutVars>
          <dgm:bulletEnabled val="1"/>
        </dgm:presLayoutVars>
      </dgm:prSet>
      <dgm:spPr/>
    </dgm:pt>
    <dgm:pt modelId="{740D899A-55CE-4C44-9042-8F0900553B44}" type="pres">
      <dgm:prSet presAssocID="{5785BEFF-12B4-4A64-8946-E728CDC85674}" presName="aSpace2" presStyleCnt="0"/>
      <dgm:spPr/>
    </dgm:pt>
    <dgm:pt modelId="{C02A3428-724A-4623-A044-6AAC5856C363}" type="pres">
      <dgm:prSet presAssocID="{06700DB7-7649-4364-8005-66F65E092243}" presName="childNode" presStyleLbl="node1" presStyleIdx="7" presStyleCnt="12">
        <dgm:presLayoutVars>
          <dgm:bulletEnabled val="1"/>
        </dgm:presLayoutVars>
      </dgm:prSet>
      <dgm:spPr/>
    </dgm:pt>
    <dgm:pt modelId="{3F13547E-EB8D-476A-B6C2-7F2A1E4B6B0E}" type="pres">
      <dgm:prSet presAssocID="{06700DB7-7649-4364-8005-66F65E092243}" presName="aSpace2" presStyleCnt="0"/>
      <dgm:spPr/>
    </dgm:pt>
    <dgm:pt modelId="{01B860DB-25C5-41C2-99D8-87BBCBD4F8E9}" type="pres">
      <dgm:prSet presAssocID="{CA039477-798F-45BE-B82B-91201C7E4A70}" presName="childNode" presStyleLbl="node1" presStyleIdx="8" presStyleCnt="12">
        <dgm:presLayoutVars>
          <dgm:bulletEnabled val="1"/>
        </dgm:presLayoutVars>
      </dgm:prSet>
      <dgm:spPr/>
    </dgm:pt>
    <dgm:pt modelId="{5BAD27C3-52AF-4D80-96A5-64F6D6E5B213}" type="pres">
      <dgm:prSet presAssocID="{CA039477-798F-45BE-B82B-91201C7E4A70}" presName="aSpace2" presStyleCnt="0"/>
      <dgm:spPr/>
    </dgm:pt>
    <dgm:pt modelId="{7E99AD03-2DC8-48D0-BF72-AC78E6DDAF1D}" type="pres">
      <dgm:prSet presAssocID="{081CF02C-E5A9-4333-A789-84DB416B86C3}" presName="childNode" presStyleLbl="node1" presStyleIdx="9" presStyleCnt="12">
        <dgm:presLayoutVars>
          <dgm:bulletEnabled val="1"/>
        </dgm:presLayoutVars>
      </dgm:prSet>
      <dgm:spPr/>
    </dgm:pt>
    <dgm:pt modelId="{FC3537F7-717B-46E3-8049-05EA49B5C64F}" type="pres">
      <dgm:prSet presAssocID="{081CF02C-E5A9-4333-A789-84DB416B86C3}" presName="aSpace2" presStyleCnt="0"/>
      <dgm:spPr/>
    </dgm:pt>
    <dgm:pt modelId="{5EE5416C-8022-4E22-8F39-245D8BC0AED4}" type="pres">
      <dgm:prSet presAssocID="{47C82D68-4C71-4943-B84C-57B07198B9F7}" presName="childNode" presStyleLbl="node1" presStyleIdx="10" presStyleCnt="12">
        <dgm:presLayoutVars>
          <dgm:bulletEnabled val="1"/>
        </dgm:presLayoutVars>
      </dgm:prSet>
      <dgm:spPr/>
    </dgm:pt>
    <dgm:pt modelId="{82A26A95-6FB8-4E49-9717-4FD0E2061C49}" type="pres">
      <dgm:prSet presAssocID="{47C82D68-4C71-4943-B84C-57B07198B9F7}" presName="aSpace2" presStyleCnt="0"/>
      <dgm:spPr/>
    </dgm:pt>
    <dgm:pt modelId="{B78DFB78-8D0B-4137-9B4A-8240F02846F4}" type="pres">
      <dgm:prSet presAssocID="{421215D4-5A2F-4078-8C35-59BB6CCDB082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C23BA907-996F-4C74-8C15-3B3B724E1F51}" type="presOf" srcId="{421215D4-5A2F-4078-8C35-59BB6CCDB082}" destId="{B78DFB78-8D0B-4137-9B4A-8240F02846F4}" srcOrd="0" destOrd="0" presId="urn:microsoft.com/office/officeart/2005/8/layout/lProcess2"/>
    <dgm:cxn modelId="{A652C50D-E494-427D-8C76-387B74EE2848}" srcId="{989E5774-187A-4A00-94F7-5AEC1E25CA03}" destId="{944A5C07-BE99-462D-859C-D453E0CC0BCB}" srcOrd="0" destOrd="0" parTransId="{9C841563-9F7D-4460-92F0-140B8A91EB2F}" sibTransId="{373946A2-8476-4683-AE03-C608E1F4980A}"/>
    <dgm:cxn modelId="{017E700E-90C1-466E-A75F-EE1B85443DDB}" type="presOf" srcId="{C8F42748-72E5-4501-9F02-AA726D7A23B7}" destId="{BC94AB51-0692-477E-8982-5A565A21BFFB}" srcOrd="1" destOrd="0" presId="urn:microsoft.com/office/officeart/2005/8/layout/lProcess2"/>
    <dgm:cxn modelId="{722FA51D-CDBF-42F3-AFD5-C42473B5324C}" type="presOf" srcId="{989E5774-187A-4A00-94F7-5AEC1E25CA03}" destId="{05FD1B5A-B7EE-478F-A5DD-C57453672EF5}" srcOrd="0" destOrd="0" presId="urn:microsoft.com/office/officeart/2005/8/layout/lProcess2"/>
    <dgm:cxn modelId="{D9D4A528-602B-40A2-B70C-FE4F656BA754}" type="presOf" srcId="{E19B0608-85ED-4BC4-9A27-B3ED912493A8}" destId="{5E4C5C59-E4F8-47CF-B2DB-DBD5FA320427}" srcOrd="0" destOrd="0" presId="urn:microsoft.com/office/officeart/2005/8/layout/lProcess2"/>
    <dgm:cxn modelId="{DAEB712B-AA9F-428B-AAFA-1901D986B69D}" srcId="{4EAEACAD-300A-43B9-BA77-528C1B74F6FB}" destId="{47C82D68-4C71-4943-B84C-57B07198B9F7}" srcOrd="4" destOrd="0" parTransId="{9FC5BE0E-C4FD-4E87-9EC2-E05969A49D67}" sibTransId="{A12539FD-D458-4C90-B6FE-40C4ECA4EBB3}"/>
    <dgm:cxn modelId="{1142C43D-8AF3-41A2-B0BD-468132227072}" type="presOf" srcId="{47C82D68-4C71-4943-B84C-57B07198B9F7}" destId="{5EE5416C-8022-4E22-8F39-245D8BC0AED4}" srcOrd="0" destOrd="0" presId="urn:microsoft.com/office/officeart/2005/8/layout/lProcess2"/>
    <dgm:cxn modelId="{A7E38543-FEEA-41B9-8662-F77D0301D47C}" srcId="{4EAEACAD-300A-43B9-BA77-528C1B74F6FB}" destId="{CA039477-798F-45BE-B82B-91201C7E4A70}" srcOrd="2" destOrd="0" parTransId="{A4536232-E3BF-4BCE-9B3D-0B54D8DD68B3}" sibTransId="{713EB069-BA82-4294-8FA8-FD4691F3D4B1}"/>
    <dgm:cxn modelId="{09673448-5D3F-4370-B1C2-129198070431}" srcId="{989E5774-187A-4A00-94F7-5AEC1E25CA03}" destId="{C8F42748-72E5-4501-9F02-AA726D7A23B7}" srcOrd="1" destOrd="0" parTransId="{2FB1D218-1BF9-4309-85BF-1CFDBAB34A0D}" sibTransId="{7BC9FA7B-752C-4314-B705-E50F71E2F435}"/>
    <dgm:cxn modelId="{C887056C-A5E6-44A4-B7ED-30651C13EC22}" type="presOf" srcId="{081CF02C-E5A9-4333-A789-84DB416B86C3}" destId="{7E99AD03-2DC8-48D0-BF72-AC78E6DDAF1D}" srcOrd="0" destOrd="0" presId="urn:microsoft.com/office/officeart/2005/8/layout/lProcess2"/>
    <dgm:cxn modelId="{27293350-FD0E-4B13-A2B0-DB9557EF7BBA}" type="presOf" srcId="{C8F42748-72E5-4501-9F02-AA726D7A23B7}" destId="{E5BD9580-3CD3-4350-8897-AAD3FECAE8A6}" srcOrd="0" destOrd="0" presId="urn:microsoft.com/office/officeart/2005/8/layout/lProcess2"/>
    <dgm:cxn modelId="{F38DC951-8406-4AFD-9FD7-15C4E3271AC3}" type="presOf" srcId="{5D1856A1-5A39-4F5D-A4F7-1CFCD232C974}" destId="{EBA5D843-D0A9-4D19-92D8-67CCFDC041EF}" srcOrd="0" destOrd="0" presId="urn:microsoft.com/office/officeart/2005/8/layout/lProcess2"/>
    <dgm:cxn modelId="{94B0AF59-3935-4B2D-87D7-D09E3A2114C9}" srcId="{C8F42748-72E5-4501-9F02-AA726D7A23B7}" destId="{E19B0608-85ED-4BC4-9A27-B3ED912493A8}" srcOrd="1" destOrd="0" parTransId="{6BAEB063-48CE-4337-9858-789418157B19}" sibTransId="{F39F67BD-1AFC-43BF-AE3F-77D66F43EA43}"/>
    <dgm:cxn modelId="{994B897B-56DB-47F4-B171-980EB6EBB815}" srcId="{944A5C07-BE99-462D-859C-D453E0CC0BCB}" destId="{5D1856A1-5A39-4F5D-A4F7-1CFCD232C974}" srcOrd="2" destOrd="0" parTransId="{ACBE8115-0699-4F97-B630-A43B096AFF92}" sibTransId="{7AEB4EEF-FEED-4CBD-B786-3560CEAEED9B}"/>
    <dgm:cxn modelId="{9D165E7E-47AB-4908-92C8-FF92D20F6A67}" type="presOf" srcId="{5785BEFF-12B4-4A64-8946-E728CDC85674}" destId="{35D07AF1-D4F9-4941-BB1C-4E9BFD42FB65}" srcOrd="0" destOrd="0" presId="urn:microsoft.com/office/officeart/2005/8/layout/lProcess2"/>
    <dgm:cxn modelId="{00A1B78F-F189-4DEA-96B3-E833C65DEB90}" type="presOf" srcId="{CA039477-798F-45BE-B82B-91201C7E4A70}" destId="{01B860DB-25C5-41C2-99D8-87BBCBD4F8E9}" srcOrd="0" destOrd="0" presId="urn:microsoft.com/office/officeart/2005/8/layout/lProcess2"/>
    <dgm:cxn modelId="{F25DF38F-7F44-4A59-98CF-B744779AC332}" srcId="{944A5C07-BE99-462D-859C-D453E0CC0BCB}" destId="{B259888B-5C13-47B0-B395-5871DB2DEACE}" srcOrd="0" destOrd="0" parTransId="{5C114B1F-4A1C-44FF-AAC3-31ADF657FC73}" sibTransId="{031DA2B8-82A9-4B9F-B919-FD653B522013}"/>
    <dgm:cxn modelId="{F9A73092-E462-46B6-92F7-29410689E02C}" type="presOf" srcId="{06700DB7-7649-4364-8005-66F65E092243}" destId="{C02A3428-724A-4623-A044-6AAC5856C363}" srcOrd="0" destOrd="0" presId="urn:microsoft.com/office/officeart/2005/8/layout/lProcess2"/>
    <dgm:cxn modelId="{328C4893-3A3B-4E4F-BEA1-E9F27F488D12}" srcId="{4EAEACAD-300A-43B9-BA77-528C1B74F6FB}" destId="{5785BEFF-12B4-4A64-8946-E728CDC85674}" srcOrd="0" destOrd="0" parTransId="{8C58500A-D04D-4822-A6F2-0F71C6418B29}" sibTransId="{49384DD9-FEF5-445C-8CEE-B693DE23D176}"/>
    <dgm:cxn modelId="{D3F8AD9B-E7C3-447F-AD9B-246F03A25C38}" type="presOf" srcId="{B259888B-5C13-47B0-B395-5871DB2DEACE}" destId="{9A823B00-FD9B-49D5-9F53-AFC66019A41B}" srcOrd="0" destOrd="0" presId="urn:microsoft.com/office/officeart/2005/8/layout/lProcess2"/>
    <dgm:cxn modelId="{8D1A0BAA-6ACB-429F-8B9A-BE646A474D26}" type="presOf" srcId="{4EAEACAD-300A-43B9-BA77-528C1B74F6FB}" destId="{AE087F19-298C-4226-82B4-3E9B5E163D0D}" srcOrd="0" destOrd="0" presId="urn:microsoft.com/office/officeart/2005/8/layout/lProcess2"/>
    <dgm:cxn modelId="{8C1859B9-AD1B-4F27-838A-48AE171DD9CC}" srcId="{989E5774-187A-4A00-94F7-5AEC1E25CA03}" destId="{4EAEACAD-300A-43B9-BA77-528C1B74F6FB}" srcOrd="2" destOrd="0" parTransId="{399CD5D1-8B53-4E9C-92CA-3A501C7E5BC0}" sibTransId="{44B1BA66-4E1A-43DA-90FC-116B80807289}"/>
    <dgm:cxn modelId="{582715BA-4A81-4431-B718-E8B964DA6EA6}" type="presOf" srcId="{944A5C07-BE99-462D-859C-D453E0CC0BCB}" destId="{F2BDD15A-68B7-4B0F-ABFA-68621C22D908}" srcOrd="0" destOrd="0" presId="urn:microsoft.com/office/officeart/2005/8/layout/lProcess2"/>
    <dgm:cxn modelId="{685D69BC-2131-4709-9BB3-0835DEAF4BB8}" srcId="{4EAEACAD-300A-43B9-BA77-528C1B74F6FB}" destId="{421215D4-5A2F-4078-8C35-59BB6CCDB082}" srcOrd="5" destOrd="0" parTransId="{4F375E17-4044-4716-BB9F-1CAF539AE296}" sibTransId="{A702F04B-81FB-4202-B1CF-D197FC19247D}"/>
    <dgm:cxn modelId="{214E31D9-77B8-4D50-8883-BF331D5FCCBA}" type="presOf" srcId="{4EAEACAD-300A-43B9-BA77-528C1B74F6FB}" destId="{ED782E72-4743-4A95-A908-7DEA11F238AA}" srcOrd="1" destOrd="0" presId="urn:microsoft.com/office/officeart/2005/8/layout/lProcess2"/>
    <dgm:cxn modelId="{3FB4C4DC-0E0E-4D21-AF98-943BEFAAE86C}" type="presOf" srcId="{5E1ED022-BE10-4ADD-8020-D561020D28AD}" destId="{9F6BDE22-B2B8-4A2D-8BA8-593A023CCF84}" srcOrd="0" destOrd="0" presId="urn:microsoft.com/office/officeart/2005/8/layout/lProcess2"/>
    <dgm:cxn modelId="{BF6FF7DE-D5A4-4F8F-B2D5-42E9F1C5D3E0}" srcId="{C8F42748-72E5-4501-9F02-AA726D7A23B7}" destId="{5E1ED022-BE10-4ADD-8020-D561020D28AD}" srcOrd="0" destOrd="0" parTransId="{58F5732F-9408-41A6-A4B1-D3EAC5CFE461}" sibTransId="{902FC879-673E-4AFB-8A44-F209A08421C6}"/>
    <dgm:cxn modelId="{267007E7-6229-41BA-B4E2-5B09AA5E9948}" type="presOf" srcId="{81758CAF-B6CC-4A84-ADC4-A93305900F47}" destId="{4FABC975-AABD-4569-891B-01AD3CEE3086}" srcOrd="0" destOrd="0" presId="urn:microsoft.com/office/officeart/2005/8/layout/lProcess2"/>
    <dgm:cxn modelId="{F38D7FEC-B696-4824-8458-F5FD9E79051F}" srcId="{4EAEACAD-300A-43B9-BA77-528C1B74F6FB}" destId="{081CF02C-E5A9-4333-A789-84DB416B86C3}" srcOrd="3" destOrd="0" parTransId="{B4E17689-CD0C-4F80-8D21-AB67E85E48FC}" sibTransId="{5ABB1F5C-9534-482E-A160-EB231311A590}"/>
    <dgm:cxn modelId="{159A8FF1-82C3-46A6-9857-0D57C4C4EDA8}" type="presOf" srcId="{062D3C55-9A72-4807-8D78-DA029F86913A}" destId="{921347A7-A792-48E3-9335-F0B2596EB7C9}" srcOrd="0" destOrd="0" presId="urn:microsoft.com/office/officeart/2005/8/layout/lProcess2"/>
    <dgm:cxn modelId="{9CDCDCF6-9E85-4C99-8131-A63A58A34A77}" srcId="{C8F42748-72E5-4501-9F02-AA726D7A23B7}" destId="{062D3C55-9A72-4807-8D78-DA029F86913A}" srcOrd="2" destOrd="0" parTransId="{BD2DE988-C76E-4EA3-91B4-8A9CF682EC2B}" sibTransId="{C0A773F0-0B09-4202-A410-1EEA8AC33217}"/>
    <dgm:cxn modelId="{E0350BF7-C35F-4F6C-8E44-431EAA8FFAD4}" srcId="{944A5C07-BE99-462D-859C-D453E0CC0BCB}" destId="{81758CAF-B6CC-4A84-ADC4-A93305900F47}" srcOrd="1" destOrd="0" parTransId="{0D8D6A23-1955-4693-9C0B-1AD054D5ECA5}" sibTransId="{9B33B61E-11A4-43CC-9AD9-F5511E524248}"/>
    <dgm:cxn modelId="{B722DDF9-0A7A-40D6-A9D0-9942965A1465}" type="presOf" srcId="{944A5C07-BE99-462D-859C-D453E0CC0BCB}" destId="{1770963A-DE8F-4DA0-BFC4-F44DDB8D7C44}" srcOrd="1" destOrd="0" presId="urn:microsoft.com/office/officeart/2005/8/layout/lProcess2"/>
    <dgm:cxn modelId="{C38C0CFD-0C79-47CF-BAAF-5A56F89F54AA}" srcId="{4EAEACAD-300A-43B9-BA77-528C1B74F6FB}" destId="{06700DB7-7649-4364-8005-66F65E092243}" srcOrd="1" destOrd="0" parTransId="{3D5C79F2-6AA7-478B-B708-C40FD8B269D7}" sibTransId="{8C8F0F32-E537-4F1C-8540-50678E8EE827}"/>
    <dgm:cxn modelId="{ABB8D3A3-DEF8-4C95-A2B9-DE3DA0A29BF2}" type="presParOf" srcId="{05FD1B5A-B7EE-478F-A5DD-C57453672EF5}" destId="{6862E814-A97C-4524-8187-FD1214D67204}" srcOrd="0" destOrd="0" presId="urn:microsoft.com/office/officeart/2005/8/layout/lProcess2"/>
    <dgm:cxn modelId="{6DC833E6-5CD6-4877-98A5-774B10CB3438}" type="presParOf" srcId="{6862E814-A97C-4524-8187-FD1214D67204}" destId="{F2BDD15A-68B7-4B0F-ABFA-68621C22D908}" srcOrd="0" destOrd="0" presId="urn:microsoft.com/office/officeart/2005/8/layout/lProcess2"/>
    <dgm:cxn modelId="{EDC90581-BBA5-4871-B83C-2C544CE7372A}" type="presParOf" srcId="{6862E814-A97C-4524-8187-FD1214D67204}" destId="{1770963A-DE8F-4DA0-BFC4-F44DDB8D7C44}" srcOrd="1" destOrd="0" presId="urn:microsoft.com/office/officeart/2005/8/layout/lProcess2"/>
    <dgm:cxn modelId="{1BCD966C-872C-4239-A207-E966B57DC5C8}" type="presParOf" srcId="{6862E814-A97C-4524-8187-FD1214D67204}" destId="{7426F86E-3DE4-48B4-89F3-8B3FB1598256}" srcOrd="2" destOrd="0" presId="urn:microsoft.com/office/officeart/2005/8/layout/lProcess2"/>
    <dgm:cxn modelId="{F221B796-6D8E-42F1-AF71-B4538EA6D14D}" type="presParOf" srcId="{7426F86E-3DE4-48B4-89F3-8B3FB1598256}" destId="{A33CB294-AE68-4D1B-B5B1-7FC006729EF2}" srcOrd="0" destOrd="0" presId="urn:microsoft.com/office/officeart/2005/8/layout/lProcess2"/>
    <dgm:cxn modelId="{B2C1776C-1E42-4716-8F4F-A3C668240254}" type="presParOf" srcId="{A33CB294-AE68-4D1B-B5B1-7FC006729EF2}" destId="{9A823B00-FD9B-49D5-9F53-AFC66019A41B}" srcOrd="0" destOrd="0" presId="urn:microsoft.com/office/officeart/2005/8/layout/lProcess2"/>
    <dgm:cxn modelId="{09FF0386-7B9D-4345-9F96-77343F4D4C06}" type="presParOf" srcId="{A33CB294-AE68-4D1B-B5B1-7FC006729EF2}" destId="{5F36F010-E78D-4D77-BC51-FBF0B0B731D2}" srcOrd="1" destOrd="0" presId="urn:microsoft.com/office/officeart/2005/8/layout/lProcess2"/>
    <dgm:cxn modelId="{C7C6F060-E436-4CDC-BFBA-0FE580830089}" type="presParOf" srcId="{A33CB294-AE68-4D1B-B5B1-7FC006729EF2}" destId="{4FABC975-AABD-4569-891B-01AD3CEE3086}" srcOrd="2" destOrd="0" presId="urn:microsoft.com/office/officeart/2005/8/layout/lProcess2"/>
    <dgm:cxn modelId="{1DD69CC6-DD8C-46A5-8D36-B4F079B0F1BA}" type="presParOf" srcId="{A33CB294-AE68-4D1B-B5B1-7FC006729EF2}" destId="{564AA78E-9763-4FD1-96F6-1AD48A21F13A}" srcOrd="3" destOrd="0" presId="urn:microsoft.com/office/officeart/2005/8/layout/lProcess2"/>
    <dgm:cxn modelId="{E70380A5-1599-4E17-9D0C-708A40819A57}" type="presParOf" srcId="{A33CB294-AE68-4D1B-B5B1-7FC006729EF2}" destId="{EBA5D843-D0A9-4D19-92D8-67CCFDC041EF}" srcOrd="4" destOrd="0" presId="urn:microsoft.com/office/officeart/2005/8/layout/lProcess2"/>
    <dgm:cxn modelId="{AB033D61-0E52-4500-910A-6F1C707599C7}" type="presParOf" srcId="{05FD1B5A-B7EE-478F-A5DD-C57453672EF5}" destId="{E2AA5E50-08E7-44A6-8933-33F7CB5BA30F}" srcOrd="1" destOrd="0" presId="urn:microsoft.com/office/officeart/2005/8/layout/lProcess2"/>
    <dgm:cxn modelId="{674C463A-A2AF-4F1E-915B-BB11B8935A42}" type="presParOf" srcId="{05FD1B5A-B7EE-478F-A5DD-C57453672EF5}" destId="{3721B19F-292D-451D-8DE0-FD4C936BB0B8}" srcOrd="2" destOrd="0" presId="urn:microsoft.com/office/officeart/2005/8/layout/lProcess2"/>
    <dgm:cxn modelId="{B480705A-D1F5-4DFE-B4D8-693F9CC46800}" type="presParOf" srcId="{3721B19F-292D-451D-8DE0-FD4C936BB0B8}" destId="{E5BD9580-3CD3-4350-8897-AAD3FECAE8A6}" srcOrd="0" destOrd="0" presId="urn:microsoft.com/office/officeart/2005/8/layout/lProcess2"/>
    <dgm:cxn modelId="{7D366962-CB3F-4A67-9803-BA3239909A04}" type="presParOf" srcId="{3721B19F-292D-451D-8DE0-FD4C936BB0B8}" destId="{BC94AB51-0692-477E-8982-5A565A21BFFB}" srcOrd="1" destOrd="0" presId="urn:microsoft.com/office/officeart/2005/8/layout/lProcess2"/>
    <dgm:cxn modelId="{077DBCF4-4552-4894-B8D4-DF51B03D4C58}" type="presParOf" srcId="{3721B19F-292D-451D-8DE0-FD4C936BB0B8}" destId="{0F887F49-9BDB-4349-985C-433D825F0A78}" srcOrd="2" destOrd="0" presId="urn:microsoft.com/office/officeart/2005/8/layout/lProcess2"/>
    <dgm:cxn modelId="{9314E175-EF49-4BFC-BFCF-CA7E3AA5B3C0}" type="presParOf" srcId="{0F887F49-9BDB-4349-985C-433D825F0A78}" destId="{94A2348C-64AA-4051-B419-17287E76E2D6}" srcOrd="0" destOrd="0" presId="urn:microsoft.com/office/officeart/2005/8/layout/lProcess2"/>
    <dgm:cxn modelId="{EC748F6D-A298-42E2-8CE6-85CC2F7532FA}" type="presParOf" srcId="{94A2348C-64AA-4051-B419-17287E76E2D6}" destId="{9F6BDE22-B2B8-4A2D-8BA8-593A023CCF84}" srcOrd="0" destOrd="0" presId="urn:microsoft.com/office/officeart/2005/8/layout/lProcess2"/>
    <dgm:cxn modelId="{5A4E1C9B-3003-4141-A128-AA1FF76DD63A}" type="presParOf" srcId="{94A2348C-64AA-4051-B419-17287E76E2D6}" destId="{9F571114-2008-47BA-A6E0-BFB4EDC051A2}" srcOrd="1" destOrd="0" presId="urn:microsoft.com/office/officeart/2005/8/layout/lProcess2"/>
    <dgm:cxn modelId="{BC6E3E28-225E-4117-A0AF-7DACC06B0002}" type="presParOf" srcId="{94A2348C-64AA-4051-B419-17287E76E2D6}" destId="{5E4C5C59-E4F8-47CF-B2DB-DBD5FA320427}" srcOrd="2" destOrd="0" presId="urn:microsoft.com/office/officeart/2005/8/layout/lProcess2"/>
    <dgm:cxn modelId="{36D431B3-B35F-4673-B0E3-D666D83FB7CE}" type="presParOf" srcId="{94A2348C-64AA-4051-B419-17287E76E2D6}" destId="{CB439E93-532C-4FDC-9ECE-B0CC98381917}" srcOrd="3" destOrd="0" presId="urn:microsoft.com/office/officeart/2005/8/layout/lProcess2"/>
    <dgm:cxn modelId="{17AC8905-5941-445A-B4D6-A15EB9AD1B9F}" type="presParOf" srcId="{94A2348C-64AA-4051-B419-17287E76E2D6}" destId="{921347A7-A792-48E3-9335-F0B2596EB7C9}" srcOrd="4" destOrd="0" presId="urn:microsoft.com/office/officeart/2005/8/layout/lProcess2"/>
    <dgm:cxn modelId="{B992589B-E93D-46D9-839D-970BBAB970C9}" type="presParOf" srcId="{05FD1B5A-B7EE-478F-A5DD-C57453672EF5}" destId="{F1ECF945-F177-4980-B3D0-939F968493B4}" srcOrd="3" destOrd="0" presId="urn:microsoft.com/office/officeart/2005/8/layout/lProcess2"/>
    <dgm:cxn modelId="{AF4B90BB-E965-420B-A49B-9E1C6F9D10B4}" type="presParOf" srcId="{05FD1B5A-B7EE-478F-A5DD-C57453672EF5}" destId="{8DF4DC2A-F9DA-4AE1-A0C0-4CE2555C0C48}" srcOrd="4" destOrd="0" presId="urn:microsoft.com/office/officeart/2005/8/layout/lProcess2"/>
    <dgm:cxn modelId="{68613BFC-D2BF-42BD-8B90-3E240295D02A}" type="presParOf" srcId="{8DF4DC2A-F9DA-4AE1-A0C0-4CE2555C0C48}" destId="{AE087F19-298C-4226-82B4-3E9B5E163D0D}" srcOrd="0" destOrd="0" presId="urn:microsoft.com/office/officeart/2005/8/layout/lProcess2"/>
    <dgm:cxn modelId="{72A02D14-7753-434F-9DA3-888510BB674F}" type="presParOf" srcId="{8DF4DC2A-F9DA-4AE1-A0C0-4CE2555C0C48}" destId="{ED782E72-4743-4A95-A908-7DEA11F238AA}" srcOrd="1" destOrd="0" presId="urn:microsoft.com/office/officeart/2005/8/layout/lProcess2"/>
    <dgm:cxn modelId="{285E34C5-D556-4ACC-988B-BD7E33B17E90}" type="presParOf" srcId="{8DF4DC2A-F9DA-4AE1-A0C0-4CE2555C0C48}" destId="{0810947B-4992-40AB-A90E-AA35CB8E86F0}" srcOrd="2" destOrd="0" presId="urn:microsoft.com/office/officeart/2005/8/layout/lProcess2"/>
    <dgm:cxn modelId="{113E18E6-3A74-4319-98C2-F9E029D32804}" type="presParOf" srcId="{0810947B-4992-40AB-A90E-AA35CB8E86F0}" destId="{815640EB-CA37-49D2-975B-355D27A8303E}" srcOrd="0" destOrd="0" presId="urn:microsoft.com/office/officeart/2005/8/layout/lProcess2"/>
    <dgm:cxn modelId="{CE72F4AC-6E6F-4FE1-B554-81B91A6AC728}" type="presParOf" srcId="{815640EB-CA37-49D2-975B-355D27A8303E}" destId="{35D07AF1-D4F9-4941-BB1C-4E9BFD42FB65}" srcOrd="0" destOrd="0" presId="urn:microsoft.com/office/officeart/2005/8/layout/lProcess2"/>
    <dgm:cxn modelId="{769C7E8E-B841-450D-AD71-EB82DD27F4D0}" type="presParOf" srcId="{815640EB-CA37-49D2-975B-355D27A8303E}" destId="{740D899A-55CE-4C44-9042-8F0900553B44}" srcOrd="1" destOrd="0" presId="urn:microsoft.com/office/officeart/2005/8/layout/lProcess2"/>
    <dgm:cxn modelId="{FD45A8C5-7ADD-418C-8E1E-E09F1B421D2C}" type="presParOf" srcId="{815640EB-CA37-49D2-975B-355D27A8303E}" destId="{C02A3428-724A-4623-A044-6AAC5856C363}" srcOrd="2" destOrd="0" presId="urn:microsoft.com/office/officeart/2005/8/layout/lProcess2"/>
    <dgm:cxn modelId="{0B522030-64C8-42CF-AC3A-BA2D3954DD6A}" type="presParOf" srcId="{815640EB-CA37-49D2-975B-355D27A8303E}" destId="{3F13547E-EB8D-476A-B6C2-7F2A1E4B6B0E}" srcOrd="3" destOrd="0" presId="urn:microsoft.com/office/officeart/2005/8/layout/lProcess2"/>
    <dgm:cxn modelId="{AC829C69-7240-4175-A1DF-CBCE0588AE7D}" type="presParOf" srcId="{815640EB-CA37-49D2-975B-355D27A8303E}" destId="{01B860DB-25C5-41C2-99D8-87BBCBD4F8E9}" srcOrd="4" destOrd="0" presId="urn:microsoft.com/office/officeart/2005/8/layout/lProcess2"/>
    <dgm:cxn modelId="{071C623A-89BF-4977-B781-1FF8F23C4DCD}" type="presParOf" srcId="{815640EB-CA37-49D2-975B-355D27A8303E}" destId="{5BAD27C3-52AF-4D80-96A5-64F6D6E5B213}" srcOrd="5" destOrd="0" presId="urn:microsoft.com/office/officeart/2005/8/layout/lProcess2"/>
    <dgm:cxn modelId="{17F78734-4F19-476C-88CF-BF50238DC28F}" type="presParOf" srcId="{815640EB-CA37-49D2-975B-355D27A8303E}" destId="{7E99AD03-2DC8-48D0-BF72-AC78E6DDAF1D}" srcOrd="6" destOrd="0" presId="urn:microsoft.com/office/officeart/2005/8/layout/lProcess2"/>
    <dgm:cxn modelId="{8F5DB724-71BD-4AD5-B007-60BFA22BA4E2}" type="presParOf" srcId="{815640EB-CA37-49D2-975B-355D27A8303E}" destId="{FC3537F7-717B-46E3-8049-05EA49B5C64F}" srcOrd="7" destOrd="0" presId="urn:microsoft.com/office/officeart/2005/8/layout/lProcess2"/>
    <dgm:cxn modelId="{D510268E-2470-4501-9CC2-671021C97CB0}" type="presParOf" srcId="{815640EB-CA37-49D2-975B-355D27A8303E}" destId="{5EE5416C-8022-4E22-8F39-245D8BC0AED4}" srcOrd="8" destOrd="0" presId="urn:microsoft.com/office/officeart/2005/8/layout/lProcess2"/>
    <dgm:cxn modelId="{F53A9DB9-39DF-41D1-840C-1C3632109F7E}" type="presParOf" srcId="{815640EB-CA37-49D2-975B-355D27A8303E}" destId="{82A26A95-6FB8-4E49-9717-4FD0E2061C49}" srcOrd="9" destOrd="0" presId="urn:microsoft.com/office/officeart/2005/8/layout/lProcess2"/>
    <dgm:cxn modelId="{1337A1A3-893D-425B-8247-A16CADF4D82E}" type="presParOf" srcId="{815640EB-CA37-49D2-975B-355D27A8303E}" destId="{B78DFB78-8D0B-4137-9B4A-8240F02846F4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4D1131-4565-9E41-85E6-B60F3A119C0B}" type="doc">
      <dgm:prSet loTypeId="urn:microsoft.com/office/officeart/2005/8/layout/chevron2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ED40A16-A286-8241-A3F1-5789319F2288}">
      <dgm:prSet phldrT="[Text]"/>
      <dgm:spPr/>
      <dgm:t>
        <a:bodyPr/>
        <a:lstStyle/>
        <a:p>
          <a:r>
            <a:rPr lang="en-US" b="1" dirty="0"/>
            <a:t>IDEA</a:t>
          </a:r>
        </a:p>
      </dgm:t>
    </dgm:pt>
    <dgm:pt modelId="{65734A65-BC1C-1049-8B98-7A04FEF9A310}" type="parTrans" cxnId="{E8CCA47E-8291-114D-A361-C8D293FF9F01}">
      <dgm:prSet/>
      <dgm:spPr/>
      <dgm:t>
        <a:bodyPr/>
        <a:lstStyle/>
        <a:p>
          <a:endParaRPr lang="en-US"/>
        </a:p>
      </dgm:t>
    </dgm:pt>
    <dgm:pt modelId="{024809B7-E88E-564A-BA48-66DE397ACC07}" type="sibTrans" cxnId="{E8CCA47E-8291-114D-A361-C8D293FF9F01}">
      <dgm:prSet/>
      <dgm:spPr/>
      <dgm:t>
        <a:bodyPr/>
        <a:lstStyle/>
        <a:p>
          <a:endParaRPr lang="en-US"/>
        </a:p>
      </dgm:t>
    </dgm:pt>
    <dgm:pt modelId="{E62F5984-7555-864D-BB35-B764E3FA46B1}">
      <dgm:prSet phldrT="[Text]"/>
      <dgm:spPr/>
      <dgm:t>
        <a:bodyPr/>
        <a:lstStyle/>
        <a:p>
          <a:r>
            <a:rPr lang="en-US" b="1" dirty="0"/>
            <a:t>Build Hypothesis, Objectives</a:t>
          </a:r>
        </a:p>
      </dgm:t>
    </dgm:pt>
    <dgm:pt modelId="{CD455E58-1B64-CB41-A498-569CF6CB8954}" type="parTrans" cxnId="{5A8757DE-33D0-EA41-859C-40B36312EFCA}">
      <dgm:prSet/>
      <dgm:spPr/>
      <dgm:t>
        <a:bodyPr/>
        <a:lstStyle/>
        <a:p>
          <a:endParaRPr lang="en-US"/>
        </a:p>
      </dgm:t>
    </dgm:pt>
    <dgm:pt modelId="{7C562BD5-25DD-8A4C-8907-CCD8D30C2DF7}" type="sibTrans" cxnId="{5A8757DE-33D0-EA41-859C-40B36312EFCA}">
      <dgm:prSet/>
      <dgm:spPr/>
      <dgm:t>
        <a:bodyPr/>
        <a:lstStyle/>
        <a:p>
          <a:endParaRPr lang="en-US"/>
        </a:p>
      </dgm:t>
    </dgm:pt>
    <dgm:pt modelId="{52910B9F-62E1-CA44-B083-4EBC292E2082}">
      <dgm:prSet phldrT="[Text]"/>
      <dgm:spPr/>
      <dgm:t>
        <a:bodyPr/>
        <a:lstStyle/>
        <a:p>
          <a:r>
            <a:rPr lang="en-US" b="1" dirty="0"/>
            <a:t>Flesh out Trial Design</a:t>
          </a:r>
        </a:p>
      </dgm:t>
    </dgm:pt>
    <dgm:pt modelId="{EC2C1C4B-93ED-CE4C-9453-8D02F0F67837}" type="parTrans" cxnId="{7871E602-1A66-2F45-997A-F5851579A4E2}">
      <dgm:prSet/>
      <dgm:spPr/>
      <dgm:t>
        <a:bodyPr/>
        <a:lstStyle/>
        <a:p>
          <a:endParaRPr lang="en-US"/>
        </a:p>
      </dgm:t>
    </dgm:pt>
    <dgm:pt modelId="{90EE8DE1-3EE0-E545-9A68-7788E4CDEAF3}" type="sibTrans" cxnId="{7871E602-1A66-2F45-997A-F5851579A4E2}">
      <dgm:prSet/>
      <dgm:spPr/>
      <dgm:t>
        <a:bodyPr/>
        <a:lstStyle/>
        <a:p>
          <a:endParaRPr lang="en-US"/>
        </a:p>
      </dgm:t>
    </dgm:pt>
    <dgm:pt modelId="{6E70DA10-4BFB-3742-802B-EE01699F40C4}">
      <dgm:prSet phldrT="[Text]"/>
      <dgm:spPr>
        <a:solidFill>
          <a:srgbClr val="4FC4B3"/>
        </a:solidFill>
      </dgm:spPr>
      <dgm:t>
        <a:bodyPr/>
        <a:lstStyle/>
        <a:p>
          <a:r>
            <a:rPr lang="en-US" b="1" dirty="0"/>
            <a:t>to Group Comm</a:t>
          </a:r>
        </a:p>
      </dgm:t>
    </dgm:pt>
    <dgm:pt modelId="{F66A53CA-93E1-9744-93D7-411ADB74C612}" type="parTrans" cxnId="{3C953AB8-D203-434D-881D-60D1AD1024F4}">
      <dgm:prSet/>
      <dgm:spPr/>
      <dgm:t>
        <a:bodyPr/>
        <a:lstStyle/>
        <a:p>
          <a:endParaRPr lang="en-US"/>
        </a:p>
      </dgm:t>
    </dgm:pt>
    <dgm:pt modelId="{B1997AA7-E6FE-D046-AEF2-BC7D730D3212}" type="sibTrans" cxnId="{3C953AB8-D203-434D-881D-60D1AD1024F4}">
      <dgm:prSet/>
      <dgm:spPr/>
      <dgm:t>
        <a:bodyPr/>
        <a:lstStyle/>
        <a:p>
          <a:endParaRPr lang="en-US"/>
        </a:p>
      </dgm:t>
    </dgm:pt>
    <dgm:pt modelId="{30303248-89FC-2242-A4A3-51485AF1D291}">
      <dgm:prSet phldrT="[Text]"/>
      <dgm:spPr/>
      <dgm:t>
        <a:bodyPr/>
        <a:lstStyle/>
        <a:p>
          <a:r>
            <a:rPr lang="en-US" b="1" dirty="0"/>
            <a:t>Review within appropriate Committee</a:t>
          </a:r>
        </a:p>
      </dgm:t>
    </dgm:pt>
    <dgm:pt modelId="{D824A174-3F9E-A148-A8A9-511CEEE9AA94}" type="parTrans" cxnId="{219D85CF-B771-9942-97F1-A1D48DDC1764}">
      <dgm:prSet/>
      <dgm:spPr/>
      <dgm:t>
        <a:bodyPr/>
        <a:lstStyle/>
        <a:p>
          <a:endParaRPr lang="en-US"/>
        </a:p>
      </dgm:t>
    </dgm:pt>
    <dgm:pt modelId="{E1ABCDD8-AB15-AB49-AC75-2ED1B8D0F7DE}" type="sibTrans" cxnId="{219D85CF-B771-9942-97F1-A1D48DDC1764}">
      <dgm:prSet/>
      <dgm:spPr/>
      <dgm:t>
        <a:bodyPr/>
        <a:lstStyle/>
        <a:p>
          <a:endParaRPr lang="en-US"/>
        </a:p>
      </dgm:t>
    </dgm:pt>
    <dgm:pt modelId="{46334B7F-7932-1B4F-ADAB-CC64F0307A4A}">
      <dgm:prSet phldrT="[Text]"/>
      <dgm:spPr/>
      <dgm:t>
        <a:bodyPr/>
        <a:lstStyle/>
        <a:p>
          <a:r>
            <a:rPr lang="en-US" b="1" dirty="0"/>
            <a:t>Disease must approve/endorse development</a:t>
          </a:r>
        </a:p>
      </dgm:t>
    </dgm:pt>
    <dgm:pt modelId="{2CB48513-BF44-924B-B4B0-82B63D0752B4}" type="parTrans" cxnId="{DCCC2E7F-C66D-D34D-A8C3-0446821C2DA5}">
      <dgm:prSet/>
      <dgm:spPr/>
      <dgm:t>
        <a:bodyPr/>
        <a:lstStyle/>
        <a:p>
          <a:endParaRPr lang="en-US"/>
        </a:p>
      </dgm:t>
    </dgm:pt>
    <dgm:pt modelId="{4C02EE4D-77A2-314D-B05F-BCF1365225E3}" type="sibTrans" cxnId="{DCCC2E7F-C66D-D34D-A8C3-0446821C2DA5}">
      <dgm:prSet/>
      <dgm:spPr/>
      <dgm:t>
        <a:bodyPr/>
        <a:lstStyle/>
        <a:p>
          <a:endParaRPr lang="en-US"/>
        </a:p>
      </dgm:t>
    </dgm:pt>
    <dgm:pt modelId="{11192052-DB95-9D41-84BB-F826CF1F8654}">
      <dgm:prSet phldrT="[Text]"/>
      <dgm:spPr/>
      <dgm:t>
        <a:bodyPr/>
        <a:lstStyle/>
        <a:p>
          <a:r>
            <a:rPr lang="en-US" b="1" dirty="0"/>
            <a:t>Group </a:t>
          </a:r>
          <a:r>
            <a:rPr lang="en-US" b="1" dirty="0" err="1"/>
            <a:t>prioriti</a:t>
          </a:r>
          <a:endParaRPr lang="en-US" b="1" dirty="0"/>
        </a:p>
      </dgm:t>
    </dgm:pt>
    <dgm:pt modelId="{864464F5-2484-0045-8B41-92672B1AF385}" type="parTrans" cxnId="{3C006A76-DBA6-6146-89C4-5F679BB42675}">
      <dgm:prSet/>
      <dgm:spPr/>
      <dgm:t>
        <a:bodyPr/>
        <a:lstStyle/>
        <a:p>
          <a:endParaRPr lang="en-US"/>
        </a:p>
      </dgm:t>
    </dgm:pt>
    <dgm:pt modelId="{EF3508FB-0AA2-ED4F-8B7D-1FC3190863E4}" type="sibTrans" cxnId="{3C006A76-DBA6-6146-89C4-5F679BB42675}">
      <dgm:prSet/>
      <dgm:spPr/>
      <dgm:t>
        <a:bodyPr/>
        <a:lstStyle/>
        <a:p>
          <a:endParaRPr lang="en-US"/>
        </a:p>
      </dgm:t>
    </dgm:pt>
    <dgm:pt modelId="{D96857A5-C6B1-9C4A-9C88-29612CB043AD}">
      <dgm:prSet phldrT="[Text]"/>
      <dgm:spPr/>
      <dgm:t>
        <a:bodyPr/>
        <a:lstStyle/>
        <a:p>
          <a:r>
            <a:rPr lang="en-US" b="1" dirty="0"/>
            <a:t>Science/clinical need, methodology, feasibility, potential impact</a:t>
          </a:r>
        </a:p>
      </dgm:t>
    </dgm:pt>
    <dgm:pt modelId="{4DC1B9A0-D8BC-5047-98A7-ACCC7A4EFF5A}" type="parTrans" cxnId="{CB6712E8-A2D3-6549-B0DE-6DF2CAD97E6A}">
      <dgm:prSet/>
      <dgm:spPr/>
      <dgm:t>
        <a:bodyPr/>
        <a:lstStyle/>
        <a:p>
          <a:endParaRPr lang="en-US"/>
        </a:p>
      </dgm:t>
    </dgm:pt>
    <dgm:pt modelId="{EEF29C14-6033-1F47-A44F-1AA40C25FEA9}" type="sibTrans" cxnId="{CB6712E8-A2D3-6549-B0DE-6DF2CAD97E6A}">
      <dgm:prSet/>
      <dgm:spPr/>
      <dgm:t>
        <a:bodyPr/>
        <a:lstStyle/>
        <a:p>
          <a:endParaRPr lang="en-US"/>
        </a:p>
      </dgm:t>
    </dgm:pt>
    <dgm:pt modelId="{61779FBD-6DDC-E147-A3F3-3E2FD30E9E33}">
      <dgm:prSet/>
      <dgm:spPr/>
      <dgm:t>
        <a:bodyPr/>
        <a:lstStyle/>
        <a:p>
          <a:r>
            <a:rPr lang="en-US" b="1" dirty="0"/>
            <a:t>Approved</a:t>
          </a:r>
        </a:p>
      </dgm:t>
    </dgm:pt>
    <dgm:pt modelId="{D0129848-AB14-C14A-9EE3-DE413FF20257}" type="parTrans" cxnId="{8E50ECA3-4F61-8D42-88AB-72A73EF3EA7D}">
      <dgm:prSet/>
      <dgm:spPr/>
      <dgm:t>
        <a:bodyPr/>
        <a:lstStyle/>
        <a:p>
          <a:endParaRPr lang="en-US"/>
        </a:p>
      </dgm:t>
    </dgm:pt>
    <dgm:pt modelId="{70ACCFB9-86D6-C543-BEF4-57E0BE20CB3A}" type="sibTrans" cxnId="{8E50ECA3-4F61-8D42-88AB-72A73EF3EA7D}">
      <dgm:prSet/>
      <dgm:spPr/>
      <dgm:t>
        <a:bodyPr/>
        <a:lstStyle/>
        <a:p>
          <a:endParaRPr lang="en-US"/>
        </a:p>
      </dgm:t>
    </dgm:pt>
    <dgm:pt modelId="{EBF57769-B5FB-4927-A094-D844DAD37A42}">
      <dgm:prSet/>
      <dgm:spPr/>
      <dgm:t>
        <a:bodyPr/>
        <a:lstStyle/>
        <a:p>
          <a:r>
            <a:rPr lang="en-US" b="1" dirty="0"/>
            <a:t>Trial operationalized (administration, trial documents, database, funding, contracts, partners)</a:t>
          </a:r>
        </a:p>
      </dgm:t>
    </dgm:pt>
    <dgm:pt modelId="{DD8BC21C-D94C-476B-BC53-BF6D6CFFFBB3}" type="parTrans" cxnId="{094718D0-087B-4C83-93CC-F56A1FC0A4FC}">
      <dgm:prSet/>
      <dgm:spPr/>
      <dgm:t>
        <a:bodyPr/>
        <a:lstStyle/>
        <a:p>
          <a:endParaRPr lang="en-US"/>
        </a:p>
      </dgm:t>
    </dgm:pt>
    <dgm:pt modelId="{E279FA65-113D-4A4E-BD80-061F682AF6C2}" type="sibTrans" cxnId="{094718D0-087B-4C83-93CC-F56A1FC0A4FC}">
      <dgm:prSet/>
      <dgm:spPr/>
      <dgm:t>
        <a:bodyPr/>
        <a:lstStyle/>
        <a:p>
          <a:endParaRPr lang="en-US"/>
        </a:p>
      </dgm:t>
    </dgm:pt>
    <dgm:pt modelId="{49945A57-F517-3649-BE8F-9BE3EBE1CDC4}" type="pres">
      <dgm:prSet presAssocID="{164D1131-4565-9E41-85E6-B60F3A119C0B}" presName="linearFlow" presStyleCnt="0">
        <dgm:presLayoutVars>
          <dgm:dir/>
          <dgm:animLvl val="lvl"/>
          <dgm:resizeHandles val="exact"/>
        </dgm:presLayoutVars>
      </dgm:prSet>
      <dgm:spPr/>
    </dgm:pt>
    <dgm:pt modelId="{68D7E75A-C1F5-9344-B3E7-0E04D6A9DD3A}" type="pres">
      <dgm:prSet presAssocID="{FED40A16-A286-8241-A3F1-5789319F2288}" presName="composite" presStyleCnt="0"/>
      <dgm:spPr/>
    </dgm:pt>
    <dgm:pt modelId="{C40CE23E-83A0-9A44-A4B4-5746B7B427B3}" type="pres">
      <dgm:prSet presAssocID="{FED40A16-A286-8241-A3F1-5789319F2288}" presName="parentText" presStyleLbl="alignNode1" presStyleIdx="0" presStyleCnt="4" custLinFactNeighborX="-5623" custLinFactNeighborY="-787">
        <dgm:presLayoutVars>
          <dgm:chMax val="1"/>
          <dgm:bulletEnabled val="1"/>
        </dgm:presLayoutVars>
      </dgm:prSet>
      <dgm:spPr/>
    </dgm:pt>
    <dgm:pt modelId="{C71E3AAC-0254-8048-AA1C-885AEBD1C2DD}" type="pres">
      <dgm:prSet presAssocID="{FED40A16-A286-8241-A3F1-5789319F2288}" presName="descendantText" presStyleLbl="alignAcc1" presStyleIdx="0" presStyleCnt="4">
        <dgm:presLayoutVars>
          <dgm:bulletEnabled val="1"/>
        </dgm:presLayoutVars>
      </dgm:prSet>
      <dgm:spPr/>
    </dgm:pt>
    <dgm:pt modelId="{A5F73124-501F-294B-BBB8-625420CFE90D}" type="pres">
      <dgm:prSet presAssocID="{024809B7-E88E-564A-BA48-66DE397ACC07}" presName="sp" presStyleCnt="0"/>
      <dgm:spPr/>
    </dgm:pt>
    <dgm:pt modelId="{6EFF4065-3AE5-A24E-88F5-8545478FF852}" type="pres">
      <dgm:prSet presAssocID="{6E70DA10-4BFB-3742-802B-EE01699F40C4}" presName="composite" presStyleCnt="0"/>
      <dgm:spPr/>
    </dgm:pt>
    <dgm:pt modelId="{658CDC3F-3A4F-E142-A1B4-AE6F0D395AEF}" type="pres">
      <dgm:prSet presAssocID="{6E70DA10-4BFB-3742-802B-EE01699F40C4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BA51C9E8-F9B7-F548-AFDD-5DC2E8F862C2}" type="pres">
      <dgm:prSet presAssocID="{6E70DA10-4BFB-3742-802B-EE01699F40C4}" presName="descendantText" presStyleLbl="alignAcc1" presStyleIdx="1" presStyleCnt="4">
        <dgm:presLayoutVars>
          <dgm:bulletEnabled val="1"/>
        </dgm:presLayoutVars>
      </dgm:prSet>
      <dgm:spPr/>
    </dgm:pt>
    <dgm:pt modelId="{292952DC-4C63-DA43-85D6-E755B097F63C}" type="pres">
      <dgm:prSet presAssocID="{B1997AA7-E6FE-D046-AEF2-BC7D730D3212}" presName="sp" presStyleCnt="0"/>
      <dgm:spPr/>
    </dgm:pt>
    <dgm:pt modelId="{40349BC9-2BFC-2040-AF72-AC384798A037}" type="pres">
      <dgm:prSet presAssocID="{11192052-DB95-9D41-84BB-F826CF1F8654}" presName="composite" presStyleCnt="0"/>
      <dgm:spPr/>
    </dgm:pt>
    <dgm:pt modelId="{4911E190-6961-9144-8535-735D550C82E7}" type="pres">
      <dgm:prSet presAssocID="{11192052-DB95-9D41-84BB-F826CF1F8654}" presName="parentText" presStyleLbl="alignNode1" presStyleIdx="2" presStyleCnt="4" custLinFactNeighborX="-315" custLinFactNeighborY="3272">
        <dgm:presLayoutVars>
          <dgm:chMax val="1"/>
          <dgm:bulletEnabled val="1"/>
        </dgm:presLayoutVars>
      </dgm:prSet>
      <dgm:spPr/>
    </dgm:pt>
    <dgm:pt modelId="{96EA1CE4-598D-AD4F-ADAE-D234DAA8B662}" type="pres">
      <dgm:prSet presAssocID="{11192052-DB95-9D41-84BB-F826CF1F8654}" presName="descendantText" presStyleLbl="alignAcc1" presStyleIdx="2" presStyleCnt="4">
        <dgm:presLayoutVars>
          <dgm:bulletEnabled val="1"/>
        </dgm:presLayoutVars>
      </dgm:prSet>
      <dgm:spPr/>
    </dgm:pt>
    <dgm:pt modelId="{4DCFF04E-2779-204C-8A79-395F0B9D3080}" type="pres">
      <dgm:prSet presAssocID="{EF3508FB-0AA2-ED4F-8B7D-1FC3190863E4}" presName="sp" presStyleCnt="0"/>
      <dgm:spPr/>
    </dgm:pt>
    <dgm:pt modelId="{54822300-2F27-2248-A81D-EE8D7CB9A186}" type="pres">
      <dgm:prSet presAssocID="{61779FBD-6DDC-E147-A3F3-3E2FD30E9E33}" presName="composite" presStyleCnt="0"/>
      <dgm:spPr/>
    </dgm:pt>
    <dgm:pt modelId="{0B707238-2BF4-3D48-94A6-3F10C2BAC1AF}" type="pres">
      <dgm:prSet presAssocID="{61779FBD-6DDC-E147-A3F3-3E2FD30E9E33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46CE0062-11E1-8E4F-AEF2-87C136D7844D}" type="pres">
      <dgm:prSet presAssocID="{61779FBD-6DDC-E147-A3F3-3E2FD30E9E33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5A18B201-AB2D-1E46-83D0-EAC0CC548AB0}" type="presOf" srcId="{E62F5984-7555-864D-BB35-B764E3FA46B1}" destId="{C71E3AAC-0254-8048-AA1C-885AEBD1C2DD}" srcOrd="0" destOrd="0" presId="urn:microsoft.com/office/officeart/2005/8/layout/chevron2"/>
    <dgm:cxn modelId="{7871E602-1A66-2F45-997A-F5851579A4E2}" srcId="{FED40A16-A286-8241-A3F1-5789319F2288}" destId="{52910B9F-62E1-CA44-B083-4EBC292E2082}" srcOrd="1" destOrd="0" parTransId="{EC2C1C4B-93ED-CE4C-9453-8D02F0F67837}" sibTransId="{90EE8DE1-3EE0-E545-9A68-7788E4CDEAF3}"/>
    <dgm:cxn modelId="{45592F19-0B79-ED4F-A9B0-664B5D09F0C6}" type="presOf" srcId="{30303248-89FC-2242-A4A3-51485AF1D291}" destId="{BA51C9E8-F9B7-F548-AFDD-5DC2E8F862C2}" srcOrd="0" destOrd="0" presId="urn:microsoft.com/office/officeart/2005/8/layout/chevron2"/>
    <dgm:cxn modelId="{E0B61224-3CBC-5B44-AD17-32399328A9A3}" type="presOf" srcId="{164D1131-4565-9E41-85E6-B60F3A119C0B}" destId="{49945A57-F517-3649-BE8F-9BE3EBE1CDC4}" srcOrd="0" destOrd="0" presId="urn:microsoft.com/office/officeart/2005/8/layout/chevron2"/>
    <dgm:cxn modelId="{1CBE4824-B654-C344-B642-F0067B726DA0}" type="presOf" srcId="{61779FBD-6DDC-E147-A3F3-3E2FD30E9E33}" destId="{0B707238-2BF4-3D48-94A6-3F10C2BAC1AF}" srcOrd="0" destOrd="0" presId="urn:microsoft.com/office/officeart/2005/8/layout/chevron2"/>
    <dgm:cxn modelId="{CEE33C28-F920-1242-97CF-EC7693CD03A3}" type="presOf" srcId="{6E70DA10-4BFB-3742-802B-EE01699F40C4}" destId="{658CDC3F-3A4F-E142-A1B4-AE6F0D395AEF}" srcOrd="0" destOrd="0" presId="urn:microsoft.com/office/officeart/2005/8/layout/chevron2"/>
    <dgm:cxn modelId="{4FDA673E-E3E5-B644-8102-0264C765BEC2}" type="presOf" srcId="{FED40A16-A286-8241-A3F1-5789319F2288}" destId="{C40CE23E-83A0-9A44-A4B4-5746B7B427B3}" srcOrd="0" destOrd="0" presId="urn:microsoft.com/office/officeart/2005/8/layout/chevron2"/>
    <dgm:cxn modelId="{3C006A76-DBA6-6146-89C4-5F679BB42675}" srcId="{164D1131-4565-9E41-85E6-B60F3A119C0B}" destId="{11192052-DB95-9D41-84BB-F826CF1F8654}" srcOrd="2" destOrd="0" parTransId="{864464F5-2484-0045-8B41-92672B1AF385}" sibTransId="{EF3508FB-0AA2-ED4F-8B7D-1FC3190863E4}"/>
    <dgm:cxn modelId="{E8CCA47E-8291-114D-A361-C8D293FF9F01}" srcId="{164D1131-4565-9E41-85E6-B60F3A119C0B}" destId="{FED40A16-A286-8241-A3F1-5789319F2288}" srcOrd="0" destOrd="0" parTransId="{65734A65-BC1C-1049-8B98-7A04FEF9A310}" sibTransId="{024809B7-E88E-564A-BA48-66DE397ACC07}"/>
    <dgm:cxn modelId="{DCCC2E7F-C66D-D34D-A8C3-0446821C2DA5}" srcId="{6E70DA10-4BFB-3742-802B-EE01699F40C4}" destId="{46334B7F-7932-1B4F-ADAB-CC64F0307A4A}" srcOrd="1" destOrd="0" parTransId="{2CB48513-BF44-924B-B4B0-82B63D0752B4}" sibTransId="{4C02EE4D-77A2-314D-B05F-BCF1365225E3}"/>
    <dgm:cxn modelId="{4C0D6795-D5E2-0946-A4DA-9771A0FDA5F4}" type="presOf" srcId="{46334B7F-7932-1B4F-ADAB-CC64F0307A4A}" destId="{BA51C9E8-F9B7-F548-AFDD-5DC2E8F862C2}" srcOrd="0" destOrd="1" presId="urn:microsoft.com/office/officeart/2005/8/layout/chevron2"/>
    <dgm:cxn modelId="{F7C7B59C-526B-3B47-B463-3A2E66BA5638}" type="presOf" srcId="{52910B9F-62E1-CA44-B083-4EBC292E2082}" destId="{C71E3AAC-0254-8048-AA1C-885AEBD1C2DD}" srcOrd="0" destOrd="1" presId="urn:microsoft.com/office/officeart/2005/8/layout/chevron2"/>
    <dgm:cxn modelId="{8E50ECA3-4F61-8D42-88AB-72A73EF3EA7D}" srcId="{164D1131-4565-9E41-85E6-B60F3A119C0B}" destId="{61779FBD-6DDC-E147-A3F3-3E2FD30E9E33}" srcOrd="3" destOrd="0" parTransId="{D0129848-AB14-C14A-9EE3-DE413FF20257}" sibTransId="{70ACCFB9-86D6-C543-BEF4-57E0BE20CB3A}"/>
    <dgm:cxn modelId="{8D999FB5-BCEF-41CD-A3FF-3DBA47EBCF8A}" type="presOf" srcId="{EBF57769-B5FB-4927-A094-D844DAD37A42}" destId="{46CE0062-11E1-8E4F-AEF2-87C136D7844D}" srcOrd="0" destOrd="0" presId="urn:microsoft.com/office/officeart/2005/8/layout/chevron2"/>
    <dgm:cxn modelId="{3C953AB8-D203-434D-881D-60D1AD1024F4}" srcId="{164D1131-4565-9E41-85E6-B60F3A119C0B}" destId="{6E70DA10-4BFB-3742-802B-EE01699F40C4}" srcOrd="1" destOrd="0" parTransId="{F66A53CA-93E1-9744-93D7-411ADB74C612}" sibTransId="{B1997AA7-E6FE-D046-AEF2-BC7D730D3212}"/>
    <dgm:cxn modelId="{1D214CCD-B0F4-2243-A970-159719DC38EC}" type="presOf" srcId="{D96857A5-C6B1-9C4A-9C88-29612CB043AD}" destId="{96EA1CE4-598D-AD4F-ADAE-D234DAA8B662}" srcOrd="0" destOrd="0" presId="urn:microsoft.com/office/officeart/2005/8/layout/chevron2"/>
    <dgm:cxn modelId="{0E7753CF-2B53-5540-A226-5960A626443C}" type="presOf" srcId="{11192052-DB95-9D41-84BB-F826CF1F8654}" destId="{4911E190-6961-9144-8535-735D550C82E7}" srcOrd="0" destOrd="0" presId="urn:microsoft.com/office/officeart/2005/8/layout/chevron2"/>
    <dgm:cxn modelId="{219D85CF-B771-9942-97F1-A1D48DDC1764}" srcId="{6E70DA10-4BFB-3742-802B-EE01699F40C4}" destId="{30303248-89FC-2242-A4A3-51485AF1D291}" srcOrd="0" destOrd="0" parTransId="{D824A174-3F9E-A148-A8A9-511CEEE9AA94}" sibTransId="{E1ABCDD8-AB15-AB49-AC75-2ED1B8D0F7DE}"/>
    <dgm:cxn modelId="{094718D0-087B-4C83-93CC-F56A1FC0A4FC}" srcId="{61779FBD-6DDC-E147-A3F3-3E2FD30E9E33}" destId="{EBF57769-B5FB-4927-A094-D844DAD37A42}" srcOrd="0" destOrd="0" parTransId="{DD8BC21C-D94C-476B-BC53-BF6D6CFFFBB3}" sibTransId="{E279FA65-113D-4A4E-BD80-061F682AF6C2}"/>
    <dgm:cxn modelId="{5A8757DE-33D0-EA41-859C-40B36312EFCA}" srcId="{FED40A16-A286-8241-A3F1-5789319F2288}" destId="{E62F5984-7555-864D-BB35-B764E3FA46B1}" srcOrd="0" destOrd="0" parTransId="{CD455E58-1B64-CB41-A498-569CF6CB8954}" sibTransId="{7C562BD5-25DD-8A4C-8907-CCD8D30C2DF7}"/>
    <dgm:cxn modelId="{CB6712E8-A2D3-6549-B0DE-6DF2CAD97E6A}" srcId="{11192052-DB95-9D41-84BB-F826CF1F8654}" destId="{D96857A5-C6B1-9C4A-9C88-29612CB043AD}" srcOrd="0" destOrd="0" parTransId="{4DC1B9A0-D8BC-5047-98A7-ACCC7A4EFF5A}" sibTransId="{EEF29C14-6033-1F47-A44F-1AA40C25FEA9}"/>
    <dgm:cxn modelId="{E3940F61-9C12-6845-A3F6-3956E1EF7185}" type="presParOf" srcId="{49945A57-F517-3649-BE8F-9BE3EBE1CDC4}" destId="{68D7E75A-C1F5-9344-B3E7-0E04D6A9DD3A}" srcOrd="0" destOrd="0" presId="urn:microsoft.com/office/officeart/2005/8/layout/chevron2"/>
    <dgm:cxn modelId="{50478C2D-7278-4541-9631-583106649C58}" type="presParOf" srcId="{68D7E75A-C1F5-9344-B3E7-0E04D6A9DD3A}" destId="{C40CE23E-83A0-9A44-A4B4-5746B7B427B3}" srcOrd="0" destOrd="0" presId="urn:microsoft.com/office/officeart/2005/8/layout/chevron2"/>
    <dgm:cxn modelId="{6C0DEAE2-937B-5C48-98BB-D6909C594A6D}" type="presParOf" srcId="{68D7E75A-C1F5-9344-B3E7-0E04D6A9DD3A}" destId="{C71E3AAC-0254-8048-AA1C-885AEBD1C2DD}" srcOrd="1" destOrd="0" presId="urn:microsoft.com/office/officeart/2005/8/layout/chevron2"/>
    <dgm:cxn modelId="{0E9D9B13-F810-3E4A-B994-E2F947B9992A}" type="presParOf" srcId="{49945A57-F517-3649-BE8F-9BE3EBE1CDC4}" destId="{A5F73124-501F-294B-BBB8-625420CFE90D}" srcOrd="1" destOrd="0" presId="urn:microsoft.com/office/officeart/2005/8/layout/chevron2"/>
    <dgm:cxn modelId="{97798D7A-6AC7-0649-AFA0-B9B7EB2A77C0}" type="presParOf" srcId="{49945A57-F517-3649-BE8F-9BE3EBE1CDC4}" destId="{6EFF4065-3AE5-A24E-88F5-8545478FF852}" srcOrd="2" destOrd="0" presId="urn:microsoft.com/office/officeart/2005/8/layout/chevron2"/>
    <dgm:cxn modelId="{F7A5F250-11CC-574B-A9FD-FDB987BA8966}" type="presParOf" srcId="{6EFF4065-3AE5-A24E-88F5-8545478FF852}" destId="{658CDC3F-3A4F-E142-A1B4-AE6F0D395AEF}" srcOrd="0" destOrd="0" presId="urn:microsoft.com/office/officeart/2005/8/layout/chevron2"/>
    <dgm:cxn modelId="{8213CFB2-F02C-184D-892C-131F2CA972DF}" type="presParOf" srcId="{6EFF4065-3AE5-A24E-88F5-8545478FF852}" destId="{BA51C9E8-F9B7-F548-AFDD-5DC2E8F862C2}" srcOrd="1" destOrd="0" presId="urn:microsoft.com/office/officeart/2005/8/layout/chevron2"/>
    <dgm:cxn modelId="{F350C77B-C984-034B-8A11-C7C5A43DF49B}" type="presParOf" srcId="{49945A57-F517-3649-BE8F-9BE3EBE1CDC4}" destId="{292952DC-4C63-DA43-85D6-E755B097F63C}" srcOrd="3" destOrd="0" presId="urn:microsoft.com/office/officeart/2005/8/layout/chevron2"/>
    <dgm:cxn modelId="{F5A58162-A94F-9A40-B823-E31DB9ED879B}" type="presParOf" srcId="{49945A57-F517-3649-BE8F-9BE3EBE1CDC4}" destId="{40349BC9-2BFC-2040-AF72-AC384798A037}" srcOrd="4" destOrd="0" presId="urn:microsoft.com/office/officeart/2005/8/layout/chevron2"/>
    <dgm:cxn modelId="{25346222-65AA-CE42-9D3D-7823B37946F7}" type="presParOf" srcId="{40349BC9-2BFC-2040-AF72-AC384798A037}" destId="{4911E190-6961-9144-8535-735D550C82E7}" srcOrd="0" destOrd="0" presId="urn:microsoft.com/office/officeart/2005/8/layout/chevron2"/>
    <dgm:cxn modelId="{69CDEA93-48AB-0945-A4FA-88D10EEA361A}" type="presParOf" srcId="{40349BC9-2BFC-2040-AF72-AC384798A037}" destId="{96EA1CE4-598D-AD4F-ADAE-D234DAA8B662}" srcOrd="1" destOrd="0" presId="urn:microsoft.com/office/officeart/2005/8/layout/chevron2"/>
    <dgm:cxn modelId="{1BA5B7CF-9A6B-0F48-B970-8B9A4267BA30}" type="presParOf" srcId="{49945A57-F517-3649-BE8F-9BE3EBE1CDC4}" destId="{4DCFF04E-2779-204C-8A79-395F0B9D3080}" srcOrd="5" destOrd="0" presId="urn:microsoft.com/office/officeart/2005/8/layout/chevron2"/>
    <dgm:cxn modelId="{26340866-BE9F-014C-9F00-D1A1045D46FA}" type="presParOf" srcId="{49945A57-F517-3649-BE8F-9BE3EBE1CDC4}" destId="{54822300-2F27-2248-A81D-EE8D7CB9A186}" srcOrd="6" destOrd="0" presId="urn:microsoft.com/office/officeart/2005/8/layout/chevron2"/>
    <dgm:cxn modelId="{99CF32FA-BB3E-8D49-A947-5BED1E647A83}" type="presParOf" srcId="{54822300-2F27-2248-A81D-EE8D7CB9A186}" destId="{0B707238-2BF4-3D48-94A6-3F10C2BAC1AF}" srcOrd="0" destOrd="0" presId="urn:microsoft.com/office/officeart/2005/8/layout/chevron2"/>
    <dgm:cxn modelId="{9058D334-7B62-8D44-9AF7-26A9656D8044}" type="presParOf" srcId="{54822300-2F27-2248-A81D-EE8D7CB9A186}" destId="{46CE0062-11E1-8E4F-AEF2-87C136D784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B2299-C7D9-483A-AC28-4A552176984B}">
      <dsp:nvSpPr>
        <dsp:cNvPr id="0" name=""/>
        <dsp:cNvSpPr/>
      </dsp:nvSpPr>
      <dsp:spPr>
        <a:xfrm>
          <a:off x="0" y="0"/>
          <a:ext cx="8209429" cy="3762600"/>
        </a:xfrm>
        <a:prstGeom prst="roundRect">
          <a:avLst>
            <a:gd name="adj" fmla="val 8500"/>
          </a:avLst>
        </a:prstGeom>
        <a:solidFill>
          <a:srgbClr val="5191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2920196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>
              <a:latin typeface="Calibri" panose="020F0502020204030204" pitchFamily="34" charset="0"/>
            </a:rPr>
            <a:t>Network Members</a:t>
          </a:r>
        </a:p>
      </dsp:txBody>
      <dsp:txXfrm>
        <a:off x="93672" y="93672"/>
        <a:ext cx="8022085" cy="3575256"/>
      </dsp:txXfrm>
    </dsp:sp>
    <dsp:sp modelId="{8B404B47-43B1-450F-892A-E43CD91153F4}">
      <dsp:nvSpPr>
        <dsp:cNvPr id="0" name=""/>
        <dsp:cNvSpPr/>
      </dsp:nvSpPr>
      <dsp:spPr>
        <a:xfrm>
          <a:off x="205235" y="940650"/>
          <a:ext cx="1231414" cy="128604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>
              <a:latin typeface="Calibri" panose="020F0502020204030204" pitchFamily="34" charset="0"/>
            </a:rPr>
            <a:t>Scientific &amp; Support Committee Members</a:t>
          </a:r>
        </a:p>
      </dsp:txBody>
      <dsp:txXfrm>
        <a:off x="243105" y="978520"/>
        <a:ext cx="1155674" cy="1210304"/>
      </dsp:txXfrm>
    </dsp:sp>
    <dsp:sp modelId="{BFAE10E2-72E2-4217-926D-CF9354FE5BE6}">
      <dsp:nvSpPr>
        <dsp:cNvPr id="0" name=""/>
        <dsp:cNvSpPr/>
      </dsp:nvSpPr>
      <dsp:spPr>
        <a:xfrm>
          <a:off x="205235" y="2286822"/>
          <a:ext cx="1231414" cy="128604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>
              <a:latin typeface="Calibri" panose="020F0502020204030204" pitchFamily="34" charset="0"/>
            </a:rPr>
            <a:t>Network Centres and Partners</a:t>
          </a:r>
        </a:p>
      </dsp:txBody>
      <dsp:txXfrm>
        <a:off x="243105" y="2324692"/>
        <a:ext cx="1155674" cy="1210304"/>
      </dsp:txXfrm>
    </dsp:sp>
    <dsp:sp modelId="{34C3A7A0-8D2D-430D-8FA7-BABCDCE0D4C9}">
      <dsp:nvSpPr>
        <dsp:cNvPr id="0" name=""/>
        <dsp:cNvSpPr/>
      </dsp:nvSpPr>
      <dsp:spPr>
        <a:xfrm>
          <a:off x="1641885" y="940650"/>
          <a:ext cx="6362307" cy="2633820"/>
        </a:xfrm>
        <a:prstGeom prst="roundRect">
          <a:avLst>
            <a:gd name="adj" fmla="val 10500"/>
          </a:avLst>
        </a:prstGeom>
        <a:solidFill>
          <a:srgbClr val="70AF42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1672476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>
              <a:latin typeface="Calibri" panose="020F0502020204030204" pitchFamily="34" charset="0"/>
            </a:rPr>
            <a:t>Scientific Leaders</a:t>
          </a:r>
        </a:p>
      </dsp:txBody>
      <dsp:txXfrm>
        <a:off x="1722884" y="1021649"/>
        <a:ext cx="6200309" cy="2471822"/>
      </dsp:txXfrm>
    </dsp:sp>
    <dsp:sp modelId="{19A5153C-F005-4CBF-8C0C-2DA5F2795C20}">
      <dsp:nvSpPr>
        <dsp:cNvPr id="0" name=""/>
        <dsp:cNvSpPr/>
      </dsp:nvSpPr>
      <dsp:spPr>
        <a:xfrm>
          <a:off x="1800943" y="1862487"/>
          <a:ext cx="1272461" cy="47844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FBFBF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Calibri" panose="020F0502020204030204" pitchFamily="34" charset="0"/>
            </a:rPr>
            <a:t>Clinical Trials Committee</a:t>
          </a:r>
        </a:p>
      </dsp:txBody>
      <dsp:txXfrm>
        <a:off x="1815657" y="1877201"/>
        <a:ext cx="1243033" cy="449012"/>
      </dsp:txXfrm>
    </dsp:sp>
    <dsp:sp modelId="{9605D65B-64F4-45F8-BD37-1775D3C6E83F}">
      <dsp:nvSpPr>
        <dsp:cNvPr id="0" name=""/>
        <dsp:cNvSpPr/>
      </dsp:nvSpPr>
      <dsp:spPr>
        <a:xfrm>
          <a:off x="1800943" y="2379830"/>
          <a:ext cx="1272461" cy="47844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FBFBF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Calibri" panose="020F0502020204030204" pitchFamily="34" charset="0"/>
            </a:rPr>
            <a:t>Chairs &amp; Executives</a:t>
          </a:r>
        </a:p>
      </dsp:txBody>
      <dsp:txXfrm>
        <a:off x="1815657" y="2394544"/>
        <a:ext cx="1243033" cy="449012"/>
      </dsp:txXfrm>
    </dsp:sp>
    <dsp:sp modelId="{E02FFF25-62BF-4DD4-8C3F-C4EA5CD20199}">
      <dsp:nvSpPr>
        <dsp:cNvPr id="0" name=""/>
        <dsp:cNvSpPr/>
      </dsp:nvSpPr>
      <dsp:spPr>
        <a:xfrm>
          <a:off x="1800943" y="2897173"/>
          <a:ext cx="1272461" cy="47844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FBFBF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Calibri" panose="020F0502020204030204" pitchFamily="34" charset="0"/>
            </a:rPr>
            <a:t>Senior Investigators and Biostatisticians</a:t>
          </a:r>
        </a:p>
      </dsp:txBody>
      <dsp:txXfrm>
        <a:off x="1815657" y="2911887"/>
        <a:ext cx="1243033" cy="449012"/>
      </dsp:txXfrm>
    </dsp:sp>
    <dsp:sp modelId="{43D49096-0239-4266-9CF8-A216AFAA7386}">
      <dsp:nvSpPr>
        <dsp:cNvPr id="0" name=""/>
        <dsp:cNvSpPr/>
      </dsp:nvSpPr>
      <dsp:spPr>
        <a:xfrm>
          <a:off x="3242724" y="1881300"/>
          <a:ext cx="4556233" cy="1505040"/>
        </a:xfrm>
        <a:prstGeom prst="roundRect">
          <a:avLst>
            <a:gd name="adj" fmla="val 10500"/>
          </a:avLst>
        </a:prstGeom>
        <a:solidFill>
          <a:srgbClr val="92D050">
            <a:alpha val="4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849511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>
              <a:latin typeface="Calibri" panose="020F0502020204030204" pitchFamily="34" charset="0"/>
            </a:rPr>
            <a:t>Operations &amp; Statistics Centre at Queen’s</a:t>
          </a:r>
        </a:p>
      </dsp:txBody>
      <dsp:txXfrm>
        <a:off x="3289009" y="1927585"/>
        <a:ext cx="4463663" cy="1412470"/>
      </dsp:txXfrm>
    </dsp:sp>
    <dsp:sp modelId="{9B7B1CC1-5BDA-4C61-94C2-A58EA9BE3DA4}">
      <dsp:nvSpPr>
        <dsp:cNvPr id="0" name=""/>
        <dsp:cNvSpPr/>
      </dsp:nvSpPr>
      <dsp:spPr>
        <a:xfrm>
          <a:off x="3356630" y="2558568"/>
          <a:ext cx="738021" cy="67726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FBFBF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>
              <a:latin typeface="Calibri" panose="020F0502020204030204" pitchFamily="34" charset="0"/>
            </a:rPr>
            <a:t>Trial Coordination &amp; Conduct</a:t>
          </a:r>
        </a:p>
      </dsp:txBody>
      <dsp:txXfrm>
        <a:off x="3377458" y="2579396"/>
        <a:ext cx="696365" cy="635612"/>
      </dsp:txXfrm>
    </dsp:sp>
    <dsp:sp modelId="{4ED078C2-7FD5-4DC2-8FF7-6EBD9F2ED02A}">
      <dsp:nvSpPr>
        <dsp:cNvPr id="0" name=""/>
        <dsp:cNvSpPr/>
      </dsp:nvSpPr>
      <dsp:spPr>
        <a:xfrm>
          <a:off x="4114493" y="2558568"/>
          <a:ext cx="697450" cy="67726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FBFBF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>
              <a:latin typeface="Calibri" panose="020F0502020204030204" pitchFamily="34" charset="0"/>
            </a:rPr>
            <a:t>Compliance &amp; Oversight</a:t>
          </a:r>
        </a:p>
      </dsp:txBody>
      <dsp:txXfrm>
        <a:off x="4135321" y="2579396"/>
        <a:ext cx="655794" cy="635612"/>
      </dsp:txXfrm>
    </dsp:sp>
    <dsp:sp modelId="{B63FE6C2-3670-4CB7-BC02-55FB54DBFE2A}">
      <dsp:nvSpPr>
        <dsp:cNvPr id="0" name=""/>
        <dsp:cNvSpPr/>
      </dsp:nvSpPr>
      <dsp:spPr>
        <a:xfrm>
          <a:off x="4831786" y="2558568"/>
          <a:ext cx="697450" cy="67726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FBFBF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>
              <a:latin typeface="Calibri" panose="020F0502020204030204" pitchFamily="34" charset="0"/>
            </a:rPr>
            <a:t>Information Technology</a:t>
          </a:r>
        </a:p>
      </dsp:txBody>
      <dsp:txXfrm>
        <a:off x="4852614" y="2579396"/>
        <a:ext cx="655794" cy="635612"/>
      </dsp:txXfrm>
    </dsp:sp>
    <dsp:sp modelId="{78E4C60C-A1D9-4744-A26C-153A77B82A2E}">
      <dsp:nvSpPr>
        <dsp:cNvPr id="0" name=""/>
        <dsp:cNvSpPr/>
      </dsp:nvSpPr>
      <dsp:spPr>
        <a:xfrm>
          <a:off x="5549079" y="2558568"/>
          <a:ext cx="697450" cy="67726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FBFBF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>
              <a:latin typeface="Calibri" panose="020F0502020204030204" pitchFamily="34" charset="0"/>
            </a:rPr>
            <a:t>Admin &amp; Finance</a:t>
          </a:r>
        </a:p>
      </dsp:txBody>
      <dsp:txXfrm>
        <a:off x="5569907" y="2579396"/>
        <a:ext cx="655794" cy="635612"/>
      </dsp:txXfrm>
    </dsp:sp>
    <dsp:sp modelId="{1B09E330-C282-4420-BFC4-D95DCFEBB6B7}">
      <dsp:nvSpPr>
        <dsp:cNvPr id="0" name=""/>
        <dsp:cNvSpPr/>
      </dsp:nvSpPr>
      <dsp:spPr>
        <a:xfrm>
          <a:off x="6266372" y="2558568"/>
          <a:ext cx="697450" cy="67726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FBFBF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>
              <a:latin typeface="Calibri" panose="020F0502020204030204" pitchFamily="34" charset="0"/>
            </a:rPr>
            <a:t>Strategy &amp; Partnerships</a:t>
          </a:r>
        </a:p>
      </dsp:txBody>
      <dsp:txXfrm>
        <a:off x="6287200" y="2579396"/>
        <a:ext cx="655794" cy="635612"/>
      </dsp:txXfrm>
    </dsp:sp>
    <dsp:sp modelId="{D54807A2-CE39-4822-8FC2-8A73D96F9EAF}">
      <dsp:nvSpPr>
        <dsp:cNvPr id="0" name=""/>
        <dsp:cNvSpPr/>
      </dsp:nvSpPr>
      <dsp:spPr>
        <a:xfrm>
          <a:off x="6983665" y="2558568"/>
          <a:ext cx="697450" cy="67726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FBFBF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>
              <a:latin typeface="Calibri" panose="020F0502020204030204" pitchFamily="34" charset="0"/>
            </a:rPr>
            <a:t>Tumour Banking</a:t>
          </a:r>
        </a:p>
      </dsp:txBody>
      <dsp:txXfrm>
        <a:off x="7004493" y="2579396"/>
        <a:ext cx="655794" cy="6356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DD15A-68B7-4B0F-ABFA-68621C22D908}">
      <dsp:nvSpPr>
        <dsp:cNvPr id="0" name=""/>
        <dsp:cNvSpPr/>
      </dsp:nvSpPr>
      <dsp:spPr>
        <a:xfrm>
          <a:off x="739" y="0"/>
          <a:ext cx="1923241" cy="2966384"/>
        </a:xfrm>
        <a:prstGeom prst="roundRect">
          <a:avLst>
            <a:gd name="adj" fmla="val 10000"/>
          </a:avLst>
        </a:prstGeom>
        <a:solidFill>
          <a:srgbClr val="519136">
            <a:alpha val="25000"/>
          </a:srgb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>
              <a:latin typeface="Calibri"/>
              <a:cs typeface="Calibri"/>
            </a:rPr>
            <a:t>Scientific Committees</a:t>
          </a:r>
        </a:p>
      </dsp:txBody>
      <dsp:txXfrm>
        <a:off x="739" y="0"/>
        <a:ext cx="1923241" cy="889915"/>
      </dsp:txXfrm>
    </dsp:sp>
    <dsp:sp modelId="{9A823B00-FD9B-49D5-9F53-AFC66019A41B}">
      <dsp:nvSpPr>
        <dsp:cNvPr id="0" name=""/>
        <dsp:cNvSpPr/>
      </dsp:nvSpPr>
      <dsp:spPr>
        <a:xfrm>
          <a:off x="193063" y="890168"/>
          <a:ext cx="1538592" cy="582775"/>
        </a:xfrm>
        <a:prstGeom prst="roundRect">
          <a:avLst>
            <a:gd name="adj" fmla="val 10000"/>
          </a:avLst>
        </a:prstGeom>
        <a:solidFill>
          <a:srgbClr val="5191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Calibri"/>
              <a:cs typeface="Calibri"/>
            </a:rPr>
            <a:t>Disease Sites</a:t>
          </a:r>
        </a:p>
      </dsp:txBody>
      <dsp:txXfrm>
        <a:off x="210132" y="907237"/>
        <a:ext cx="1504454" cy="548637"/>
      </dsp:txXfrm>
    </dsp:sp>
    <dsp:sp modelId="{4FABC975-AABD-4569-891B-01AD3CEE3086}">
      <dsp:nvSpPr>
        <dsp:cNvPr id="0" name=""/>
        <dsp:cNvSpPr/>
      </dsp:nvSpPr>
      <dsp:spPr>
        <a:xfrm>
          <a:off x="193063" y="1562602"/>
          <a:ext cx="1538592" cy="582775"/>
        </a:xfrm>
        <a:prstGeom prst="roundRect">
          <a:avLst>
            <a:gd name="adj" fmla="val 10000"/>
          </a:avLst>
        </a:prstGeom>
        <a:solidFill>
          <a:srgbClr val="5191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Calibri"/>
              <a:cs typeface="Calibri"/>
            </a:rPr>
            <a:t>IND Program</a:t>
          </a:r>
        </a:p>
      </dsp:txBody>
      <dsp:txXfrm>
        <a:off x="210132" y="1579671"/>
        <a:ext cx="1504454" cy="548637"/>
      </dsp:txXfrm>
    </dsp:sp>
    <dsp:sp modelId="{EBA5D843-D0A9-4D19-92D8-67CCFDC041EF}">
      <dsp:nvSpPr>
        <dsp:cNvPr id="0" name=""/>
        <dsp:cNvSpPr/>
      </dsp:nvSpPr>
      <dsp:spPr>
        <a:xfrm>
          <a:off x="193063" y="2235035"/>
          <a:ext cx="1538592" cy="582775"/>
        </a:xfrm>
        <a:prstGeom prst="roundRect">
          <a:avLst>
            <a:gd name="adj" fmla="val 10000"/>
          </a:avLst>
        </a:prstGeom>
        <a:solidFill>
          <a:srgbClr val="5191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Calibri"/>
              <a:cs typeface="Calibri"/>
            </a:rPr>
            <a:t>Endpoints</a:t>
          </a:r>
        </a:p>
      </dsp:txBody>
      <dsp:txXfrm>
        <a:off x="210132" y="2252104"/>
        <a:ext cx="1504454" cy="548637"/>
      </dsp:txXfrm>
    </dsp:sp>
    <dsp:sp modelId="{E5BD9580-3CD3-4350-8897-AAD3FECAE8A6}">
      <dsp:nvSpPr>
        <dsp:cNvPr id="0" name=""/>
        <dsp:cNvSpPr/>
      </dsp:nvSpPr>
      <dsp:spPr>
        <a:xfrm>
          <a:off x="2068223" y="0"/>
          <a:ext cx="1923241" cy="2966384"/>
        </a:xfrm>
        <a:prstGeom prst="roundRect">
          <a:avLst>
            <a:gd name="adj" fmla="val 10000"/>
          </a:avLst>
        </a:prstGeom>
        <a:solidFill>
          <a:srgbClr val="519136">
            <a:alpha val="25000"/>
          </a:srgb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>
              <a:latin typeface="Calibri"/>
              <a:cs typeface="Calibri"/>
            </a:rPr>
            <a:t>Oversight Committees</a:t>
          </a:r>
          <a:endParaRPr lang="en-CA" sz="2400" kern="1200" dirty="0">
            <a:latin typeface="Calibri"/>
            <a:cs typeface="Calibri"/>
          </a:endParaRPr>
        </a:p>
      </dsp:txBody>
      <dsp:txXfrm>
        <a:off x="2068223" y="0"/>
        <a:ext cx="1923241" cy="889915"/>
      </dsp:txXfrm>
    </dsp:sp>
    <dsp:sp modelId="{9F6BDE22-B2B8-4A2D-8BA8-593A023CCF84}">
      <dsp:nvSpPr>
        <dsp:cNvPr id="0" name=""/>
        <dsp:cNvSpPr/>
      </dsp:nvSpPr>
      <dsp:spPr>
        <a:xfrm>
          <a:off x="2260548" y="890168"/>
          <a:ext cx="1538592" cy="582775"/>
        </a:xfrm>
        <a:prstGeom prst="roundRect">
          <a:avLst>
            <a:gd name="adj" fmla="val 10000"/>
          </a:avLst>
        </a:prstGeom>
        <a:solidFill>
          <a:srgbClr val="5191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Calibri"/>
              <a:cs typeface="Calibri"/>
            </a:rPr>
            <a:t>Clinical Trials</a:t>
          </a:r>
        </a:p>
      </dsp:txBody>
      <dsp:txXfrm>
        <a:off x="2277617" y="907237"/>
        <a:ext cx="1504454" cy="548637"/>
      </dsp:txXfrm>
    </dsp:sp>
    <dsp:sp modelId="{5E4C5C59-E4F8-47CF-B2DB-DBD5FA320427}">
      <dsp:nvSpPr>
        <dsp:cNvPr id="0" name=""/>
        <dsp:cNvSpPr/>
      </dsp:nvSpPr>
      <dsp:spPr>
        <a:xfrm>
          <a:off x="2260548" y="1562602"/>
          <a:ext cx="1538592" cy="582775"/>
        </a:xfrm>
        <a:prstGeom prst="roundRect">
          <a:avLst>
            <a:gd name="adj" fmla="val 10000"/>
          </a:avLst>
        </a:prstGeom>
        <a:solidFill>
          <a:srgbClr val="5191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Calibri"/>
              <a:cs typeface="Calibri"/>
            </a:rPr>
            <a:t>Data Safety Monitoring</a:t>
          </a:r>
        </a:p>
      </dsp:txBody>
      <dsp:txXfrm>
        <a:off x="2277617" y="1579671"/>
        <a:ext cx="1504454" cy="548637"/>
      </dsp:txXfrm>
    </dsp:sp>
    <dsp:sp modelId="{921347A7-A792-48E3-9335-F0B2596EB7C9}">
      <dsp:nvSpPr>
        <dsp:cNvPr id="0" name=""/>
        <dsp:cNvSpPr/>
      </dsp:nvSpPr>
      <dsp:spPr>
        <a:xfrm>
          <a:off x="2260548" y="2235035"/>
          <a:ext cx="1538592" cy="582775"/>
        </a:xfrm>
        <a:prstGeom prst="roundRect">
          <a:avLst>
            <a:gd name="adj" fmla="val 10000"/>
          </a:avLst>
        </a:prstGeom>
        <a:solidFill>
          <a:srgbClr val="5191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Calibri"/>
              <a:cs typeface="Calibri"/>
            </a:rPr>
            <a:t> Strategic Executive Advisory</a:t>
          </a:r>
        </a:p>
      </dsp:txBody>
      <dsp:txXfrm>
        <a:off x="2277617" y="2252104"/>
        <a:ext cx="1504454" cy="548637"/>
      </dsp:txXfrm>
    </dsp:sp>
    <dsp:sp modelId="{AE087F19-298C-4226-82B4-3E9B5E163D0D}">
      <dsp:nvSpPr>
        <dsp:cNvPr id="0" name=""/>
        <dsp:cNvSpPr/>
      </dsp:nvSpPr>
      <dsp:spPr>
        <a:xfrm>
          <a:off x="4135708" y="0"/>
          <a:ext cx="1923241" cy="2966384"/>
        </a:xfrm>
        <a:prstGeom prst="roundRect">
          <a:avLst>
            <a:gd name="adj" fmla="val 10000"/>
          </a:avLst>
        </a:prstGeom>
        <a:solidFill>
          <a:srgbClr val="519136">
            <a:alpha val="25000"/>
          </a:srgb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>
              <a:latin typeface="Calibri"/>
              <a:cs typeface="Calibri"/>
            </a:rPr>
            <a:t>Support Committees</a:t>
          </a:r>
        </a:p>
      </dsp:txBody>
      <dsp:txXfrm>
        <a:off x="4135708" y="0"/>
        <a:ext cx="1923241" cy="889915"/>
      </dsp:txXfrm>
    </dsp:sp>
    <dsp:sp modelId="{35D07AF1-D4F9-4941-BB1C-4E9BFD42FB65}">
      <dsp:nvSpPr>
        <dsp:cNvPr id="0" name=""/>
        <dsp:cNvSpPr/>
      </dsp:nvSpPr>
      <dsp:spPr>
        <a:xfrm>
          <a:off x="4328032" y="890060"/>
          <a:ext cx="1538592" cy="284797"/>
        </a:xfrm>
        <a:prstGeom prst="roundRect">
          <a:avLst>
            <a:gd name="adj" fmla="val 10000"/>
          </a:avLst>
        </a:prstGeom>
        <a:solidFill>
          <a:srgbClr val="5191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Calibri"/>
              <a:cs typeface="Calibri"/>
            </a:rPr>
            <a:t>CRA</a:t>
          </a:r>
        </a:p>
      </dsp:txBody>
      <dsp:txXfrm>
        <a:off x="4336373" y="898401"/>
        <a:ext cx="1521910" cy="268115"/>
      </dsp:txXfrm>
    </dsp:sp>
    <dsp:sp modelId="{C02A3428-724A-4623-A044-6AAC5856C363}">
      <dsp:nvSpPr>
        <dsp:cNvPr id="0" name=""/>
        <dsp:cNvSpPr/>
      </dsp:nvSpPr>
      <dsp:spPr>
        <a:xfrm>
          <a:off x="4328032" y="1218672"/>
          <a:ext cx="1538592" cy="284797"/>
        </a:xfrm>
        <a:prstGeom prst="roundRect">
          <a:avLst>
            <a:gd name="adj" fmla="val 10000"/>
          </a:avLst>
        </a:prstGeom>
        <a:solidFill>
          <a:srgbClr val="5191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Calibri"/>
              <a:cs typeface="Calibri"/>
            </a:rPr>
            <a:t>Pharmacy</a:t>
          </a:r>
        </a:p>
      </dsp:txBody>
      <dsp:txXfrm>
        <a:off x="4336373" y="1227013"/>
        <a:ext cx="1521910" cy="268115"/>
      </dsp:txXfrm>
    </dsp:sp>
    <dsp:sp modelId="{01B860DB-25C5-41C2-99D8-87BBCBD4F8E9}">
      <dsp:nvSpPr>
        <dsp:cNvPr id="0" name=""/>
        <dsp:cNvSpPr/>
      </dsp:nvSpPr>
      <dsp:spPr>
        <a:xfrm>
          <a:off x="4328032" y="1547285"/>
          <a:ext cx="1538592" cy="284797"/>
        </a:xfrm>
        <a:prstGeom prst="roundRect">
          <a:avLst>
            <a:gd name="adj" fmla="val 10000"/>
          </a:avLst>
        </a:prstGeom>
        <a:solidFill>
          <a:srgbClr val="5191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Calibri"/>
              <a:cs typeface="Calibri"/>
            </a:rPr>
            <a:t>Auditing Monitoring</a:t>
          </a:r>
        </a:p>
      </dsp:txBody>
      <dsp:txXfrm>
        <a:off x="4336373" y="1555626"/>
        <a:ext cx="1521910" cy="268115"/>
      </dsp:txXfrm>
    </dsp:sp>
    <dsp:sp modelId="{7E99AD03-2DC8-48D0-BF72-AC78E6DDAF1D}">
      <dsp:nvSpPr>
        <dsp:cNvPr id="0" name=""/>
        <dsp:cNvSpPr/>
      </dsp:nvSpPr>
      <dsp:spPr>
        <a:xfrm>
          <a:off x="4328032" y="1875897"/>
          <a:ext cx="1538592" cy="284797"/>
        </a:xfrm>
        <a:prstGeom prst="roundRect">
          <a:avLst>
            <a:gd name="adj" fmla="val 10000"/>
          </a:avLst>
        </a:prstGeom>
        <a:solidFill>
          <a:srgbClr val="5191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Calibri"/>
              <a:cs typeface="Calibri"/>
            </a:rPr>
            <a:t>Lay/Patient</a:t>
          </a:r>
        </a:p>
      </dsp:txBody>
      <dsp:txXfrm>
        <a:off x="4336373" y="1884238"/>
        <a:ext cx="1521910" cy="268115"/>
      </dsp:txXfrm>
    </dsp:sp>
    <dsp:sp modelId="{5EE5416C-8022-4E22-8F39-245D8BC0AED4}">
      <dsp:nvSpPr>
        <dsp:cNvPr id="0" name=""/>
        <dsp:cNvSpPr/>
      </dsp:nvSpPr>
      <dsp:spPr>
        <a:xfrm>
          <a:off x="4328032" y="2204509"/>
          <a:ext cx="1538592" cy="284797"/>
        </a:xfrm>
        <a:prstGeom prst="roundRect">
          <a:avLst>
            <a:gd name="adj" fmla="val 10000"/>
          </a:avLst>
        </a:prstGeom>
        <a:solidFill>
          <a:srgbClr val="5191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Calibri"/>
              <a:cs typeface="Calibri"/>
            </a:rPr>
            <a:t>Centre Representative</a:t>
          </a:r>
        </a:p>
      </dsp:txBody>
      <dsp:txXfrm>
        <a:off x="4336373" y="2212850"/>
        <a:ext cx="1521910" cy="268115"/>
      </dsp:txXfrm>
    </dsp:sp>
    <dsp:sp modelId="{B78DFB78-8D0B-4137-9B4A-8240F02846F4}">
      <dsp:nvSpPr>
        <dsp:cNvPr id="0" name=""/>
        <dsp:cNvSpPr/>
      </dsp:nvSpPr>
      <dsp:spPr>
        <a:xfrm>
          <a:off x="4328032" y="2533122"/>
          <a:ext cx="1538592" cy="284797"/>
        </a:xfrm>
        <a:prstGeom prst="roundRect">
          <a:avLst>
            <a:gd name="adj" fmla="val 10000"/>
          </a:avLst>
        </a:prstGeom>
        <a:solidFill>
          <a:srgbClr val="5191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Calibri"/>
              <a:cs typeface="Calibri"/>
            </a:rPr>
            <a:t>RTQA</a:t>
          </a:r>
        </a:p>
      </dsp:txBody>
      <dsp:txXfrm>
        <a:off x="4336373" y="2541463"/>
        <a:ext cx="1521910" cy="268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CE23E-83A0-9A44-A4B4-5746B7B427B3}">
      <dsp:nvSpPr>
        <dsp:cNvPr id="0" name=""/>
        <dsp:cNvSpPr/>
      </dsp:nvSpPr>
      <dsp:spPr>
        <a:xfrm rot="5400000">
          <a:off x="-165429" y="165429"/>
          <a:ext cx="1102863" cy="77200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IDEA</a:t>
          </a:r>
        </a:p>
      </dsp:txBody>
      <dsp:txXfrm rot="-5400000">
        <a:off x="1" y="386001"/>
        <a:ext cx="772004" cy="330859"/>
      </dsp:txXfrm>
    </dsp:sp>
    <dsp:sp modelId="{C71E3AAC-0254-8048-AA1C-885AEBD1C2DD}">
      <dsp:nvSpPr>
        <dsp:cNvPr id="0" name=""/>
        <dsp:cNvSpPr/>
      </dsp:nvSpPr>
      <dsp:spPr>
        <a:xfrm rot="5400000">
          <a:off x="3727843" y="-2953555"/>
          <a:ext cx="716861" cy="66285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Build Hypothesis, Objectives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Flesh out Trial Design</a:t>
          </a:r>
        </a:p>
      </dsp:txBody>
      <dsp:txXfrm rot="-5400000">
        <a:off x="772004" y="37278"/>
        <a:ext cx="6593545" cy="646873"/>
      </dsp:txXfrm>
    </dsp:sp>
    <dsp:sp modelId="{658CDC3F-3A4F-E142-A1B4-AE6F0D395AEF}">
      <dsp:nvSpPr>
        <dsp:cNvPr id="0" name=""/>
        <dsp:cNvSpPr/>
      </dsp:nvSpPr>
      <dsp:spPr>
        <a:xfrm rot="5400000">
          <a:off x="-165429" y="1121747"/>
          <a:ext cx="1102863" cy="772004"/>
        </a:xfrm>
        <a:prstGeom prst="chevron">
          <a:avLst/>
        </a:prstGeom>
        <a:solidFill>
          <a:srgbClr val="4FC4B3"/>
        </a:solidFill>
        <a:ln w="25400" cap="flat" cmpd="sng" algn="ctr">
          <a:solidFill>
            <a:schemeClr val="accent5">
              <a:hueOff val="3546033"/>
              <a:satOff val="-153"/>
              <a:lumOff val="-69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to Group Comm</a:t>
          </a:r>
        </a:p>
      </dsp:txBody>
      <dsp:txXfrm rot="-5400000">
        <a:off x="1" y="1342319"/>
        <a:ext cx="772004" cy="330859"/>
      </dsp:txXfrm>
    </dsp:sp>
    <dsp:sp modelId="{BA51C9E8-F9B7-F548-AFDD-5DC2E8F862C2}">
      <dsp:nvSpPr>
        <dsp:cNvPr id="0" name=""/>
        <dsp:cNvSpPr/>
      </dsp:nvSpPr>
      <dsp:spPr>
        <a:xfrm rot="5400000">
          <a:off x="3727843" y="-1999521"/>
          <a:ext cx="716861" cy="66285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546033"/>
              <a:satOff val="-153"/>
              <a:lumOff val="-69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Review within appropriate Committee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Disease must approve/endorse development</a:t>
          </a:r>
        </a:p>
      </dsp:txBody>
      <dsp:txXfrm rot="-5400000">
        <a:off x="772004" y="991312"/>
        <a:ext cx="6593545" cy="646873"/>
      </dsp:txXfrm>
    </dsp:sp>
    <dsp:sp modelId="{4911E190-6961-9144-8535-735D550C82E7}">
      <dsp:nvSpPr>
        <dsp:cNvPr id="0" name=""/>
        <dsp:cNvSpPr/>
      </dsp:nvSpPr>
      <dsp:spPr>
        <a:xfrm rot="5400000">
          <a:off x="-165429" y="2111867"/>
          <a:ext cx="1102863" cy="772004"/>
        </a:xfrm>
        <a:prstGeom prst="chevron">
          <a:avLst/>
        </a:prstGeom>
        <a:solidFill>
          <a:schemeClr val="accent5">
            <a:hueOff val="7092066"/>
            <a:satOff val="-307"/>
            <a:lumOff val="-13987"/>
            <a:alphaOff val="0"/>
          </a:schemeClr>
        </a:solidFill>
        <a:ln w="25400" cap="flat" cmpd="sng" algn="ctr">
          <a:solidFill>
            <a:schemeClr val="accent5">
              <a:hueOff val="7092066"/>
              <a:satOff val="-307"/>
              <a:lumOff val="-13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Group </a:t>
          </a:r>
          <a:r>
            <a:rPr lang="en-US" sz="1200" b="1" kern="1200" dirty="0" err="1"/>
            <a:t>prioriti</a:t>
          </a:r>
          <a:endParaRPr lang="en-US" sz="1200" b="1" kern="1200" dirty="0"/>
        </a:p>
      </dsp:txBody>
      <dsp:txXfrm rot="-5400000">
        <a:off x="1" y="2332439"/>
        <a:ext cx="772004" cy="330859"/>
      </dsp:txXfrm>
    </dsp:sp>
    <dsp:sp modelId="{96EA1CE4-598D-AD4F-ADAE-D234DAA8B662}">
      <dsp:nvSpPr>
        <dsp:cNvPr id="0" name=""/>
        <dsp:cNvSpPr/>
      </dsp:nvSpPr>
      <dsp:spPr>
        <a:xfrm rot="5400000">
          <a:off x="3727843" y="-1045487"/>
          <a:ext cx="716861" cy="66285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7092066"/>
              <a:satOff val="-307"/>
              <a:lumOff val="-13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Science/clinical need, methodology, feasibility, potential impact</a:t>
          </a:r>
        </a:p>
      </dsp:txBody>
      <dsp:txXfrm rot="-5400000">
        <a:off x="772004" y="1945346"/>
        <a:ext cx="6593545" cy="646873"/>
      </dsp:txXfrm>
    </dsp:sp>
    <dsp:sp modelId="{0B707238-2BF4-3D48-94A6-3F10C2BAC1AF}">
      <dsp:nvSpPr>
        <dsp:cNvPr id="0" name=""/>
        <dsp:cNvSpPr/>
      </dsp:nvSpPr>
      <dsp:spPr>
        <a:xfrm rot="5400000">
          <a:off x="-165429" y="3029815"/>
          <a:ext cx="1102863" cy="772004"/>
        </a:xfrm>
        <a:prstGeom prst="chevron">
          <a:avLst/>
        </a:prstGeom>
        <a:solidFill>
          <a:schemeClr val="accent5">
            <a:hueOff val="10638099"/>
            <a:satOff val="-460"/>
            <a:lumOff val="-20981"/>
            <a:alphaOff val="0"/>
          </a:schemeClr>
        </a:solidFill>
        <a:ln w="25400" cap="flat" cmpd="sng" algn="ctr">
          <a:solidFill>
            <a:schemeClr val="accent5">
              <a:hueOff val="10638099"/>
              <a:satOff val="-460"/>
              <a:lumOff val="-20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Approved</a:t>
          </a:r>
        </a:p>
      </dsp:txBody>
      <dsp:txXfrm rot="-5400000">
        <a:off x="1" y="3250387"/>
        <a:ext cx="772004" cy="330859"/>
      </dsp:txXfrm>
    </dsp:sp>
    <dsp:sp modelId="{46CE0062-11E1-8E4F-AEF2-87C136D7844D}">
      <dsp:nvSpPr>
        <dsp:cNvPr id="0" name=""/>
        <dsp:cNvSpPr/>
      </dsp:nvSpPr>
      <dsp:spPr>
        <a:xfrm rot="5400000">
          <a:off x="3727843" y="-91452"/>
          <a:ext cx="716861" cy="66285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0638099"/>
              <a:satOff val="-460"/>
              <a:lumOff val="-20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Trial operationalized (administration, trial documents, database, funding, contracts, partners)</a:t>
          </a:r>
        </a:p>
      </dsp:txBody>
      <dsp:txXfrm rot="-5400000">
        <a:off x="772004" y="2899381"/>
        <a:ext cx="6593545" cy="646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6ED8843-AB45-4D48-9BED-809584B69CC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E4EFC9-13EB-42BC-A7AC-E0FFF0131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45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3E962D4-3CFE-7F4B-BAF0-3ADA8E6CDAF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AA9CEB-3694-D146-A99D-B5E913718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7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A9CEB-3694-D146-A99D-B5E9137186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24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B205D-A9B2-4B65-A27E-ED45D10F0D1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7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A9CEB-3694-D146-A99D-B5E91371864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77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Ask the audience how many are already involved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A9CEB-3694-D146-A99D-B5E91371864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59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A9CEB-3694-D146-A99D-B5E91371864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11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emerging data came on ER threshold, great communication with CCTG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>
                <a:sym typeface="Wingdings" panose="05000000000000000000" pitchFamily="2" charset="2"/>
              </a:rPr>
              <a:t>protocol amendment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A9CEB-3694-D146-A99D-B5E91371864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76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CA" dirty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E1EA27-1B0D-3F47-A0C6-9F244B4CC4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34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27094" lvl="8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242CD-7FF2-4E7F-9C1D-49570FE7AC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77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242CD-7FF2-4E7F-9C1D-49570FE7AC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16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10A20-066E-074C-A247-011005D197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12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D6E9-9764-4BBA-92EA-68D588394DAD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2993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10A20-066E-074C-A247-011005D197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28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9900" indent="-457200">
              <a:lnSpc>
                <a:spcPct val="100000"/>
              </a:lnSpc>
              <a:buClr>
                <a:srgbClr val="BA0E3C"/>
              </a:buClr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lang="en-US" sz="1200" dirty="0">
                <a:latin typeface="Cambria"/>
                <a:cs typeface="Cambria"/>
              </a:rPr>
              <a:t>Up</a:t>
            </a:r>
            <a:r>
              <a:rPr lang="en-US" sz="1200" spc="-20" dirty="0">
                <a:latin typeface="Cambria"/>
                <a:cs typeface="Cambria"/>
              </a:rPr>
              <a:t> </a:t>
            </a:r>
            <a:r>
              <a:rPr lang="en-US" sz="1200" dirty="0">
                <a:latin typeface="Cambria"/>
                <a:cs typeface="Cambria"/>
              </a:rPr>
              <a:t>to</a:t>
            </a:r>
            <a:r>
              <a:rPr lang="en-US" sz="1200" spc="-30" dirty="0">
                <a:latin typeface="Cambria"/>
                <a:cs typeface="Cambria"/>
              </a:rPr>
              <a:t> </a:t>
            </a:r>
            <a:r>
              <a:rPr lang="en-US" sz="1200" dirty="0">
                <a:latin typeface="Cambria"/>
                <a:cs typeface="Cambria"/>
              </a:rPr>
              <a:t>2</a:t>
            </a:r>
            <a:r>
              <a:rPr lang="en-US" sz="1200" spc="-30" dirty="0">
                <a:latin typeface="Cambria"/>
                <a:cs typeface="Cambria"/>
              </a:rPr>
              <a:t> </a:t>
            </a:r>
            <a:r>
              <a:rPr lang="en-US" sz="1200" b="1" dirty="0">
                <a:latin typeface="Cambria"/>
                <a:cs typeface="Cambria"/>
              </a:rPr>
              <a:t>CCTG</a:t>
            </a:r>
            <a:r>
              <a:rPr lang="en-US" sz="1200" b="1" spc="-20" dirty="0">
                <a:latin typeface="Cambria"/>
                <a:cs typeface="Cambria"/>
              </a:rPr>
              <a:t> </a:t>
            </a:r>
            <a:r>
              <a:rPr lang="en-US" sz="1200" spc="-10" dirty="0">
                <a:latin typeface="Cambria"/>
                <a:cs typeface="Cambria"/>
              </a:rPr>
              <a:t>representatives</a:t>
            </a:r>
          </a:p>
          <a:p>
            <a:pPr marL="469900" indent="-457200">
              <a:lnSpc>
                <a:spcPct val="100000"/>
              </a:lnSpc>
              <a:buClr>
                <a:srgbClr val="BA0E3C"/>
              </a:buClr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lang="en-US" sz="1200" spc="-10" dirty="0">
                <a:latin typeface="Cambria"/>
                <a:cs typeface="Cambria"/>
              </a:rPr>
              <a:t>May also be CDNs as special experts</a:t>
            </a:r>
            <a:endParaRPr lang="en-US" sz="1200" dirty="0">
              <a:latin typeface="Cambria"/>
              <a:cs typeface="Cambri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A9CEB-3694-D146-A99D-B5E9137186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50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500 students/young investigator trainees have participated in OSC education/training initiatives</a:t>
            </a:r>
          </a:p>
          <a:p>
            <a:r>
              <a:rPr lang="en-US" dirty="0"/>
              <a:t>These activities will continue and new ones will be implemented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A9CEB-3694-D146-A99D-B5E9137186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41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B205D-A9B2-4B65-A27E-ED45D10F0D1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97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98618"/>
            <a:ext cx="6934200" cy="11017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2914650"/>
            <a:ext cx="57150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0725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A314-A2F1-4CCE-B57C-90012A2487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8/16/2024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9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06CD-1987-4BA7-A971-613E291E8F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106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6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6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A314-A2F1-4CCE-B57C-90012A2487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8/16/2024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9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06CD-1987-4BA7-A971-613E291E8F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392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A314-A2F1-4CCE-B57C-90012A2487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8/16/2024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06CD-1987-4BA7-A971-613E291E8F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6844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A314-A2F1-4CCE-B57C-90012A2487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8/16/2024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06CD-1987-4BA7-A971-613E291E8F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1715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A314-A2F1-4CCE-B57C-90012A2487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8/16/2024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06CD-1987-4BA7-A971-613E291E8F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5420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04794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A314-A2F1-4CCE-B57C-90012A2487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8/16/2024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06CD-1987-4BA7-A971-613E291E8F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264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A314-A2F1-4CCE-B57C-90012A2487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8/16/2024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9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06CD-1987-4BA7-A971-613E291E8F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8624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A314-A2F1-4CCE-B57C-90012A2487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8/16/2024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06CD-1987-4BA7-A971-613E291E8F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2365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A314-A2F1-4CCE-B57C-90012A2487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8/16/2024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06CD-1987-4BA7-A971-613E291E8F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7149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4705356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B9A75FE2-EE2F-4CBE-ADC0-C6AAD072FA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8/16/2024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705356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CF21166E-D056-45CD-936B-BF19BC7089E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026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4705355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B9A75FE2-EE2F-4CBE-ADC0-C6AAD072FAD9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8/16/2024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705355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CF21166E-D056-45CD-936B-BF19BC7089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5901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718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1059582"/>
            <a:ext cx="7776864" cy="1404156"/>
          </a:xfrm>
        </p:spPr>
        <p:txBody>
          <a:bodyPr>
            <a:normAutofit/>
          </a:bodyPr>
          <a:lstStyle>
            <a:lvl1pPr algn="ctr">
              <a:defRPr sz="3400" b="1">
                <a:solidFill>
                  <a:srgbClr val="519136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2625756"/>
            <a:ext cx="7776864" cy="1026114"/>
          </a:xfrm>
        </p:spPr>
        <p:txBody>
          <a:bodyPr>
            <a:normAutofit/>
          </a:bodyPr>
          <a:lstStyle>
            <a:lvl1pPr algn="ctr"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Subtitle/Description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3813889"/>
            <a:ext cx="7776864" cy="810090"/>
          </a:xfrm>
        </p:spPr>
        <p:txBody>
          <a:bodyPr>
            <a:normAutofit/>
          </a:bodyPr>
          <a:lstStyle>
            <a:lvl1pPr algn="ctr">
              <a:defRPr sz="1800">
                <a:solidFill>
                  <a:srgbClr val="519136"/>
                </a:solidFill>
              </a:defRPr>
            </a:lvl1pPr>
          </a:lstStyle>
          <a:p>
            <a:pPr lvl="0"/>
            <a:r>
              <a:rPr lang="en-US" dirty="0"/>
              <a:t>Click to edit Presenter/Author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7013" indent="-227013">
              <a:buFont typeface="Arial" panose="020B0604020202020204" pitchFamily="34" charset="0"/>
              <a:buChar char="•"/>
              <a:defRPr/>
            </a:lvl1pPr>
            <a:lvl2pPr marL="461963" indent="-234950">
              <a:buFont typeface="Arial" panose="020B0604020202020204" pitchFamily="34" charset="0"/>
              <a:buChar char="•"/>
              <a:defRPr/>
            </a:lvl2pPr>
            <a:lvl3pPr marL="687388" indent="-225425">
              <a:buFont typeface="Arial" panose="020B0604020202020204" pitchFamily="34" charset="0"/>
              <a:buChar char="•"/>
              <a:defRPr/>
            </a:lvl3pPr>
            <a:lvl4pPr marL="914400" indent="-227013">
              <a:buFont typeface="Arial" panose="020B0604020202020204" pitchFamily="34" charset="0"/>
              <a:buChar char="•"/>
              <a:defRPr/>
            </a:lvl4pPr>
            <a:lvl5pPr marL="1141413" indent="-22701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166E-D056-45CD-936B-BF19BC7089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822960"/>
            <a:ext cx="4032448" cy="3909030"/>
          </a:xfrm>
        </p:spPr>
        <p:txBody>
          <a:bodyPr/>
          <a:lstStyle>
            <a:lvl1pPr>
              <a:defRPr sz="2800"/>
            </a:lvl1pPr>
            <a:lvl2pPr marL="173736" indent="-173736">
              <a:buFont typeface="Arial" panose="020B0604020202020204" pitchFamily="34" charset="0"/>
              <a:buChar char="•"/>
              <a:defRPr sz="2400"/>
            </a:lvl2pPr>
            <a:lvl3pPr marL="402336" indent="-164592">
              <a:buFont typeface="Arial" panose="020B0604020202020204" pitchFamily="34" charset="0"/>
              <a:buChar char="•"/>
              <a:defRPr sz="2000"/>
            </a:lvl3pPr>
            <a:lvl4pPr marL="630936" indent="-164592">
              <a:buFont typeface="Arial" panose="020B0604020202020204" pitchFamily="34" charset="0"/>
              <a:buChar char="•"/>
              <a:defRPr sz="1800"/>
            </a:lvl4pPr>
            <a:lvl5pPr marL="859536" indent="-173736"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4120456" cy="3909030"/>
          </a:xfrm>
        </p:spPr>
        <p:txBody>
          <a:bodyPr/>
          <a:lstStyle>
            <a:lvl1pPr>
              <a:defRPr sz="2800"/>
            </a:lvl1pPr>
            <a:lvl2pPr marL="173736" indent="-173736">
              <a:buFont typeface="Arial" panose="020B0604020202020204" pitchFamily="34" charset="0"/>
              <a:buChar char="•"/>
              <a:defRPr sz="2400"/>
            </a:lvl2pPr>
            <a:lvl3pPr marL="402336" indent="-164592">
              <a:buFont typeface="Arial" panose="020B0604020202020204" pitchFamily="34" charset="0"/>
              <a:buChar char="•"/>
              <a:defRPr sz="2000"/>
            </a:lvl3pPr>
            <a:lvl4pPr marL="630936" indent="-164592">
              <a:buFont typeface="Arial" panose="020B0604020202020204" pitchFamily="34" charset="0"/>
              <a:buChar char="•"/>
              <a:defRPr sz="1800"/>
            </a:lvl4pPr>
            <a:lvl5pPr marL="859536" indent="-173736"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166E-D056-45CD-936B-BF19BC7089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276386"/>
            <a:ext cx="4104456" cy="3509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1276386"/>
            <a:ext cx="4104456" cy="3509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166E-D056-45CD-936B-BF19BC7089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716016" y="789552"/>
            <a:ext cx="4120456" cy="411480"/>
          </a:xfrm>
        </p:spPr>
        <p:txBody>
          <a:bodyPr anchor="b">
            <a:noAutofit/>
          </a:bodyPr>
          <a:lstStyle>
            <a:lvl1pPr marL="0" indent="0" algn="r">
              <a:buNone/>
              <a:defRPr lang="en-US" sz="1800" b="0" kern="1200" cap="none" spc="4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/>
              <a:t>Click to edit master text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789552"/>
            <a:ext cx="4120456" cy="411480"/>
          </a:xfrm>
        </p:spPr>
        <p:txBody>
          <a:bodyPr anchor="b">
            <a:noAutofit/>
          </a:bodyPr>
          <a:lstStyle>
            <a:lvl1pPr marL="0" indent="0" algn="r">
              <a:buNone/>
              <a:defRPr lang="en-US" sz="1800" b="0" kern="1200" cap="none" spc="4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/>
              <a:t>Click to edit master text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166E-D056-45CD-936B-BF19BC7089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23850" y="844154"/>
            <a:ext cx="8496300" cy="329377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4300557"/>
            <a:ext cx="8496300" cy="377428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pPr lvl="0"/>
            <a:r>
              <a:rPr lang="en-US" dirty="0"/>
              <a:t>Add Description/Title</a:t>
            </a:r>
          </a:p>
        </p:txBody>
      </p:sp>
    </p:spTree>
    <p:extLst>
      <p:ext uri="{BB962C8B-B14F-4D97-AF65-F5344CB8AC3E}">
        <p14:creationId xmlns:p14="http://schemas.microsoft.com/office/powerpoint/2010/main" val="2388438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1166E-D056-45CD-936B-BF19BC7089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528" y="825471"/>
            <a:ext cx="8496944" cy="390651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6100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1166E-D056-45CD-936B-BF19BC7089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4720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4720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6361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166E-D056-45CD-936B-BF19BC7089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519136"/>
              </a:buClr>
              <a:defRPr/>
            </a:lvl1pPr>
            <a:lvl2pPr>
              <a:buClr>
                <a:srgbClr val="519136"/>
              </a:buClr>
              <a:defRPr/>
            </a:lvl2pPr>
            <a:lvl3pPr>
              <a:buClr>
                <a:srgbClr val="519136"/>
              </a:buClr>
              <a:defRPr/>
            </a:lvl3pPr>
            <a:lvl4pPr>
              <a:buClr>
                <a:srgbClr val="519136"/>
              </a:buClr>
              <a:defRPr/>
            </a:lvl4pPr>
            <a:lvl5pPr>
              <a:buClr>
                <a:srgbClr val="51913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4705355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B9A75FE2-EE2F-4CBE-ADC0-C6AAD072FAD9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8/16/2024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705355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CF21166E-D056-45CD-936B-BF19BC7089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0828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85750"/>
            <a:ext cx="87630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1047751"/>
            <a:ext cx="8839200" cy="31658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553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06299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273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6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/>
          <a:lstStyle/>
          <a:p>
            <a:fld id="{8D363B5B-4801-4410-A738-9793E6F10BBB}" type="datetimeFigureOut">
              <a:rPr lang="en-US">
                <a:solidFill>
                  <a:prstClr val="black"/>
                </a:solidFill>
              </a:rPr>
              <a:pPr/>
              <a:t>8/16/2024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/>
          <a:lstStyle/>
          <a:p>
            <a:fld id="{BEF385EF-C030-4B8E-BD65-85DFE9E82D1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063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1059582"/>
            <a:ext cx="7776864" cy="1404156"/>
          </a:xfrm>
        </p:spPr>
        <p:txBody>
          <a:bodyPr>
            <a:normAutofit/>
          </a:bodyPr>
          <a:lstStyle>
            <a:lvl1pPr algn="ctr">
              <a:defRPr sz="3400" b="1">
                <a:solidFill>
                  <a:srgbClr val="519136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2625756"/>
            <a:ext cx="7776864" cy="1026114"/>
          </a:xfrm>
        </p:spPr>
        <p:txBody>
          <a:bodyPr>
            <a:normAutofit/>
          </a:bodyPr>
          <a:lstStyle>
            <a:lvl1pPr algn="ctr"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Subtitle/Description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3813889"/>
            <a:ext cx="7776864" cy="810090"/>
          </a:xfrm>
        </p:spPr>
        <p:txBody>
          <a:bodyPr>
            <a:normAutofit/>
          </a:bodyPr>
          <a:lstStyle>
            <a:lvl1pPr algn="ctr">
              <a:defRPr sz="1800">
                <a:solidFill>
                  <a:srgbClr val="519136"/>
                </a:solidFill>
              </a:defRPr>
            </a:lvl1pPr>
          </a:lstStyle>
          <a:p>
            <a:pPr lvl="0"/>
            <a:r>
              <a:rPr lang="en-US" dirty="0"/>
              <a:t>Click to edit Presenter/Author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822960"/>
            <a:ext cx="4032448" cy="39090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4120456" cy="39090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276386"/>
            <a:ext cx="4104456" cy="3509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1276386"/>
            <a:ext cx="4104456" cy="3509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716016" y="789552"/>
            <a:ext cx="4120456" cy="411480"/>
          </a:xfrm>
        </p:spPr>
        <p:txBody>
          <a:bodyPr anchor="b">
            <a:noAutofit/>
          </a:bodyPr>
          <a:lstStyle>
            <a:lvl1pPr marL="0" indent="0" algn="r">
              <a:buNone/>
              <a:defRPr lang="en-US" sz="1800" b="0" kern="1200" cap="none" spc="4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/>
              <a:t>Click to edit master text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789552"/>
            <a:ext cx="4120456" cy="411480"/>
          </a:xfrm>
        </p:spPr>
        <p:txBody>
          <a:bodyPr anchor="b">
            <a:noAutofit/>
          </a:bodyPr>
          <a:lstStyle>
            <a:lvl1pPr marL="0" indent="0" algn="r">
              <a:buNone/>
              <a:defRPr lang="en-US" sz="1800" b="0" kern="1200" cap="none" spc="4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/>
              <a:t>Click to edit master text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23850" y="844154"/>
            <a:ext cx="8496300" cy="329377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4300557"/>
            <a:ext cx="8496300" cy="377428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pPr lvl="0"/>
            <a:r>
              <a:rPr lang="en-US" dirty="0"/>
              <a:t>Add Description/Title</a:t>
            </a:r>
          </a:p>
        </p:txBody>
      </p:sp>
    </p:spTree>
    <p:extLst>
      <p:ext uri="{BB962C8B-B14F-4D97-AF65-F5344CB8AC3E}">
        <p14:creationId xmlns:p14="http://schemas.microsoft.com/office/powerpoint/2010/main" val="238843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800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  <p:sp>
        <p:nvSpPr>
          <p:cNvPr id="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528" y="825471"/>
            <a:ext cx="8496944" cy="390651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61004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4720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4720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63618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1059582"/>
            <a:ext cx="7776864" cy="1404156"/>
          </a:xfrm>
        </p:spPr>
        <p:txBody>
          <a:bodyPr>
            <a:normAutofit/>
          </a:bodyPr>
          <a:lstStyle>
            <a:lvl1pPr algn="ctr">
              <a:defRPr sz="3400" b="1">
                <a:solidFill>
                  <a:srgbClr val="519136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2625756"/>
            <a:ext cx="7776864" cy="1026114"/>
          </a:xfrm>
        </p:spPr>
        <p:txBody>
          <a:bodyPr>
            <a:normAutofit/>
          </a:bodyPr>
          <a:lstStyle>
            <a:lvl1pPr algn="ctr"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Subtitle/Description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3813889"/>
            <a:ext cx="7776864" cy="810090"/>
          </a:xfrm>
        </p:spPr>
        <p:txBody>
          <a:bodyPr>
            <a:normAutofit/>
          </a:bodyPr>
          <a:lstStyle>
            <a:lvl1pPr algn="ctr">
              <a:defRPr sz="1800">
                <a:solidFill>
                  <a:srgbClr val="519136"/>
                </a:solidFill>
              </a:defRPr>
            </a:lvl1pPr>
          </a:lstStyle>
          <a:p>
            <a:pPr lvl="0"/>
            <a:r>
              <a:rPr lang="en-US" dirty="0"/>
              <a:t>Click to edit Presenter/Author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1059582"/>
            <a:ext cx="7776864" cy="1404156"/>
          </a:xfrm>
        </p:spPr>
        <p:txBody>
          <a:bodyPr>
            <a:normAutofit/>
          </a:bodyPr>
          <a:lstStyle>
            <a:lvl1pPr algn="ctr">
              <a:defRPr sz="3400" b="1">
                <a:solidFill>
                  <a:srgbClr val="519136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2625756"/>
            <a:ext cx="7776864" cy="1026114"/>
          </a:xfrm>
        </p:spPr>
        <p:txBody>
          <a:bodyPr>
            <a:normAutofit/>
          </a:bodyPr>
          <a:lstStyle>
            <a:lvl1pPr algn="ctr"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Subtitle/Description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3813889"/>
            <a:ext cx="7776864" cy="810090"/>
          </a:xfrm>
        </p:spPr>
        <p:txBody>
          <a:bodyPr>
            <a:normAutofit/>
          </a:bodyPr>
          <a:lstStyle>
            <a:lvl1pPr algn="ctr">
              <a:defRPr sz="1800">
                <a:solidFill>
                  <a:srgbClr val="519136"/>
                </a:solidFill>
              </a:defRPr>
            </a:lvl1pPr>
          </a:lstStyle>
          <a:p>
            <a:pPr lvl="0"/>
            <a:r>
              <a:rPr lang="en-US" dirty="0"/>
              <a:t>Click to edit Presenter/Author</a:t>
            </a:r>
          </a:p>
        </p:txBody>
      </p:sp>
    </p:spTree>
    <p:extLst>
      <p:ext uri="{BB962C8B-B14F-4D97-AF65-F5344CB8AC3E}">
        <p14:creationId xmlns:p14="http://schemas.microsoft.com/office/powerpoint/2010/main" val="27150398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276386"/>
            <a:ext cx="4104456" cy="3509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1276386"/>
            <a:ext cx="4104456" cy="3509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716016" y="789552"/>
            <a:ext cx="4120456" cy="411480"/>
          </a:xfrm>
        </p:spPr>
        <p:txBody>
          <a:bodyPr anchor="b">
            <a:noAutofit/>
          </a:bodyPr>
          <a:lstStyle>
            <a:lvl1pPr marL="0" indent="0" algn="r">
              <a:buNone/>
              <a:defRPr lang="en-US" sz="1800" b="0" kern="1200" cap="none" spc="4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/>
              <a:t>Click to edit master text 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789552"/>
            <a:ext cx="4120456" cy="411480"/>
          </a:xfrm>
        </p:spPr>
        <p:txBody>
          <a:bodyPr anchor="b">
            <a:noAutofit/>
          </a:bodyPr>
          <a:lstStyle>
            <a:lvl1pPr marL="0" indent="0" algn="r">
              <a:buNone/>
              <a:defRPr lang="en-US" sz="1800" b="0" kern="1200" cap="none" spc="4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/>
              <a:t>Click to edit master text </a:t>
            </a:r>
          </a:p>
        </p:txBody>
      </p:sp>
    </p:spTree>
    <p:extLst>
      <p:ext uri="{BB962C8B-B14F-4D97-AF65-F5344CB8AC3E}">
        <p14:creationId xmlns:p14="http://schemas.microsoft.com/office/powerpoint/2010/main" val="13534528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d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23850" y="844155"/>
            <a:ext cx="8496300" cy="3293770"/>
          </a:xfrm>
        </p:spPr>
        <p:txBody>
          <a:bodyPr/>
          <a:lstStyle/>
          <a:p>
            <a:r>
              <a:rPr lang="en-CA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4300557"/>
            <a:ext cx="8496300" cy="377428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pPr lvl="0"/>
            <a:r>
              <a:rPr lang="en-US" dirty="0"/>
              <a:t>Add Description/Title</a:t>
            </a:r>
          </a:p>
        </p:txBody>
      </p:sp>
    </p:spTree>
    <p:extLst>
      <p:ext uri="{BB962C8B-B14F-4D97-AF65-F5344CB8AC3E}">
        <p14:creationId xmlns:p14="http://schemas.microsoft.com/office/powerpoint/2010/main" val="33668724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  <p:sp>
        <p:nvSpPr>
          <p:cNvPr id="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528" y="825473"/>
            <a:ext cx="8496944" cy="3906519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107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4"/>
            <a:ext cx="2057400" cy="447200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4"/>
            <a:ext cx="6019800" cy="447200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1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528" y="825473"/>
            <a:ext cx="8496944" cy="3906519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0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4705355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B9A75FE2-EE2F-4CBE-ADC0-C6AAD072FAD9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8/16/2024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705355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CF21166E-D056-45CD-936B-BF19BC7089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9350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4"/>
            <a:ext cx="2057400" cy="447200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4"/>
            <a:ext cx="6019800" cy="447200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618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3932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89285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5736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01513-59FD-A649-B2AC-F51C33E26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D32390-41F9-0248-BC2D-A4D60EFFE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53F6E-8A1B-CF4C-B3B0-B2C2865D6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90D66-1D63-604E-B91A-C8436B00D16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1DA0D-56D8-BD46-B855-D26CF4719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B5098-2165-504F-B06E-B57574194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3F57-2500-C646-B60A-060723955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799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23996" y="0"/>
            <a:ext cx="2871470" cy="5143500"/>
          </a:xfrm>
          <a:custGeom>
            <a:avLst/>
            <a:gdLst/>
            <a:ahLst/>
            <a:cxnLst/>
            <a:rect l="l" t="t" r="r" b="b"/>
            <a:pathLst>
              <a:path w="2871470" h="5143500">
                <a:moveTo>
                  <a:pt x="1829257" y="0"/>
                </a:moveTo>
                <a:lnTo>
                  <a:pt x="0" y="0"/>
                </a:lnTo>
                <a:lnTo>
                  <a:pt x="0" y="5143500"/>
                </a:lnTo>
                <a:lnTo>
                  <a:pt x="1831111" y="5143500"/>
                </a:lnTo>
                <a:lnTo>
                  <a:pt x="2871216" y="2574036"/>
                </a:lnTo>
                <a:lnTo>
                  <a:pt x="1829257" y="0"/>
                </a:lnTo>
                <a:close/>
              </a:path>
            </a:pathLst>
          </a:custGeom>
          <a:solidFill>
            <a:srgbClr val="2A67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3229610" cy="5143500"/>
          </a:xfrm>
          <a:custGeom>
            <a:avLst/>
            <a:gdLst/>
            <a:ahLst/>
            <a:cxnLst/>
            <a:rect l="l" t="t" r="r" b="b"/>
            <a:pathLst>
              <a:path w="3229610" h="5143500">
                <a:moveTo>
                  <a:pt x="2184438" y="0"/>
                </a:moveTo>
                <a:lnTo>
                  <a:pt x="0" y="0"/>
                </a:lnTo>
                <a:lnTo>
                  <a:pt x="0" y="5143500"/>
                </a:lnTo>
                <a:lnTo>
                  <a:pt x="2186292" y="5143500"/>
                </a:lnTo>
                <a:lnTo>
                  <a:pt x="3229356" y="2574036"/>
                </a:lnTo>
                <a:lnTo>
                  <a:pt x="2184438" y="0"/>
                </a:lnTo>
                <a:close/>
              </a:path>
            </a:pathLst>
          </a:custGeom>
          <a:solidFill>
            <a:srgbClr val="2A5DA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864608"/>
            <a:ext cx="1917191" cy="1828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24731" y="2628196"/>
            <a:ext cx="3657600" cy="910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BA0E3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824731" y="2628196"/>
            <a:ext cx="3657600" cy="910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BA0E3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2989150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23D5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24824076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23D5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26139770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23D5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40906931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157825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4705355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B9A75FE2-EE2F-4CBE-ADC0-C6AAD072FAD9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8/16/2024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705355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CF21166E-D056-45CD-936B-BF19BC7089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51513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01513-59FD-A649-B2AC-F51C33E26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47477"/>
            <a:ext cx="6858000" cy="138499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D32390-41F9-0248-BC2D-A4D60EFFE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2769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53F6E-8A1B-CF4C-B3B0-B2C2865D69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83455"/>
            <a:ext cx="2103120" cy="276999"/>
          </a:xfrm>
        </p:spPr>
        <p:txBody>
          <a:bodyPr/>
          <a:lstStyle/>
          <a:p>
            <a:fld id="{CAD90D66-1D63-604E-B91A-C8436B00D16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1DA0D-56D8-BD46-B855-D26CF4719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8960" y="4783455"/>
            <a:ext cx="2926080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B5098-2165-504F-B06E-B57574194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652" y="4848100"/>
            <a:ext cx="236281" cy="153888"/>
          </a:xfrm>
        </p:spPr>
        <p:txBody>
          <a:bodyPr/>
          <a:lstStyle/>
          <a:p>
            <a:fld id="{05783F57-2500-C646-B60A-060723955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5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04793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buClr>
                <a:srgbClr val="519136"/>
              </a:buClr>
              <a:defRPr sz="2000"/>
            </a:lvl4pPr>
            <a:lvl5pPr>
              <a:buClr>
                <a:srgbClr val="519136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4705355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B9A75FE2-EE2F-4CBE-ADC0-C6AAD072FAD9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8/16/2024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705355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CF21166E-D056-45CD-936B-BF19BC7089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6024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9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A314-A2F1-4CCE-B57C-90012A2487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8/16/2024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06CD-1987-4BA7-A971-613E291E8F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415"/>
            <a:ext cx="2804160" cy="8096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88680"/>
            <a:ext cx="3429000" cy="4445271"/>
          </a:xfrm>
          <a:prstGeom prst="rect">
            <a:avLst/>
          </a:prstGeom>
        </p:spPr>
      </p:pic>
      <p:pic>
        <p:nvPicPr>
          <p:cNvPr id="8" name="Picture 2" descr="http://www.queensu.ca/mc_administrator/sites/default/files/assets/pages/QueensLogo_colour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1470"/>
            <a:ext cx="1253353" cy="9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95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A314-A2F1-4CCE-B57C-90012A2487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8/16/2024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9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06CD-1987-4BA7-A971-613E291E8F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9421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7.jp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image" Target="../media/image7.jpg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29829"/>
            <a:ext cx="8610600" cy="594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00150"/>
            <a:ext cx="8610600" cy="326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6" y="4463986"/>
            <a:ext cx="2209800" cy="679514"/>
          </a:xfrm>
          <a:prstGeom prst="rect">
            <a:avLst/>
          </a:prstGeom>
        </p:spPr>
      </p:pic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3505200" y="4705355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B9A75FE2-EE2F-4CBE-ADC0-C6AAD072FAD9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8/16/2024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858000" y="4705355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CF21166E-D056-45CD-936B-BF19BC7089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860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51913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1913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19136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1913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FF0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FF00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6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478155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A314-A2F1-4CCE-B57C-90012A2487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8/16/2024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9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806CD-1987-4BA7-A971-613E291E8F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6" y="4463986"/>
            <a:ext cx="2209800" cy="6795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698230"/>
            <a:ext cx="3326136" cy="4311920"/>
          </a:xfrm>
          <a:prstGeom prst="rect">
            <a:avLst/>
          </a:prstGeom>
        </p:spPr>
      </p:pic>
      <p:pic>
        <p:nvPicPr>
          <p:cNvPr id="10" name="Picture 2" descr="http://www.queensu.ca/mc_administrator/sites/default/files/assets/pages/QueensLogo_colour.jp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1470"/>
            <a:ext cx="1253353" cy="9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21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51913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1913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19136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1913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19136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19136"/>
        </a:buClr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74320"/>
            <a:ext cx="8496944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825471"/>
            <a:ext cx="8496944" cy="3906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F21166E-D056-45CD-936B-BF19BC7089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762" r:id="rId10"/>
    <p:sldLayoutId id="2147483775" r:id="rId11"/>
    <p:sldLayoutId id="2147483776" r:id="rId12"/>
    <p:sldLayoutId id="214748385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3200" strike="noStrike" kern="1200" cap="none" baseline="0">
          <a:solidFill>
            <a:srgbClr val="51913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7013" indent="-227013" algn="l" defTabSz="914400" rtl="0" eaLnBrk="1" latinLnBrk="0" hangingPunct="1">
        <a:spcBef>
          <a:spcPts val="8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61963" indent="-234950" algn="l" defTabSz="914400" rtl="0" eaLnBrk="1" latinLnBrk="0" hangingPunct="1">
        <a:spcBef>
          <a:spcPts val="300"/>
        </a:spcBef>
        <a:buClr>
          <a:srgbClr val="519136"/>
        </a:buClr>
        <a:buFont typeface="Wingdings" pitchFamily="2" charset="2"/>
        <a:buChar char="§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687388" indent="-225425" algn="l" defTabSz="914400" rtl="0" eaLnBrk="1" latinLnBrk="0" hangingPunct="1">
        <a:spcBef>
          <a:spcPts val="300"/>
        </a:spcBef>
        <a:buClr>
          <a:srgbClr val="519136"/>
        </a:buClr>
        <a:buFont typeface="Wingdings" pitchFamily="2" charset="2"/>
        <a:buChar char="§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914400" indent="-227013" algn="l" defTabSz="914400" rtl="0" eaLnBrk="1" latinLnBrk="0" hangingPunct="1">
        <a:spcBef>
          <a:spcPts val="300"/>
        </a:spcBef>
        <a:buClr>
          <a:srgbClr val="519136"/>
        </a:buClr>
        <a:buFont typeface="Wingdings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41413" indent="-227013" algn="l" defTabSz="914400" rtl="0" eaLnBrk="1" latinLnBrk="0" hangingPunct="1">
        <a:spcBef>
          <a:spcPts val="300"/>
        </a:spcBef>
        <a:buClr>
          <a:srgbClr val="5191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74320"/>
            <a:ext cx="8496944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825471"/>
            <a:ext cx="8496944" cy="3906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F21166E-D056-45CD-936B-BF19BC7089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672" r:id="rId11"/>
    <p:sldLayoutId id="2147483675" r:id="rId12"/>
    <p:sldLayoutId id="2147483677" r:id="rId13"/>
    <p:sldLayoutId id="2147483678" r:id="rId14"/>
    <p:sldLayoutId id="2147483679" r:id="rId15"/>
    <p:sldLayoutId id="2147483661" r:id="rId16"/>
    <p:sldLayoutId id="2147483662" r:id="rId17"/>
    <p:sldLayoutId id="2147483731" r:id="rId18"/>
    <p:sldLayoutId id="2147483743" r:id="rId19"/>
    <p:sldLayoutId id="2147483744" r:id="rId20"/>
    <p:sldLayoutId id="2147483861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3200" strike="noStrike" kern="1200" cap="none" baseline="0">
          <a:solidFill>
            <a:srgbClr val="51913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7013" indent="-227013" algn="l" defTabSz="914400" rtl="0" eaLnBrk="1" latinLnBrk="0" hangingPunct="1">
        <a:spcBef>
          <a:spcPts val="8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61963" indent="-234950" algn="l" defTabSz="914400" rtl="0" eaLnBrk="1" latinLnBrk="0" hangingPunct="1">
        <a:spcBef>
          <a:spcPts val="300"/>
        </a:spcBef>
        <a:buClr>
          <a:srgbClr val="51913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687388" indent="-225425" algn="l" defTabSz="914400" rtl="0" eaLnBrk="1" latinLnBrk="0" hangingPunct="1">
        <a:spcBef>
          <a:spcPts val="300"/>
        </a:spcBef>
        <a:buClr>
          <a:srgbClr val="51913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914400" indent="-227013" algn="l" defTabSz="914400" rtl="0" eaLnBrk="1" latinLnBrk="0" hangingPunct="1">
        <a:spcBef>
          <a:spcPts val="300"/>
        </a:spcBef>
        <a:buClr>
          <a:srgbClr val="51913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41413" indent="-227013" algn="l" defTabSz="914400" rtl="0" eaLnBrk="1" latinLnBrk="0" hangingPunct="1">
        <a:spcBef>
          <a:spcPts val="300"/>
        </a:spcBef>
        <a:buClr>
          <a:srgbClr val="51913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8600" y="4864608"/>
            <a:ext cx="1917191" cy="1828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1853" y="148484"/>
            <a:ext cx="6920293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23D5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0913" y="1199850"/>
            <a:ext cx="3934460" cy="3121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6652" y="4848100"/>
            <a:ext cx="236281" cy="175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138146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2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tg.queensu.ca/private/terms-reference" TargetMode="Externa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g.queensu.ca/public/standing-committees" TargetMode="External"/><Relationship Id="rId2" Type="http://schemas.openxmlformats.org/officeDocument/2006/relationships/hyperlink" Target="https://www.ctg.queensu.ca/public/disease-site-ind-committees" TargetMode="Externa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www.ctg.queensu.ca/private/terms-reference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tep.cancer.gov/branches/idb/default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0.xml"/><Relationship Id="rId5" Type="http://schemas.openxmlformats.org/officeDocument/2006/relationships/hyperlink" Target="https://www.cancer.gov/about-nci/organization/ccct/funding/biqsfp" TargetMode="External"/><Relationship Id="rId4" Type="http://schemas.openxmlformats.org/officeDocument/2006/relationships/hyperlink" Target="https://nciformulary.cancer.gov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hyperlink" Target="https://www.cancer.gov/about-nci/organization/ccct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g.queensu.ca/public/fellowships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52.jpg"/><Relationship Id="rId7" Type="http://schemas.openxmlformats.org/officeDocument/2006/relationships/image" Target="../media/image5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57.jp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9.png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ctg.queensu.ca/public/toolbox" TargetMode="Externa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3568" y="1059582"/>
            <a:ext cx="7776864" cy="1764196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CA" dirty="0"/>
            </a:br>
            <a:r>
              <a:rPr lang="en-CA" dirty="0"/>
              <a:t>Canadian Cancer Trials Group </a:t>
            </a:r>
          </a:p>
          <a:p>
            <a:pPr marL="0" indent="0">
              <a:buNone/>
            </a:pPr>
            <a:r>
              <a:rPr lang="en-US" sz="3200" dirty="0"/>
              <a:t>“How to Get Engaged”</a:t>
            </a:r>
            <a:endParaRPr lang="en-CA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83568" y="3165816"/>
            <a:ext cx="7776864" cy="4860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2024 New Investigators Clinical Trial Course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Wendy Parulekar MD, FRCPC</a:t>
            </a:r>
          </a:p>
          <a:p>
            <a:pPr marL="0" indent="0">
              <a:buNone/>
            </a:pPr>
            <a:r>
              <a:rPr lang="en-CA" dirty="0"/>
              <a:t>Senior Investigator, Canadian Cancer Trials Group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899592" y="1761660"/>
            <a:ext cx="7776864" cy="1062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3400" b="1" kern="1200">
                <a:solidFill>
                  <a:srgbClr val="51913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rgbClr val="51913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rgbClr val="51913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rgbClr val="519136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rgbClr val="519136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682707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Committee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669933"/>
              </a:buClr>
            </a:pPr>
            <a:r>
              <a:rPr lang="en-US" sz="2200" dirty="0"/>
              <a:t>Chair/co-chair – National/internationally recognized in the field. </a:t>
            </a:r>
          </a:p>
          <a:p>
            <a:pPr>
              <a:buClr>
                <a:srgbClr val="669933"/>
              </a:buClr>
            </a:pPr>
            <a:r>
              <a:rPr lang="en-US" sz="2200" dirty="0"/>
              <a:t>Executive – Established investigators with required expertise, demonstrated ability and commitment to lead, develop, participate in trials. </a:t>
            </a:r>
          </a:p>
          <a:p>
            <a:pPr>
              <a:buClr>
                <a:srgbClr val="669933"/>
              </a:buClr>
            </a:pPr>
            <a:r>
              <a:rPr lang="en-US" sz="2200" dirty="0"/>
              <a:t>Members – Investigators with interest/expertise, committed to participate in committee activities, appointed by their </a:t>
            </a:r>
            <a:r>
              <a:rPr lang="en-US" sz="2200" dirty="0" err="1"/>
              <a:t>centre</a:t>
            </a:r>
            <a:r>
              <a:rPr lang="en-US" sz="2200" dirty="0"/>
              <a:t> representative.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393990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https://www.ctg.queensu.ca/private/terms-reference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433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Become a Committee 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25472"/>
            <a:ext cx="8496944" cy="376403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669933"/>
              </a:buClr>
            </a:pPr>
            <a:r>
              <a:rPr lang="en-US" sz="2200" dirty="0"/>
              <a:t>Disease Site Committees</a:t>
            </a:r>
          </a:p>
          <a:p>
            <a:pPr lvl="1"/>
            <a:r>
              <a:rPr lang="en-US" sz="1800" dirty="0"/>
              <a:t>Talk to your CCTG </a:t>
            </a:r>
            <a:r>
              <a:rPr lang="en-US" sz="1800" dirty="0" err="1"/>
              <a:t>centre</a:t>
            </a:r>
            <a:r>
              <a:rPr lang="en-US" sz="1800" dirty="0"/>
              <a:t> representative</a:t>
            </a:r>
          </a:p>
          <a:p>
            <a:pPr>
              <a:buClr>
                <a:srgbClr val="669933"/>
              </a:buClr>
            </a:pPr>
            <a:r>
              <a:rPr lang="en-US" sz="2200" dirty="0"/>
              <a:t>Endpoint Committees</a:t>
            </a:r>
          </a:p>
          <a:p>
            <a:pPr lvl="1"/>
            <a:r>
              <a:rPr lang="en-US" sz="1800" dirty="0"/>
              <a:t>Talk to the committee chairs/senior investigator</a:t>
            </a:r>
          </a:p>
          <a:p>
            <a:pPr>
              <a:buClr>
                <a:srgbClr val="669933"/>
              </a:buClr>
            </a:pPr>
            <a:r>
              <a:rPr lang="en-US" sz="2200" dirty="0"/>
              <a:t>Support Committees</a:t>
            </a:r>
          </a:p>
          <a:p>
            <a:pPr lvl="1"/>
            <a:r>
              <a:rPr lang="en-US" sz="1800" dirty="0"/>
              <a:t>Discipline/role specific committees for Centre Representatives, CRA, pharmacy, patients, RTQA</a:t>
            </a:r>
          </a:p>
          <a:p>
            <a:pPr>
              <a:buClr>
                <a:srgbClr val="669933"/>
              </a:buClr>
            </a:pPr>
            <a:r>
              <a:rPr lang="en-US" sz="2200" dirty="0"/>
              <a:t>Oversight Committees</a:t>
            </a:r>
          </a:p>
          <a:p>
            <a:pPr lvl="1"/>
            <a:r>
              <a:rPr lang="en-US" sz="1800" dirty="0"/>
              <a:t>Recommendations are solicited from current leadership/members and confirmed by the Director</a:t>
            </a:r>
          </a:p>
          <a:p>
            <a:pPr>
              <a:buClr>
                <a:srgbClr val="669933"/>
              </a:buClr>
            </a:pPr>
            <a:r>
              <a:rPr lang="en-US" sz="2200" dirty="0"/>
              <a:t>Committee WG/Subcommittees/Disease Oriented Groups</a:t>
            </a:r>
          </a:p>
          <a:p>
            <a:pPr lvl="1"/>
            <a:r>
              <a:rPr lang="en-US" sz="1800" dirty="0"/>
              <a:t>Talk to committee leaders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27784" y="4589502"/>
            <a:ext cx="58021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2"/>
              </a:rPr>
              <a:t>https://www.ctg.queensu.ca/public/disease-site-ind-committees</a:t>
            </a:r>
            <a:endParaRPr lang="en-US" sz="1000" dirty="0"/>
          </a:p>
          <a:p>
            <a:r>
              <a:rPr lang="en-US" sz="1000" dirty="0">
                <a:hlinkClick r:id="rId3"/>
              </a:rPr>
              <a:t>https://www.ctg.queensu.ca/public/standing-committees</a:t>
            </a:r>
            <a:endParaRPr lang="en-US" sz="1000" dirty="0"/>
          </a:p>
          <a:p>
            <a:r>
              <a:rPr lang="en-US" sz="1000" dirty="0">
                <a:hlinkClick r:id="rId4"/>
              </a:rPr>
              <a:t>https://www.ctg.queensu.ca/private/terms-reference</a:t>
            </a:r>
            <a:r>
              <a:rPr lang="en-US" sz="1000" dirty="0"/>
              <a:t> (</a:t>
            </a:r>
            <a:r>
              <a:rPr lang="en-US" sz="1000" dirty="0" err="1"/>
              <a:t>ToR</a:t>
            </a:r>
            <a:r>
              <a:rPr lang="en-US" sz="1000" dirty="0"/>
              <a:t> and committee contacts)</a:t>
            </a:r>
          </a:p>
        </p:txBody>
      </p:sp>
    </p:spTree>
    <p:extLst>
      <p:ext uri="{BB962C8B-B14F-4D97-AF65-F5344CB8AC3E}">
        <p14:creationId xmlns:p14="http://schemas.microsoft.com/office/powerpoint/2010/main" val="1092373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Become a Study Chair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304" y="738087"/>
            <a:ext cx="8496944" cy="3906519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669933"/>
              </a:buClr>
              <a:tabLst>
                <a:tab pos="971550" algn="l"/>
              </a:tabLst>
            </a:pPr>
            <a:r>
              <a:rPr lang="en-US" sz="2300" dirty="0"/>
              <a:t>Have an idea</a:t>
            </a:r>
          </a:p>
          <a:p>
            <a:pPr>
              <a:buClr>
                <a:srgbClr val="669933"/>
              </a:buClr>
              <a:tabLst>
                <a:tab pos="971550" algn="l"/>
              </a:tabLst>
            </a:pPr>
            <a:r>
              <a:rPr lang="en-US" sz="2300" dirty="0"/>
              <a:t>Discuss it with the committee leadership to refine and get buy-in</a:t>
            </a:r>
          </a:p>
          <a:p>
            <a:pPr>
              <a:buClr>
                <a:srgbClr val="669933"/>
              </a:buClr>
              <a:tabLst>
                <a:tab pos="971550" algn="l"/>
              </a:tabLst>
            </a:pPr>
            <a:r>
              <a:rPr lang="en-US" sz="2300" dirty="0"/>
              <a:t>Submit a proposal to the clinical trial committee for review or IND executive</a:t>
            </a:r>
          </a:p>
          <a:p>
            <a:pPr>
              <a:buClr>
                <a:srgbClr val="669933"/>
              </a:buClr>
              <a:tabLst>
                <a:tab pos="971550" algn="l"/>
              </a:tabLst>
            </a:pPr>
            <a:r>
              <a:rPr lang="en-US" sz="2300" dirty="0"/>
              <a:t>Review assessed by:</a:t>
            </a:r>
          </a:p>
          <a:p>
            <a:pPr marL="971550" lvl="3" indent="-285750">
              <a:tabLst>
                <a:tab pos="971550" algn="l"/>
              </a:tabLst>
            </a:pPr>
            <a:r>
              <a:rPr lang="en-US" dirty="0"/>
              <a:t>Priority of the study question</a:t>
            </a:r>
          </a:p>
          <a:p>
            <a:pPr marL="971550" lvl="3" indent="-285750">
              <a:tabLst>
                <a:tab pos="971550" algn="l"/>
              </a:tabLst>
            </a:pPr>
            <a:r>
              <a:rPr lang="en-US" dirty="0"/>
              <a:t>Background and rationale</a:t>
            </a:r>
          </a:p>
          <a:p>
            <a:pPr marL="971550" lvl="3" indent="-285750">
              <a:tabLst>
                <a:tab pos="971550" algn="l"/>
              </a:tabLst>
            </a:pPr>
            <a:r>
              <a:rPr lang="en-US" dirty="0"/>
              <a:t>Trial methodology</a:t>
            </a:r>
          </a:p>
          <a:p>
            <a:pPr marL="971550" lvl="3" indent="-285750">
              <a:tabLst>
                <a:tab pos="971550" algn="l"/>
              </a:tabLst>
            </a:pPr>
            <a:r>
              <a:rPr lang="en-US" dirty="0"/>
              <a:t>Relevant correlative questions</a:t>
            </a:r>
          </a:p>
          <a:p>
            <a:pPr marL="971550" lvl="3" indent="-285750">
              <a:tabLst>
                <a:tab pos="971550" algn="l"/>
              </a:tabLst>
            </a:pPr>
            <a:r>
              <a:rPr lang="en-US" dirty="0"/>
              <a:t>Feasibility</a:t>
            </a:r>
          </a:p>
          <a:p>
            <a:pPr marL="971550" lvl="3" indent="-285750">
              <a:tabLst>
                <a:tab pos="971550" algn="l"/>
              </a:tabLst>
            </a:pPr>
            <a:r>
              <a:rPr lang="en-US" dirty="0"/>
              <a:t>Site committee-specific strategic priorities</a:t>
            </a:r>
          </a:p>
          <a:p>
            <a:pPr>
              <a:buClr>
                <a:srgbClr val="669933"/>
              </a:buClr>
            </a:pPr>
            <a:r>
              <a:rPr lang="en-US" sz="2400" dirty="0"/>
              <a:t>Approval leads to protocol development and activation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91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F2861D9-2FED-0245-84AF-322E0841EA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0447447"/>
              </p:ext>
            </p:extLst>
          </p:nvPr>
        </p:nvGraphicFramePr>
        <p:xfrm>
          <a:off x="584546" y="750436"/>
          <a:ext cx="7400544" cy="3969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56525F5-3E1F-7247-8DB5-4726D7C1AE9C}"/>
              </a:ext>
            </a:extLst>
          </p:cNvPr>
          <p:cNvSpPr txBox="1"/>
          <p:nvPr/>
        </p:nvSpPr>
        <p:spPr>
          <a:xfrm>
            <a:off x="577576" y="1073616"/>
            <a:ext cx="793807" cy="46166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299B8-DEC5-B74F-9BED-3A1A02CB41B4}"/>
              </a:ext>
            </a:extLst>
          </p:cNvPr>
          <p:cNvSpPr txBox="1"/>
          <p:nvPr/>
        </p:nvSpPr>
        <p:spPr>
          <a:xfrm>
            <a:off x="577576" y="2069666"/>
            <a:ext cx="704039" cy="438582"/>
          </a:xfrm>
          <a:prstGeom prst="rect">
            <a:avLst/>
          </a:prstGeom>
          <a:solidFill>
            <a:srgbClr val="00C7AE"/>
          </a:solidFill>
        </p:spPr>
        <p:txBody>
          <a:bodyPr wrap="square" rtlCol="0">
            <a:spAutoFit/>
          </a:bodyPr>
          <a:lstStyle/>
          <a:p>
            <a:r>
              <a:rPr lang="en-US" sz="2250" b="1" dirty="0">
                <a:solidFill>
                  <a:schemeClr val="bg1"/>
                </a:solidFill>
              </a:rPr>
              <a:t>DSC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5B72F-357B-4944-B4B8-3A46C4B25DF7}"/>
              </a:ext>
            </a:extLst>
          </p:cNvPr>
          <p:cNvSpPr txBox="1"/>
          <p:nvPr/>
        </p:nvSpPr>
        <p:spPr>
          <a:xfrm>
            <a:off x="585247" y="3042634"/>
            <a:ext cx="786136" cy="438582"/>
          </a:xfrm>
          <a:prstGeom prst="rect">
            <a:avLst/>
          </a:prstGeom>
          <a:solidFill>
            <a:srgbClr val="00C057"/>
          </a:solidFill>
        </p:spPr>
        <p:txBody>
          <a:bodyPr wrap="square" rtlCol="0">
            <a:spAutoFit/>
          </a:bodyPr>
          <a:lstStyle/>
          <a:p>
            <a:r>
              <a:rPr lang="en-US" sz="2250" b="1" dirty="0">
                <a:solidFill>
                  <a:schemeClr val="bg1"/>
                </a:solidFill>
              </a:rPr>
              <a:t> CTC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21F768B-C97B-F642-68A3-89BB255F4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58950"/>
            <a:ext cx="8496944" cy="411480"/>
          </a:xfrm>
        </p:spPr>
        <p:txBody>
          <a:bodyPr/>
          <a:lstStyle/>
          <a:p>
            <a:r>
              <a:rPr lang="en-US" dirty="0"/>
              <a:t>Idea to Protocol</a:t>
            </a:r>
          </a:p>
        </p:txBody>
      </p:sp>
    </p:spTree>
    <p:extLst>
      <p:ext uri="{BB962C8B-B14F-4D97-AF65-F5344CB8AC3E}">
        <p14:creationId xmlns:p14="http://schemas.microsoft.com/office/powerpoint/2010/main" val="3677202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96" y="1091945"/>
            <a:ext cx="2626614" cy="3135989"/>
          </a:xfrm>
          <a:custGeom>
            <a:avLst/>
            <a:gdLst/>
            <a:ahLst/>
            <a:cxnLst/>
            <a:rect l="l" t="t" r="r" b="b"/>
            <a:pathLst>
              <a:path w="2833370" h="3601720">
                <a:moveTo>
                  <a:pt x="2833116" y="0"/>
                </a:moveTo>
                <a:lnTo>
                  <a:pt x="0" y="0"/>
                </a:lnTo>
                <a:lnTo>
                  <a:pt x="0" y="3601212"/>
                </a:lnTo>
                <a:lnTo>
                  <a:pt x="2833116" y="3601212"/>
                </a:lnTo>
                <a:lnTo>
                  <a:pt x="2833116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496" y="1091946"/>
            <a:ext cx="2626614" cy="1772280"/>
          </a:xfrm>
          <a:prstGeom prst="rect">
            <a:avLst/>
          </a:prstGeom>
          <a:ln w="25908">
            <a:noFill/>
          </a:ln>
        </p:spPr>
        <p:txBody>
          <a:bodyPr vert="horz" wrap="square" lIns="0" tIns="2540" rIns="0" bIns="0" rtlCol="0">
            <a:spAutoFit/>
          </a:bodyPr>
          <a:lstStyle/>
          <a:p>
            <a:pPr marL="133985" marR="130810" lvl="0" indent="-2540" algn="ctr" defTabSz="914400" eaLnBrk="1" fontAlgn="auto" latinLnBrk="0" hangingPunct="1">
              <a:lnSpc>
                <a:spcPts val="192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NCI</a:t>
            </a:r>
            <a:r>
              <a:rPr kumimoji="0" sz="1400" b="1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Experimental Therapeutics</a:t>
            </a:r>
            <a:r>
              <a:rPr kumimoji="0" sz="1400" b="1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Clinical</a:t>
            </a:r>
            <a:r>
              <a:rPr kumimoji="0" sz="1400" b="1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Trials Network</a:t>
            </a:r>
            <a:r>
              <a:rPr kumimoji="0" sz="1400" b="1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(ETCTN)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cs typeface="Cambria"/>
            </a:endParaRPr>
          </a:p>
          <a:p>
            <a:pPr marL="284163" marR="0" lvl="0" indent="-228600" defTabSz="914400" eaLnBrk="1" fontAlgn="auto" latinLnBrk="0" hangingPunct="1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rgbClr val="BA0E3C"/>
              </a:buClr>
              <a:buSzTx/>
              <a:buFont typeface="Wingdings"/>
              <a:buChar char=""/>
              <a:tabLst>
                <a:tab pos="284163" algn="l"/>
              </a:tabLst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network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of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trial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sites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and</a:t>
            </a:r>
            <a:r>
              <a:rPr kumimoji="0" sz="1200" b="0" i="0" u="none" strike="noStrike" kern="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infrastructure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that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is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solely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devoted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to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the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conduct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of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the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earliest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clinical</a:t>
            </a: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studies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of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Investigational</a:t>
            </a:r>
            <a:r>
              <a:rPr kumimoji="0" sz="1200" b="0" i="0" u="none" strike="noStrike" kern="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New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Drugs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(INDs)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sponsored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by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NCI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31940" y="1134586"/>
            <a:ext cx="2749549" cy="3021340"/>
          </a:xfrm>
          <a:prstGeom prst="rect">
            <a:avLst/>
          </a:prstGeom>
          <a:solidFill>
            <a:srgbClr val="123D56"/>
          </a:solidFill>
          <a:ln w="25907">
            <a:solidFill>
              <a:srgbClr val="092B3D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226695" marR="89535" lvl="0" indent="0" defTabSz="914400" eaLnBrk="1" fontAlgn="auto" latinLnBrk="0" hangingPunct="1">
              <a:lnSpc>
                <a:spcPts val="192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NCI</a:t>
            </a: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Community</a:t>
            </a: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Oncology Research</a:t>
            </a:r>
            <a:r>
              <a:rPr kumimoji="0" sz="1400" b="1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Program</a:t>
            </a: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(NCORP)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cs typeface="Cambria"/>
            </a:endParaRPr>
          </a:p>
          <a:p>
            <a:pPr marL="457200" marR="247015" lvl="0" indent="-228600" defTabSz="914400" eaLnBrk="1" fontAlgn="auto" latinLnBrk="0" hangingPunct="1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rgbClr val="BA0E3C"/>
              </a:buClr>
              <a:buSzTx/>
              <a:buFont typeface="Wingdings"/>
              <a:buChar char=""/>
              <a:tabLst>
                <a:tab pos="457200" algn="l"/>
              </a:tabLst>
              <a:defRPr/>
            </a:pPr>
            <a:r>
              <a:rPr lang="en-US" sz="1200" kern="0" dirty="0">
                <a:solidFill>
                  <a:srgbClr val="FFFFFF"/>
                </a:solidFill>
                <a:latin typeface="Cambria"/>
                <a:cs typeface="Cambria"/>
              </a:rPr>
              <a:t>7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Research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Bases,</a:t>
            </a: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thirty-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four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Community</a:t>
            </a: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Sites,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and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twelve Minority/Underserved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Community</a:t>
            </a:r>
            <a:r>
              <a:rPr kumimoji="0" sz="12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sites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cs typeface="Cambria"/>
            </a:endParaRPr>
          </a:p>
          <a:p>
            <a:pPr marL="457200" marR="17780" lvl="0" indent="-228600" defTabSz="91440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>
                <a:srgbClr val="BA0E3C"/>
              </a:buClr>
              <a:buSzTx/>
              <a:buFont typeface="Wingdings"/>
              <a:buChar char=""/>
              <a:tabLst>
                <a:tab pos="457200" algn="l"/>
              </a:tabLst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The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overall</a:t>
            </a:r>
            <a:r>
              <a:rPr kumimoji="0" sz="1200" b="0" i="1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goal</a:t>
            </a:r>
            <a:r>
              <a:rPr kumimoji="0" sz="1200" b="0" i="1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for </a:t>
            </a:r>
            <a:r>
              <a:rPr kumimoji="0" sz="1200" b="0" i="1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the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NCORP</a:t>
            </a:r>
            <a:r>
              <a:rPr kumimoji="0" sz="1200" b="0" i="1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is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to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conduct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trials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to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improve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cancer prevention,</a:t>
            </a:r>
            <a:r>
              <a:rPr kumimoji="0" sz="1200" b="0" i="0" u="none" strike="noStrike" kern="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cancer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control,</a:t>
            </a:r>
            <a:r>
              <a:rPr kumimoji="0" sz="12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screening,</a:t>
            </a:r>
            <a:r>
              <a:rPr kumimoji="0" sz="12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cancer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care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delivery,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and</a:t>
            </a:r>
            <a:r>
              <a:rPr kumimoji="0" sz="1200" b="0" i="0" u="none" strike="noStrike" kern="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post-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treatment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management</a:t>
            </a:r>
            <a:endParaRPr kumimoji="0" lang="en-US" sz="1200" b="0" i="0" u="none" strike="noStrike" kern="0" cap="none" spc="-1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cs typeface="Cambria"/>
            </a:endParaRPr>
          </a:p>
          <a:p>
            <a:pPr marL="457200" marR="17780" lvl="0" indent="-228600" defTabSz="91440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>
                <a:srgbClr val="BA0E3C"/>
              </a:buClr>
              <a:buSzTx/>
              <a:buFont typeface="Wingdings"/>
              <a:buChar char=""/>
              <a:tabLst>
                <a:tab pos="457200" algn="l"/>
              </a:tabLst>
              <a:defRPr/>
            </a:pPr>
            <a:endParaRPr lang="en-US" sz="1200" kern="0" spc="-10" dirty="0">
              <a:solidFill>
                <a:srgbClr val="FFFFFF"/>
              </a:solidFill>
              <a:latin typeface="Cambria"/>
              <a:cs typeface="Cambria"/>
            </a:endParaRPr>
          </a:p>
          <a:p>
            <a:pPr marL="457200" marR="17780" lvl="0" indent="-228600" defTabSz="91440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>
                <a:srgbClr val="BA0E3C"/>
              </a:buClr>
              <a:buSzTx/>
              <a:buFont typeface="Wingdings"/>
              <a:buChar char=""/>
              <a:tabLst>
                <a:tab pos="457200" algn="l"/>
              </a:tabLst>
              <a:defRPr/>
            </a:pPr>
            <a:endParaRPr lang="en-US" sz="1200" kern="0" spc="-1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244" y="2571750"/>
            <a:ext cx="1946884" cy="1701723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2733858" y="1088460"/>
            <a:ext cx="3643592" cy="3093646"/>
          </a:xfrm>
          <a:custGeom>
            <a:avLst/>
            <a:gdLst/>
            <a:ahLst/>
            <a:cxnLst/>
            <a:rect l="l" t="t" r="r" b="b"/>
            <a:pathLst>
              <a:path w="2749550" h="3615054">
                <a:moveTo>
                  <a:pt x="2749296" y="0"/>
                </a:moveTo>
                <a:lnTo>
                  <a:pt x="0" y="0"/>
                </a:lnTo>
                <a:lnTo>
                  <a:pt x="0" y="3614928"/>
                </a:lnTo>
                <a:lnTo>
                  <a:pt x="2749296" y="3614928"/>
                </a:lnTo>
                <a:lnTo>
                  <a:pt x="2749296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84416" y="1101409"/>
            <a:ext cx="3693033" cy="451406"/>
          </a:xfrm>
          <a:prstGeom prst="rect">
            <a:avLst/>
          </a:prstGeom>
          <a:ln w="3175">
            <a:solidFill>
              <a:srgbClr val="123D5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5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123D56"/>
                </a:solidFill>
                <a:effectLst/>
                <a:uLnTx/>
                <a:uFillTx/>
                <a:latin typeface="Cambria"/>
                <a:cs typeface="Cambria"/>
              </a:rPr>
              <a:t>NCI</a:t>
            </a:r>
            <a:r>
              <a:rPr kumimoji="0" sz="1600" b="1" i="0" u="none" strike="noStrike" kern="0" cap="none" spc="-55" normalizeH="0" baseline="0" noProof="0" dirty="0">
                <a:ln>
                  <a:noFill/>
                </a:ln>
                <a:solidFill>
                  <a:srgbClr val="123D56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123D56"/>
                </a:solidFill>
                <a:effectLst/>
                <a:uLnTx/>
                <a:uFillTx/>
                <a:latin typeface="Cambria"/>
                <a:cs typeface="Cambria"/>
              </a:rPr>
              <a:t>National</a:t>
            </a:r>
            <a:r>
              <a:rPr kumimoji="0" sz="1600" b="1" i="0" u="none" strike="noStrike" kern="0" cap="none" spc="-50" normalizeH="0" baseline="0" noProof="0" dirty="0">
                <a:ln>
                  <a:noFill/>
                </a:ln>
                <a:solidFill>
                  <a:srgbClr val="123D56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123D56"/>
                </a:solidFill>
                <a:effectLst/>
                <a:uLnTx/>
                <a:uFillTx/>
                <a:latin typeface="Cambria"/>
                <a:cs typeface="Cambria"/>
              </a:rPr>
              <a:t>Clinical</a:t>
            </a:r>
            <a:r>
              <a:rPr kumimoji="0" sz="1600" b="1" i="0" u="none" strike="noStrike" kern="0" cap="none" spc="-65" normalizeH="0" baseline="0" noProof="0" dirty="0">
                <a:ln>
                  <a:noFill/>
                </a:ln>
                <a:solidFill>
                  <a:srgbClr val="123D56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123D56"/>
                </a:solidFill>
                <a:effectLst/>
                <a:uLnTx/>
                <a:uFillTx/>
                <a:latin typeface="Cambria"/>
                <a:cs typeface="Cambria"/>
              </a:rPr>
              <a:t>Trials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cs typeface="Cambri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123D56"/>
                </a:solidFill>
                <a:effectLst/>
                <a:uLnTx/>
                <a:uFillTx/>
                <a:latin typeface="Cambria"/>
                <a:cs typeface="Cambria"/>
              </a:rPr>
              <a:t>Network</a:t>
            </a:r>
            <a:r>
              <a:rPr kumimoji="0" sz="1600" b="1" i="0" u="none" strike="noStrike" kern="0" cap="none" spc="-35" normalizeH="0" baseline="0" noProof="0" dirty="0">
                <a:ln>
                  <a:noFill/>
                </a:ln>
                <a:solidFill>
                  <a:srgbClr val="123D56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123D56"/>
                </a:solidFill>
                <a:effectLst/>
                <a:uLnTx/>
                <a:uFillTx/>
                <a:latin typeface="Cambria"/>
                <a:cs typeface="Cambria"/>
              </a:rPr>
              <a:t>(NCTN)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cs typeface="Cambr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4417" y="1565764"/>
            <a:ext cx="3693033" cy="266216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1" i="0" u="none" strike="noStrike" kern="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cs typeface="Arial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000" b="1" i="0" u="none" strike="noStrike" kern="0" cap="none" spc="-25" normalizeH="0" baseline="0" noProof="0" dirty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81B3207-FF7C-F253-280A-58058A39C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48484"/>
            <a:ext cx="8424935" cy="492443"/>
          </a:xfrm>
        </p:spPr>
        <p:txBody>
          <a:bodyPr/>
          <a:lstStyle/>
          <a:p>
            <a:pPr algn="ctr"/>
            <a:r>
              <a:rPr lang="en-US" sz="3200" b="0" dirty="0">
                <a:solidFill>
                  <a:srgbClr val="66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CCTG &amp; NCI’s</a:t>
            </a:r>
            <a:r>
              <a:rPr lang="en-US" sz="3200" b="0" spc="-60" dirty="0">
                <a:solidFill>
                  <a:srgbClr val="66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dirty="0">
                <a:solidFill>
                  <a:srgbClr val="66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lang="en-US" sz="3200" b="0" spc="-40" dirty="0">
                <a:solidFill>
                  <a:srgbClr val="66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dirty="0">
                <a:solidFill>
                  <a:srgbClr val="66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Trials</a:t>
            </a:r>
            <a:r>
              <a:rPr lang="en-US" sz="3200" b="0" spc="-50" dirty="0">
                <a:solidFill>
                  <a:srgbClr val="66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spc="-10" dirty="0">
                <a:solidFill>
                  <a:srgbClr val="66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Enterprise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5308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NCTN Grant Deliverables - Overall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43558"/>
            <a:ext cx="8496944" cy="3906519"/>
          </a:xfrm>
        </p:spPr>
        <p:txBody>
          <a:bodyPr>
            <a:normAutofit/>
          </a:bodyPr>
          <a:lstStyle/>
          <a:p>
            <a:pPr>
              <a:buClr>
                <a:srgbClr val="669933"/>
              </a:buClr>
            </a:pPr>
            <a:r>
              <a:rPr lang="en-US" sz="2100" dirty="0"/>
              <a:t>Develop new CCTG led  NCTN trials, and improve accrual contributions to NCTN trials led by other Groups</a:t>
            </a:r>
          </a:p>
          <a:p>
            <a:pPr>
              <a:buClr>
                <a:srgbClr val="669933"/>
              </a:buClr>
            </a:pPr>
            <a:r>
              <a:rPr lang="en-US" sz="2100" dirty="0"/>
              <a:t>CCTG leadership, structure and processes to execute our responsibilities for oversight and conduct of NCTN trials</a:t>
            </a:r>
          </a:p>
          <a:p>
            <a:pPr>
              <a:buClr>
                <a:srgbClr val="669933"/>
              </a:buClr>
            </a:pPr>
            <a:r>
              <a:rPr lang="en-US" sz="2100" dirty="0"/>
              <a:t>Efficiency, quality and ethical/regulatory compliance, </a:t>
            </a:r>
          </a:p>
          <a:p>
            <a:pPr>
              <a:buClr>
                <a:srgbClr val="669933"/>
              </a:buClr>
            </a:pPr>
            <a:r>
              <a:rPr lang="en-US" sz="2100" dirty="0"/>
              <a:t>Enhance scientific content of trials Share data and biospecimens to accelerate advances in scientific understanding and improving health outcomes</a:t>
            </a:r>
          </a:p>
          <a:p>
            <a:pPr>
              <a:buClr>
                <a:srgbClr val="669933"/>
              </a:buClr>
            </a:pPr>
            <a:r>
              <a:rPr lang="en-US" sz="2100" dirty="0"/>
              <a:t>Access to agents and resources of NCI/NCTN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57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99A6A1-3C62-3342-AD56-7A8FE6B956BC}"/>
              </a:ext>
            </a:extLst>
          </p:cNvPr>
          <p:cNvSpPr txBox="1"/>
          <p:nvPr/>
        </p:nvSpPr>
        <p:spPr>
          <a:xfrm>
            <a:off x="237240" y="51470"/>
            <a:ext cx="8264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519136"/>
                </a:solidFill>
                <a:latin typeface="Calibri" charset="0"/>
                <a:ea typeface="Calibri" charset="0"/>
                <a:cs typeface="Calibri" charset="0"/>
              </a:rPr>
              <a:t>Access to Funding, Agents and Resources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60E3AFC-C022-5540-9320-2384165E9758}"/>
              </a:ext>
            </a:extLst>
          </p:cNvPr>
          <p:cNvSpPr txBox="1">
            <a:spLocks/>
          </p:cNvSpPr>
          <p:nvPr/>
        </p:nvSpPr>
        <p:spPr>
          <a:xfrm>
            <a:off x="237240" y="771550"/>
            <a:ext cx="8669520" cy="398803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8372" indent="-308372" algn="l"/>
            <a:r>
              <a:rPr lang="en-US" sz="1800" b="1" u="sng" dirty="0">
                <a:solidFill>
                  <a:schemeClr val="tx1"/>
                </a:solidFill>
              </a:rPr>
              <a:t>Cancer Therapy Evaluation Program (CTEP) portfolio</a:t>
            </a:r>
            <a:r>
              <a:rPr lang="en-US" sz="1800" b="1" dirty="0">
                <a:solidFill>
                  <a:schemeClr val="tx1"/>
                </a:solidFill>
              </a:rPr>
              <a:t>:  </a:t>
            </a:r>
            <a:r>
              <a:rPr lang="en-US" sz="1600" b="1" dirty="0">
                <a:solidFill>
                  <a:srgbClr val="0432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https://ctep.cancer.gov/branches/idb/default.htm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  <a:p>
            <a:pPr marL="308372" indent="-308372" algn="l"/>
            <a:r>
              <a:rPr lang="en-US" sz="1600" dirty="0">
                <a:solidFill>
                  <a:schemeClr val="tx1"/>
                </a:solidFill>
              </a:rPr>
              <a:t>	go to left under “IDB Main” to download the active agent list</a:t>
            </a:r>
            <a:endParaRPr lang="en-US" sz="700" dirty="0">
              <a:solidFill>
                <a:schemeClr val="tx1"/>
              </a:solidFill>
            </a:endParaRPr>
          </a:p>
          <a:p>
            <a:pPr marL="308372" indent="-308372" algn="l"/>
            <a:endParaRPr lang="en-US" sz="700" b="1" dirty="0">
              <a:solidFill>
                <a:schemeClr val="tx1"/>
              </a:solidFill>
            </a:endParaRPr>
          </a:p>
          <a:p>
            <a:pPr marL="308372" indent="-308372" algn="l"/>
            <a:r>
              <a:rPr lang="en-US" sz="1800" b="1" u="sng" dirty="0">
                <a:solidFill>
                  <a:schemeClr val="tx1"/>
                </a:solidFill>
              </a:rPr>
              <a:t>The NCI Formulary</a:t>
            </a:r>
            <a:r>
              <a:rPr lang="en-US" sz="1800" b="1" dirty="0">
                <a:solidFill>
                  <a:schemeClr val="tx1"/>
                </a:solidFill>
              </a:rPr>
              <a:t>: </a:t>
            </a:r>
          </a:p>
          <a:p>
            <a:pPr marL="308372" indent="-7144" algn="l"/>
            <a:r>
              <a:rPr lang="en-US" sz="1800" b="1" dirty="0">
                <a:solidFill>
                  <a:srgbClr val="0432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https://nciformulary.cancer.gov/</a:t>
            </a:r>
            <a:r>
              <a:rPr lang="en-US" sz="1800" b="1" dirty="0">
                <a:solidFill>
                  <a:srgbClr val="0432FF"/>
                </a:solidFill>
              </a:rPr>
              <a:t>      </a:t>
            </a:r>
          </a:p>
          <a:p>
            <a:pPr marL="308372" indent="-7144" algn="l"/>
            <a:r>
              <a:rPr lang="en-US" sz="1600" dirty="0">
                <a:solidFill>
                  <a:schemeClr val="tx1"/>
                </a:solidFill>
              </a:rPr>
              <a:t>This is a public-private partnership for agent access for preclinical or clinical work done outside of CTEP.</a:t>
            </a:r>
            <a:endParaRPr lang="en-US" sz="700" dirty="0">
              <a:solidFill>
                <a:schemeClr val="tx1"/>
              </a:solidFill>
            </a:endParaRPr>
          </a:p>
          <a:p>
            <a:pPr marL="308372" indent="-308372" algn="l"/>
            <a:r>
              <a:rPr lang="en-US" sz="700" b="1" u="sng" dirty="0">
                <a:solidFill>
                  <a:schemeClr val="tx1"/>
                </a:solidFill>
              </a:rPr>
              <a:t> </a:t>
            </a:r>
            <a:endParaRPr lang="en-US" sz="700" b="1" dirty="0">
              <a:solidFill>
                <a:schemeClr val="tx1"/>
              </a:solidFill>
            </a:endParaRPr>
          </a:p>
          <a:p>
            <a:pPr marL="308372" indent="-308372" algn="l"/>
            <a:r>
              <a:rPr lang="en-US" sz="1800" b="1" u="sng" dirty="0">
                <a:solidFill>
                  <a:schemeClr val="tx1"/>
                </a:solidFill>
              </a:rPr>
              <a:t>NCI Experimental Therapeutics Program (</a:t>
            </a:r>
            <a:r>
              <a:rPr lang="en-US" sz="1800" b="1" u="sng" dirty="0" err="1">
                <a:solidFill>
                  <a:schemeClr val="tx1"/>
                </a:solidFill>
              </a:rPr>
              <a:t>NExT</a:t>
            </a:r>
            <a:r>
              <a:rPr lang="en-US" sz="1800" b="1" u="sng" dirty="0">
                <a:solidFill>
                  <a:schemeClr val="tx1"/>
                </a:solidFill>
              </a:rPr>
              <a:t>)</a:t>
            </a:r>
            <a:r>
              <a:rPr lang="en-US" sz="1800" b="1" dirty="0">
                <a:solidFill>
                  <a:schemeClr val="tx1"/>
                </a:solidFill>
              </a:rPr>
              <a:t>:  </a:t>
            </a:r>
          </a:p>
          <a:p>
            <a:pPr marL="308372" indent="-308372" algn="l"/>
            <a:r>
              <a:rPr lang="en-US" sz="1800" b="1" dirty="0">
                <a:solidFill>
                  <a:schemeClr val="tx1"/>
                </a:solidFill>
              </a:rPr>
              <a:t>	</a:t>
            </a:r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600" dirty="0">
                <a:solidFill>
                  <a:schemeClr val="tx1"/>
                </a:solidFill>
              </a:rPr>
              <a:t>mechanism through which companies apply for new CTEP drug development partnerships.  This is an opportunity to collaborate with a future or extant CRADA partner to bring in a new agent.</a:t>
            </a:r>
          </a:p>
          <a:p>
            <a:pPr marL="308372" indent="-308372" algn="l"/>
            <a:r>
              <a:rPr lang="en-US" sz="1600" b="1" u="sng" dirty="0">
                <a:solidFill>
                  <a:schemeClr val="tx1"/>
                </a:solidFill>
              </a:rPr>
              <a:t>BIQSFP</a:t>
            </a:r>
          </a:p>
          <a:p>
            <a:pPr marL="308372" indent="-308372" algn="l"/>
            <a:r>
              <a:rPr lang="en-US" sz="1600" b="1" dirty="0">
                <a:solidFill>
                  <a:schemeClr val="tx1"/>
                </a:solidFill>
              </a:rPr>
              <a:t>	</a:t>
            </a:r>
            <a:r>
              <a:rPr lang="en-US" sz="1600" b="1" dirty="0">
                <a:solidFill>
                  <a:schemeClr val="tx1"/>
                </a:solidFill>
                <a:hlinkClick r:id="rId5"/>
              </a:rPr>
              <a:t>https://www.cancer.gov/about-nci/organization/ccct/funding/biqsfp</a:t>
            </a:r>
            <a:endParaRPr lang="en-US" sz="1600" b="1" dirty="0">
              <a:solidFill>
                <a:schemeClr val="tx1"/>
              </a:solidFill>
            </a:endParaRPr>
          </a:p>
          <a:p>
            <a:pPr marL="308372" indent="-308372" algn="l"/>
            <a:r>
              <a:rPr lang="en-US" sz="1600" b="1" dirty="0">
                <a:solidFill>
                  <a:schemeClr val="tx1"/>
                </a:solidFill>
              </a:rPr>
              <a:t>	</a:t>
            </a:r>
            <a:r>
              <a:rPr lang="en-US" sz="1600" dirty="0">
                <a:solidFill>
                  <a:schemeClr val="tx1"/>
                </a:solidFill>
              </a:rPr>
              <a:t>Funding for biomarker, imaging, quality of life studies</a:t>
            </a:r>
          </a:p>
          <a:p>
            <a:pPr algn="l"/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61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2052" y="484124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solidFill>
                  <a:srgbClr val="7E7E7E"/>
                </a:solidFill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864608"/>
            <a:ext cx="1917191" cy="1828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7674" y="73158"/>
            <a:ext cx="740328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600075" algn="l"/>
                <a:tab pos="7159625" algn="l"/>
              </a:tabLst>
            </a:pPr>
            <a:r>
              <a:rPr sz="2000" b="0" dirty="0">
                <a:solidFill>
                  <a:srgbClr val="669933"/>
                </a:solidFill>
                <a:uFill>
                  <a:solidFill>
                    <a:srgbClr val="BA0839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NCI</a:t>
            </a:r>
            <a:r>
              <a:rPr sz="2000" b="0" spc="-20" dirty="0">
                <a:solidFill>
                  <a:srgbClr val="669933"/>
                </a:solidFill>
                <a:uFill>
                  <a:solidFill>
                    <a:srgbClr val="BA0839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0" dirty="0">
                <a:solidFill>
                  <a:srgbClr val="669933"/>
                </a:solidFill>
                <a:uFill>
                  <a:solidFill>
                    <a:srgbClr val="BA0839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Steering</a:t>
            </a:r>
            <a:r>
              <a:rPr sz="2000" b="0" spc="-50" dirty="0">
                <a:solidFill>
                  <a:srgbClr val="669933"/>
                </a:solidFill>
                <a:uFill>
                  <a:solidFill>
                    <a:srgbClr val="BA0839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0" dirty="0">
                <a:solidFill>
                  <a:srgbClr val="669933"/>
                </a:solidFill>
                <a:uFill>
                  <a:solidFill>
                    <a:srgbClr val="BA0839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Committees</a:t>
            </a:r>
            <a:r>
              <a:rPr sz="2000" b="0" spc="-45" dirty="0">
                <a:solidFill>
                  <a:srgbClr val="669933"/>
                </a:solidFill>
                <a:uFill>
                  <a:solidFill>
                    <a:srgbClr val="BA0839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0" dirty="0">
                <a:solidFill>
                  <a:srgbClr val="669933"/>
                </a:solidFill>
                <a:uFill>
                  <a:solidFill>
                    <a:srgbClr val="BA0839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sz="2000" b="0" spc="-20" dirty="0">
                <a:solidFill>
                  <a:srgbClr val="669933"/>
                </a:solidFill>
                <a:uFill>
                  <a:solidFill>
                    <a:srgbClr val="BA0839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Task </a:t>
            </a:r>
            <a:r>
              <a:rPr sz="2000" b="0" spc="-10" dirty="0">
                <a:solidFill>
                  <a:srgbClr val="669933"/>
                </a:solidFill>
                <a:uFill>
                  <a:solidFill>
                    <a:srgbClr val="BA0839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Forces</a:t>
            </a:r>
            <a:r>
              <a:rPr lang="en-US" sz="2000" b="0" spc="-10" dirty="0">
                <a:solidFill>
                  <a:srgbClr val="669933"/>
                </a:solidFill>
                <a:uFill>
                  <a:solidFill>
                    <a:srgbClr val="BA0839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with CCTG Members*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19507" y="380333"/>
            <a:ext cx="17716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u="sng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Disease-Specific</a:t>
            </a:r>
            <a:r>
              <a:rPr sz="800" b="1" u="sng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Steering</a:t>
            </a:r>
            <a:r>
              <a:rPr sz="800" b="1" u="sng" spc="4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800" b="1" u="sng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Committees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3" y="553156"/>
            <a:ext cx="2386330" cy="158940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05"/>
              </a:spcBef>
              <a:buClr>
                <a:srgbClr val="006FC0"/>
              </a:buClr>
              <a:buSzPct val="62500"/>
              <a:buFont typeface="Wingdings"/>
              <a:buChar char=""/>
              <a:tabLst>
                <a:tab pos="240665" algn="l"/>
                <a:tab pos="241300" algn="l"/>
              </a:tabLst>
            </a:pP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Breast</a:t>
            </a:r>
            <a:r>
              <a:rPr sz="800" b="1" spc="-2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Cancer</a:t>
            </a:r>
            <a:r>
              <a:rPr sz="800" b="1" spc="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Steering</a:t>
            </a:r>
            <a:r>
              <a:rPr sz="800" b="1" spc="-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Committee</a:t>
            </a:r>
            <a:r>
              <a:rPr sz="800" b="1" spc="-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(BCSC)</a:t>
            </a:r>
            <a:endParaRPr sz="800" dirty="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409"/>
              </a:spcBef>
              <a:buClr>
                <a:srgbClr val="006FC0"/>
              </a:buClr>
              <a:buSzPct val="62500"/>
              <a:buFont typeface="Wingdings"/>
              <a:buChar char=""/>
              <a:tabLst>
                <a:tab pos="240665" algn="l"/>
                <a:tab pos="241300" algn="l"/>
              </a:tabLst>
            </a:pP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Brain</a:t>
            </a:r>
            <a:r>
              <a:rPr sz="800" b="1" spc="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Malignancy</a:t>
            </a:r>
            <a:r>
              <a:rPr sz="800" b="1" spc="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Steering</a:t>
            </a:r>
            <a:r>
              <a:rPr sz="800" b="1" spc="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Committee</a:t>
            </a:r>
            <a:r>
              <a:rPr sz="800" b="1" spc="-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(BMSC)</a:t>
            </a:r>
            <a:endParaRPr sz="800" dirty="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405"/>
              </a:spcBef>
              <a:buClr>
                <a:srgbClr val="006FC0"/>
              </a:buClr>
              <a:buSzPct val="62500"/>
              <a:buFont typeface="Wingdings"/>
              <a:buChar char=""/>
              <a:tabLst>
                <a:tab pos="240665" algn="l"/>
                <a:tab pos="241300" algn="l"/>
              </a:tabLst>
            </a:pP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Gastrointestinal</a:t>
            </a: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 Steering</a:t>
            </a:r>
            <a:r>
              <a:rPr sz="800" b="1" spc="4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Committee</a:t>
            </a:r>
            <a:r>
              <a:rPr sz="800" b="1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(GISC)</a:t>
            </a:r>
            <a:endParaRPr sz="800" dirty="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409"/>
              </a:spcBef>
              <a:buClr>
                <a:srgbClr val="006FC0"/>
              </a:buClr>
              <a:buSzPct val="62500"/>
              <a:buFont typeface="Wingdings"/>
              <a:buChar char=""/>
              <a:tabLst>
                <a:tab pos="240665" algn="l"/>
                <a:tab pos="241300" algn="l"/>
              </a:tabLst>
            </a:pP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Gynecologic</a:t>
            </a:r>
            <a:r>
              <a:rPr sz="800" b="1" spc="-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Steering</a:t>
            </a:r>
            <a:r>
              <a:rPr sz="800" b="1" spc="3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Committee</a:t>
            </a:r>
            <a:r>
              <a:rPr sz="800" b="1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(GCSC)</a:t>
            </a:r>
            <a:endParaRPr sz="800" dirty="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409"/>
              </a:spcBef>
              <a:buClr>
                <a:srgbClr val="006FC0"/>
              </a:buClr>
              <a:buSzPct val="62500"/>
              <a:buFont typeface="Wingdings"/>
              <a:buChar char=""/>
              <a:tabLst>
                <a:tab pos="240665" algn="l"/>
                <a:tab pos="241300" algn="l"/>
              </a:tabLst>
            </a:pP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Genitourinary</a:t>
            </a:r>
            <a:r>
              <a:rPr sz="800" b="1" spc="2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Steering</a:t>
            </a:r>
            <a:r>
              <a:rPr sz="800" b="1" spc="3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Committee</a:t>
            </a:r>
            <a:r>
              <a:rPr sz="800" b="1" spc="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(GUSC)</a:t>
            </a:r>
            <a:endParaRPr sz="800" dirty="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405"/>
              </a:spcBef>
              <a:buClr>
                <a:srgbClr val="006FC0"/>
              </a:buClr>
              <a:buSzPct val="62500"/>
              <a:buFont typeface="Wingdings"/>
              <a:buChar char=""/>
              <a:tabLst>
                <a:tab pos="240665" algn="l"/>
                <a:tab pos="241300" algn="l"/>
              </a:tabLst>
            </a:pP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Head</a:t>
            </a:r>
            <a:r>
              <a:rPr sz="800" b="1" spc="-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and</a:t>
            </a:r>
            <a:r>
              <a:rPr sz="800" b="1" spc="-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Neck</a:t>
            </a:r>
            <a:r>
              <a:rPr sz="800" b="1" spc="-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Steering</a:t>
            </a:r>
            <a:r>
              <a:rPr sz="800" b="1" spc="-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Committee</a:t>
            </a:r>
            <a:r>
              <a:rPr sz="800" b="1" spc="-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(HNCS)</a:t>
            </a:r>
            <a:endParaRPr sz="800" dirty="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409"/>
              </a:spcBef>
              <a:buClr>
                <a:srgbClr val="006FC0"/>
              </a:buClr>
              <a:buSzPct val="62500"/>
              <a:buFont typeface="Wingdings"/>
              <a:buChar char=""/>
              <a:tabLst>
                <a:tab pos="240665" algn="l"/>
                <a:tab pos="241300" algn="l"/>
              </a:tabLst>
            </a:pP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Leukemia</a:t>
            </a:r>
            <a:r>
              <a:rPr sz="800" b="1" spc="-3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Steering</a:t>
            </a:r>
            <a:r>
              <a:rPr sz="800" b="1" spc="-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Committee</a:t>
            </a:r>
            <a:r>
              <a:rPr sz="800" b="1" spc="-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(LKSC)</a:t>
            </a:r>
            <a:endParaRPr sz="800" dirty="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405"/>
              </a:spcBef>
              <a:buClr>
                <a:srgbClr val="006FC0"/>
              </a:buClr>
              <a:buSzPct val="62500"/>
              <a:buFont typeface="Wingdings"/>
              <a:buChar char=""/>
              <a:tabLst>
                <a:tab pos="240665" algn="l"/>
                <a:tab pos="241300" algn="l"/>
              </a:tabLst>
            </a:pP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Lymphoma</a:t>
            </a:r>
            <a:r>
              <a:rPr sz="800" b="1" spc="-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Steering</a:t>
            </a:r>
            <a:r>
              <a:rPr sz="800" b="1" spc="3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Committee</a:t>
            </a:r>
            <a:r>
              <a:rPr sz="800" b="1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(LYSC)</a:t>
            </a:r>
            <a:endParaRPr sz="800" dirty="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409"/>
              </a:spcBef>
              <a:buClr>
                <a:srgbClr val="006FC0"/>
              </a:buClr>
              <a:buSzPct val="62500"/>
              <a:buFont typeface="Wingdings"/>
              <a:buChar char=""/>
              <a:tabLst>
                <a:tab pos="240665" algn="l"/>
                <a:tab pos="241300" algn="l"/>
              </a:tabLst>
            </a:pP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Myeloma</a:t>
            </a:r>
            <a:r>
              <a:rPr sz="800" b="1" spc="-3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Steering</a:t>
            </a:r>
            <a:r>
              <a:rPr sz="800" b="1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Committee</a:t>
            </a:r>
            <a:r>
              <a:rPr sz="800" b="1" spc="-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(MYSC)</a:t>
            </a:r>
            <a:endParaRPr sz="800" dirty="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3" y="2116780"/>
            <a:ext cx="3420745" cy="53668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28600">
              <a:spcBef>
                <a:spcPts val="505"/>
              </a:spcBef>
              <a:buClr>
                <a:srgbClr val="006FC0"/>
              </a:buClr>
              <a:buSzPct val="62500"/>
              <a:tabLst>
                <a:tab pos="240665" algn="l"/>
                <a:tab pos="241300" algn="l"/>
              </a:tabLst>
            </a:pP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Pediatric</a:t>
            </a:r>
            <a:r>
              <a:rPr sz="800" b="1" spc="-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and</a:t>
            </a:r>
            <a:r>
              <a:rPr sz="800" b="1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Adolescent</a:t>
            </a:r>
            <a:r>
              <a:rPr sz="800" b="1" spc="-2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Solid</a:t>
            </a:r>
            <a:r>
              <a:rPr sz="800" b="1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Tumor</a:t>
            </a:r>
            <a:r>
              <a:rPr sz="800" b="1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Steering</a:t>
            </a:r>
            <a:r>
              <a:rPr sz="800" b="1" spc="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Committee</a:t>
            </a:r>
            <a:r>
              <a:rPr sz="800" b="1" spc="-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(PASTSC)</a:t>
            </a:r>
            <a:endParaRPr sz="800" dirty="0">
              <a:latin typeface="Cambria"/>
              <a:cs typeface="Cambria"/>
            </a:endParaRPr>
          </a:p>
          <a:p>
            <a:pPr marL="228600">
              <a:spcBef>
                <a:spcPts val="409"/>
              </a:spcBef>
              <a:buClr>
                <a:srgbClr val="006FC0"/>
              </a:buClr>
              <a:buSzPct val="62500"/>
              <a:tabLst>
                <a:tab pos="240665" algn="l"/>
                <a:tab pos="241300" algn="l"/>
              </a:tabLst>
            </a:pP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Pediatric</a:t>
            </a:r>
            <a:r>
              <a:rPr sz="800" b="1" spc="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Leukemia </a:t>
            </a: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and</a:t>
            </a:r>
            <a:r>
              <a:rPr sz="800" b="1" spc="4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Lymphoma </a:t>
            </a: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Steering</a:t>
            </a:r>
            <a:r>
              <a:rPr sz="800" b="1" spc="3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Committee</a:t>
            </a:r>
            <a:r>
              <a:rPr sz="800" b="1" spc="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(PLLSC)</a:t>
            </a:r>
            <a:endParaRPr sz="800" dirty="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405"/>
              </a:spcBef>
              <a:buClr>
                <a:srgbClr val="006FC0"/>
              </a:buClr>
              <a:buSzPct val="62500"/>
              <a:buFont typeface="Wingdings"/>
              <a:buChar char=""/>
              <a:tabLst>
                <a:tab pos="240665" algn="l"/>
                <a:tab pos="241300" algn="l"/>
              </a:tabLst>
            </a:pP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Thoracic</a:t>
            </a:r>
            <a:r>
              <a:rPr sz="800" b="1" spc="-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Malignancy</a:t>
            </a:r>
            <a:r>
              <a:rPr sz="800" b="1" spc="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Steering</a:t>
            </a:r>
            <a:r>
              <a:rPr sz="800" b="1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Committee</a:t>
            </a:r>
            <a:r>
              <a:rPr sz="800" b="1" spc="-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(TMSC)</a:t>
            </a:r>
            <a:endParaRPr sz="800" dirty="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08255" y="2814162"/>
            <a:ext cx="19945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u="sng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Non-Disease-Specific</a:t>
            </a:r>
            <a:r>
              <a:rPr sz="800" b="1" u="sng" spc="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800" b="1" u="sng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Steering</a:t>
            </a:r>
            <a:r>
              <a:rPr sz="800" b="1" u="sng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800" b="1" u="sng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Committees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0203" y="3064097"/>
            <a:ext cx="310070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lvl="1">
              <a:spcBef>
                <a:spcPts val="100"/>
              </a:spcBef>
              <a:buSzPct val="62500"/>
              <a:tabLst>
                <a:tab pos="240665" algn="l"/>
                <a:tab pos="241300" algn="l"/>
              </a:tabLst>
            </a:pPr>
            <a:r>
              <a:rPr sz="800" b="1" dirty="0">
                <a:solidFill>
                  <a:srgbClr val="00AF50"/>
                </a:solidFill>
                <a:latin typeface="Cambria"/>
                <a:cs typeface="Cambria"/>
              </a:rPr>
              <a:t>Cancer Care Delivery</a:t>
            </a:r>
            <a:r>
              <a:rPr sz="800" b="1" spc="-2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00AF50"/>
                </a:solidFill>
                <a:latin typeface="Cambria"/>
                <a:cs typeface="Cambria"/>
              </a:rPr>
              <a:t>Research</a:t>
            </a:r>
            <a:r>
              <a:rPr sz="800" b="1" spc="-3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00AF50"/>
                </a:solidFill>
                <a:latin typeface="Cambria"/>
                <a:cs typeface="Cambria"/>
              </a:rPr>
              <a:t>Steering</a:t>
            </a:r>
            <a:r>
              <a:rPr sz="800" b="1" spc="-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AF50"/>
                </a:solidFill>
                <a:latin typeface="Cambria"/>
                <a:cs typeface="Cambria"/>
              </a:rPr>
              <a:t>Committee</a:t>
            </a:r>
            <a:r>
              <a:rPr sz="800" b="1" spc="-2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AF50"/>
                </a:solidFill>
                <a:latin typeface="Cambria"/>
                <a:cs typeface="Cambria"/>
              </a:rPr>
              <a:t>(CCDRSC)</a:t>
            </a:r>
            <a:endParaRPr sz="800" dirty="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0203" y="3312510"/>
            <a:ext cx="386397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 lvl="1">
              <a:spcBef>
                <a:spcPts val="100"/>
              </a:spcBef>
              <a:buSzPct val="62500"/>
              <a:tabLst>
                <a:tab pos="240665" algn="l"/>
                <a:tab pos="241300" algn="l"/>
              </a:tabLst>
            </a:pPr>
            <a:r>
              <a:rPr sz="800" b="1" spc="-10" dirty="0">
                <a:solidFill>
                  <a:srgbClr val="00AF50"/>
                </a:solidFill>
                <a:latin typeface="Cambria"/>
                <a:cs typeface="Cambria"/>
              </a:rPr>
              <a:t>Symptom</a:t>
            </a:r>
            <a:r>
              <a:rPr sz="800" b="1" spc="-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AF50"/>
                </a:solidFill>
                <a:latin typeface="Cambria"/>
                <a:cs typeface="Cambria"/>
              </a:rPr>
              <a:t>Management</a:t>
            </a:r>
            <a:r>
              <a:rPr sz="800" b="1" dirty="0">
                <a:solidFill>
                  <a:srgbClr val="00AF50"/>
                </a:solidFill>
                <a:latin typeface="Cambria"/>
                <a:cs typeface="Cambria"/>
              </a:rPr>
              <a:t> and</a:t>
            </a:r>
            <a:r>
              <a:rPr sz="800" b="1" spc="2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AF50"/>
                </a:solidFill>
                <a:latin typeface="Cambria"/>
                <a:cs typeface="Cambria"/>
              </a:rPr>
              <a:t>Health-Related</a:t>
            </a:r>
            <a:r>
              <a:rPr sz="800" b="1" spc="-2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AF50"/>
                </a:solidFill>
                <a:latin typeface="Cambria"/>
                <a:cs typeface="Cambria"/>
              </a:rPr>
              <a:t>Quality</a:t>
            </a:r>
            <a:r>
              <a:rPr sz="800" b="1" dirty="0">
                <a:solidFill>
                  <a:srgbClr val="00AF50"/>
                </a:solidFill>
                <a:latin typeface="Cambria"/>
                <a:cs typeface="Cambria"/>
              </a:rPr>
              <a:t> of</a:t>
            </a:r>
            <a:r>
              <a:rPr sz="800" b="1" spc="2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00AF50"/>
                </a:solidFill>
                <a:latin typeface="Cambria"/>
                <a:cs typeface="Cambria"/>
              </a:rPr>
              <a:t>Life</a:t>
            </a:r>
            <a:r>
              <a:rPr sz="800" b="1" spc="2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00AF50"/>
                </a:solidFill>
                <a:latin typeface="Cambria"/>
                <a:cs typeface="Cambria"/>
              </a:rPr>
              <a:t>Steering</a:t>
            </a:r>
            <a:r>
              <a:rPr sz="800" b="1" spc="2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AF50"/>
                </a:solidFill>
                <a:latin typeface="Cambria"/>
                <a:cs typeface="Cambria"/>
              </a:rPr>
              <a:t>Committee</a:t>
            </a:r>
            <a:r>
              <a:rPr sz="800" b="1" spc="50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AF50"/>
                </a:solidFill>
                <a:latin typeface="Cambria"/>
                <a:cs typeface="Cambria"/>
              </a:rPr>
              <a:t>(SxQoLSC)</a:t>
            </a:r>
            <a:endParaRPr sz="800" dirty="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0203" y="3682842"/>
            <a:ext cx="22288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6FC0"/>
              </a:buClr>
              <a:buSzPct val="62500"/>
              <a:buFont typeface="Wingdings"/>
              <a:buChar char=""/>
              <a:tabLst>
                <a:tab pos="240665" algn="l"/>
                <a:tab pos="241300" algn="l"/>
              </a:tabLst>
            </a:pP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Cancer</a:t>
            </a:r>
            <a:r>
              <a:rPr sz="800" b="1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Imaging</a:t>
            </a: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 Steering</a:t>
            </a:r>
            <a:r>
              <a:rPr sz="800" b="1" spc="-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Committee (CISC)</a:t>
            </a:r>
            <a:endParaRPr sz="800" dirty="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0203" y="3932778"/>
            <a:ext cx="233108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lvl="1">
              <a:spcBef>
                <a:spcPts val="100"/>
              </a:spcBef>
              <a:buSzPct val="62500"/>
              <a:tabLst>
                <a:tab pos="240665" algn="l"/>
                <a:tab pos="241300" algn="l"/>
              </a:tabLst>
            </a:pPr>
            <a:r>
              <a:rPr sz="800" b="1" spc="-10" dirty="0">
                <a:solidFill>
                  <a:srgbClr val="6F2F9F"/>
                </a:solidFill>
                <a:latin typeface="Cambria"/>
                <a:cs typeface="Cambria"/>
              </a:rPr>
              <a:t>Patient</a:t>
            </a:r>
            <a:r>
              <a:rPr sz="800" b="1" spc="5" dirty="0">
                <a:solidFill>
                  <a:srgbClr val="6F2F9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6F2F9F"/>
                </a:solidFill>
                <a:latin typeface="Cambria"/>
                <a:cs typeface="Cambria"/>
              </a:rPr>
              <a:t>Advocate</a:t>
            </a:r>
            <a:r>
              <a:rPr sz="800" b="1" spc="5" dirty="0">
                <a:solidFill>
                  <a:srgbClr val="6F2F9F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6F2F9F"/>
                </a:solidFill>
                <a:latin typeface="Cambria"/>
                <a:cs typeface="Cambria"/>
              </a:rPr>
              <a:t>Steering</a:t>
            </a:r>
            <a:r>
              <a:rPr sz="800" b="1" spc="25" dirty="0">
                <a:solidFill>
                  <a:srgbClr val="6F2F9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6F2F9F"/>
                </a:solidFill>
                <a:latin typeface="Cambria"/>
                <a:cs typeface="Cambria"/>
              </a:rPr>
              <a:t>Committee</a:t>
            </a:r>
            <a:r>
              <a:rPr sz="800" b="1" spc="10" dirty="0">
                <a:solidFill>
                  <a:srgbClr val="6F2F9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6F2F9F"/>
                </a:solidFill>
                <a:latin typeface="Cambria"/>
                <a:cs typeface="Cambria"/>
              </a:rPr>
              <a:t>(PASC)</a:t>
            </a:r>
            <a:endParaRPr sz="800" dirty="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0203" y="4181189"/>
            <a:ext cx="2471420" cy="3616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BA0E3C"/>
              </a:buClr>
              <a:buSzPct val="62500"/>
              <a:buFont typeface="Wingdings"/>
              <a:buChar char=""/>
              <a:tabLst>
                <a:tab pos="240665" algn="l"/>
                <a:tab pos="241300" algn="l"/>
              </a:tabLst>
            </a:pPr>
            <a:r>
              <a:rPr sz="800" b="1" spc="-10" dirty="0">
                <a:solidFill>
                  <a:srgbClr val="C00000"/>
                </a:solidFill>
                <a:latin typeface="Cambria"/>
                <a:cs typeface="Cambria"/>
              </a:rPr>
              <a:t>Investigational</a:t>
            </a:r>
            <a:r>
              <a:rPr sz="800" b="1" spc="-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C00000"/>
                </a:solidFill>
                <a:latin typeface="Cambria"/>
                <a:cs typeface="Cambria"/>
              </a:rPr>
              <a:t>Drug</a:t>
            </a:r>
            <a:r>
              <a:rPr sz="800" b="1" spc="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C00000"/>
                </a:solidFill>
                <a:latin typeface="Cambria"/>
                <a:cs typeface="Cambria"/>
              </a:rPr>
              <a:t>Steering</a:t>
            </a:r>
            <a:r>
              <a:rPr sz="8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C00000"/>
                </a:solidFill>
                <a:latin typeface="Cambria"/>
                <a:cs typeface="Cambria"/>
              </a:rPr>
              <a:t>Committee</a:t>
            </a:r>
            <a:r>
              <a:rPr sz="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C00000"/>
                </a:solidFill>
                <a:latin typeface="Cambria"/>
                <a:cs typeface="Cambria"/>
              </a:rPr>
              <a:t>(IDSC)</a:t>
            </a:r>
            <a:endParaRPr sz="800" dirty="0">
              <a:latin typeface="Cambria"/>
              <a:cs typeface="Cambria"/>
            </a:endParaRPr>
          </a:p>
          <a:p>
            <a:pPr marL="228600" lvl="1">
              <a:spcBef>
                <a:spcPts val="805"/>
              </a:spcBef>
              <a:buSzPct val="62500"/>
              <a:tabLst>
                <a:tab pos="240665" algn="l"/>
                <a:tab pos="241300" algn="l"/>
              </a:tabLst>
            </a:pPr>
            <a:r>
              <a:rPr sz="800" b="1" dirty="0">
                <a:solidFill>
                  <a:srgbClr val="00AF50"/>
                </a:solidFill>
                <a:latin typeface="Cambria"/>
                <a:cs typeface="Cambria"/>
              </a:rPr>
              <a:t>Cancer</a:t>
            </a:r>
            <a:r>
              <a:rPr sz="800" b="1" spc="2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AF50"/>
                </a:solidFill>
                <a:latin typeface="Cambria"/>
                <a:cs typeface="Cambria"/>
              </a:rPr>
              <a:t>Prevention</a:t>
            </a:r>
            <a:r>
              <a:rPr sz="800" b="1" spc="-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00AF50"/>
                </a:solidFill>
                <a:latin typeface="Cambria"/>
                <a:cs typeface="Cambria"/>
              </a:rPr>
              <a:t>Steering</a:t>
            </a:r>
            <a:r>
              <a:rPr sz="800" b="1" spc="2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AF50"/>
                </a:solidFill>
                <a:latin typeface="Cambria"/>
                <a:cs typeface="Cambria"/>
              </a:rPr>
              <a:t>Committee</a:t>
            </a:r>
            <a:r>
              <a:rPr sz="800" b="1" spc="-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AF50"/>
                </a:solidFill>
                <a:latin typeface="Cambria"/>
                <a:cs typeface="Cambria"/>
              </a:rPr>
              <a:t>(CPSC)</a:t>
            </a:r>
            <a:endParaRPr sz="800" dirty="0">
              <a:latin typeface="Cambria"/>
              <a:cs typeface="Cambr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399788" y="579120"/>
            <a:ext cx="139065" cy="3982720"/>
            <a:chOff x="4399788" y="579120"/>
            <a:chExt cx="139065" cy="398272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9788" y="579120"/>
              <a:ext cx="138683" cy="398221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455414" y="601218"/>
              <a:ext cx="28575" cy="3885565"/>
            </a:xfrm>
            <a:custGeom>
              <a:avLst/>
              <a:gdLst/>
              <a:ahLst/>
              <a:cxnLst/>
              <a:rect l="l" t="t" r="r" b="b"/>
              <a:pathLst>
                <a:path w="28575" h="3885565">
                  <a:moveTo>
                    <a:pt x="0" y="0"/>
                  </a:moveTo>
                  <a:lnTo>
                    <a:pt x="28206" y="3885222"/>
                  </a:lnTo>
                </a:path>
              </a:pathLst>
            </a:custGeom>
            <a:ln w="25399">
              <a:solidFill>
                <a:srgbClr val="BA0E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773362" y="1104900"/>
            <a:ext cx="1451610" cy="608330"/>
            <a:chOff x="2773362" y="1104900"/>
            <a:chExt cx="1451610" cy="608330"/>
          </a:xfrm>
        </p:grpSpPr>
        <p:sp>
          <p:nvSpPr>
            <p:cNvPr id="18" name="object 18"/>
            <p:cNvSpPr/>
            <p:nvPr/>
          </p:nvSpPr>
          <p:spPr>
            <a:xfrm>
              <a:off x="2781300" y="1129286"/>
              <a:ext cx="1435735" cy="567055"/>
            </a:xfrm>
            <a:custGeom>
              <a:avLst/>
              <a:gdLst/>
              <a:ahLst/>
              <a:cxnLst/>
              <a:rect l="l" t="t" r="r" b="b"/>
              <a:pathLst>
                <a:path w="1435735" h="567055">
                  <a:moveTo>
                    <a:pt x="0" y="94487"/>
                  </a:moveTo>
                  <a:lnTo>
                    <a:pt x="7425" y="57708"/>
                  </a:lnTo>
                  <a:lnTo>
                    <a:pt x="27674" y="27674"/>
                  </a:lnTo>
                  <a:lnTo>
                    <a:pt x="57708" y="7425"/>
                  </a:lnTo>
                  <a:lnTo>
                    <a:pt x="94488" y="0"/>
                  </a:lnTo>
                  <a:lnTo>
                    <a:pt x="1341120" y="0"/>
                  </a:lnTo>
                  <a:lnTo>
                    <a:pt x="1377899" y="7425"/>
                  </a:lnTo>
                  <a:lnTo>
                    <a:pt x="1407933" y="27674"/>
                  </a:lnTo>
                  <a:lnTo>
                    <a:pt x="1428182" y="57708"/>
                  </a:lnTo>
                  <a:lnTo>
                    <a:pt x="1435608" y="94487"/>
                  </a:lnTo>
                  <a:lnTo>
                    <a:pt x="1435608" y="472440"/>
                  </a:lnTo>
                  <a:lnTo>
                    <a:pt x="1428182" y="509219"/>
                  </a:lnTo>
                  <a:lnTo>
                    <a:pt x="1407933" y="539253"/>
                  </a:lnTo>
                  <a:lnTo>
                    <a:pt x="1377899" y="559502"/>
                  </a:lnTo>
                  <a:lnTo>
                    <a:pt x="1341120" y="566928"/>
                  </a:lnTo>
                  <a:lnTo>
                    <a:pt x="94488" y="566928"/>
                  </a:lnTo>
                  <a:lnTo>
                    <a:pt x="57708" y="559502"/>
                  </a:lnTo>
                  <a:lnTo>
                    <a:pt x="27674" y="539253"/>
                  </a:lnTo>
                  <a:lnTo>
                    <a:pt x="7425" y="509219"/>
                  </a:lnTo>
                  <a:lnTo>
                    <a:pt x="0" y="472440"/>
                  </a:lnTo>
                  <a:lnTo>
                    <a:pt x="0" y="94487"/>
                  </a:lnTo>
                  <a:close/>
                </a:path>
              </a:pathLst>
            </a:custGeom>
            <a:ln w="158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34640" y="1104900"/>
              <a:ext cx="286511" cy="22402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92551" y="1234440"/>
              <a:ext cx="170687" cy="2743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34640" y="1243584"/>
              <a:ext cx="1127759" cy="22402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4640" y="1365504"/>
              <a:ext cx="1239011" cy="22402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34640" y="1488947"/>
              <a:ext cx="1082039" cy="224027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887863" y="1098607"/>
            <a:ext cx="1127760" cy="54864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75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KEY</a:t>
            </a:r>
            <a:endParaRPr sz="750">
              <a:latin typeface="Calibri"/>
              <a:cs typeface="Calibri"/>
            </a:endParaRPr>
          </a:p>
          <a:p>
            <a:pPr marL="12700" marR="5080">
              <a:lnSpc>
                <a:spcPct val="107300"/>
              </a:lnSpc>
              <a:spcBef>
                <a:spcPts val="125"/>
              </a:spcBef>
            </a:pPr>
            <a:r>
              <a:rPr sz="750" dirty="0">
                <a:solidFill>
                  <a:srgbClr val="0000FF"/>
                </a:solidFill>
                <a:latin typeface="Calibri"/>
                <a:cs typeface="Calibri"/>
              </a:rPr>
              <a:t>NCTN</a:t>
            </a:r>
            <a:r>
              <a:rPr sz="75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750" spc="-10" dirty="0">
                <a:solidFill>
                  <a:srgbClr val="0000FF"/>
                </a:solidFill>
                <a:latin typeface="Calibri"/>
                <a:cs typeface="Calibri"/>
              </a:rPr>
              <a:t>committees</a:t>
            </a:r>
            <a:r>
              <a:rPr sz="75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0000FF"/>
                </a:solidFill>
                <a:latin typeface="Calibri"/>
                <a:cs typeface="Calibri"/>
              </a:rPr>
              <a:t>in</a:t>
            </a:r>
            <a:r>
              <a:rPr sz="750" spc="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0000FF"/>
                </a:solidFill>
                <a:latin typeface="Calibri"/>
                <a:cs typeface="Calibri"/>
              </a:rPr>
              <a:t>blue</a:t>
            </a:r>
            <a:r>
              <a:rPr sz="750" spc="5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00AF50"/>
                </a:solidFill>
                <a:latin typeface="Calibri"/>
                <a:cs typeface="Calibri"/>
              </a:rPr>
              <a:t>NCORP</a:t>
            </a:r>
            <a:r>
              <a:rPr sz="750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00AF50"/>
                </a:solidFill>
                <a:latin typeface="Calibri"/>
                <a:cs typeface="Calibri"/>
              </a:rPr>
              <a:t>committees</a:t>
            </a:r>
            <a:r>
              <a:rPr sz="750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00AF50"/>
                </a:solidFill>
                <a:latin typeface="Calibri"/>
                <a:cs typeface="Calibri"/>
              </a:rPr>
              <a:t>in</a:t>
            </a:r>
            <a:r>
              <a:rPr sz="750" spc="-10" dirty="0">
                <a:solidFill>
                  <a:srgbClr val="00AF50"/>
                </a:solidFill>
                <a:latin typeface="Calibri"/>
                <a:cs typeface="Calibri"/>
              </a:rPr>
              <a:t> green</a:t>
            </a:r>
            <a:r>
              <a:rPr sz="750" spc="5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C00000"/>
                </a:solidFill>
                <a:latin typeface="Calibri"/>
                <a:cs typeface="Calibri"/>
              </a:rPr>
              <a:t>ETCTN</a:t>
            </a:r>
            <a:r>
              <a:rPr sz="75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C00000"/>
                </a:solidFill>
                <a:latin typeface="Calibri"/>
                <a:cs typeface="Calibri"/>
              </a:rPr>
              <a:t>committee</a:t>
            </a:r>
            <a:r>
              <a:rPr sz="75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75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C00000"/>
                </a:solidFill>
                <a:latin typeface="Calibri"/>
                <a:cs typeface="Calibri"/>
              </a:rPr>
              <a:t>red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63233" y="4779474"/>
            <a:ext cx="39744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i="1" u="sng" dirty="0">
                <a:solidFill>
                  <a:srgbClr val="3E53C8"/>
                </a:solidFill>
                <a:uFill>
                  <a:solidFill>
                    <a:srgbClr val="3E53C8"/>
                  </a:solidFill>
                </a:uFill>
                <a:latin typeface="Cambria"/>
                <a:cs typeface="Cambria"/>
                <a:hlinkClick r:id="rId10"/>
              </a:rPr>
              <a:t>For</a:t>
            </a:r>
            <a:r>
              <a:rPr sz="900" b="1" i="1" u="sng" spc="75" dirty="0">
                <a:solidFill>
                  <a:srgbClr val="3E53C8"/>
                </a:solidFill>
                <a:uFill>
                  <a:solidFill>
                    <a:srgbClr val="3E53C8"/>
                  </a:solidFill>
                </a:uFill>
                <a:latin typeface="Cambria"/>
                <a:cs typeface="Cambria"/>
                <a:hlinkClick r:id="rId10"/>
              </a:rPr>
              <a:t> </a:t>
            </a:r>
            <a:r>
              <a:rPr sz="900" b="1" i="1" u="sng" dirty="0">
                <a:solidFill>
                  <a:srgbClr val="3E53C8"/>
                </a:solidFill>
                <a:uFill>
                  <a:solidFill>
                    <a:srgbClr val="3E53C8"/>
                  </a:solidFill>
                </a:uFill>
                <a:latin typeface="Cambria"/>
                <a:cs typeface="Cambria"/>
                <a:hlinkClick r:id="rId10"/>
              </a:rPr>
              <a:t>more</a:t>
            </a:r>
            <a:r>
              <a:rPr sz="900" b="1" i="1" u="sng" spc="85" dirty="0">
                <a:solidFill>
                  <a:srgbClr val="3E53C8"/>
                </a:solidFill>
                <a:uFill>
                  <a:solidFill>
                    <a:srgbClr val="3E53C8"/>
                  </a:solidFill>
                </a:uFill>
                <a:latin typeface="Cambria"/>
                <a:cs typeface="Cambria"/>
                <a:hlinkClick r:id="rId10"/>
              </a:rPr>
              <a:t> </a:t>
            </a:r>
            <a:r>
              <a:rPr sz="900" b="1" i="1" u="sng" dirty="0">
                <a:solidFill>
                  <a:srgbClr val="3E53C8"/>
                </a:solidFill>
                <a:uFill>
                  <a:solidFill>
                    <a:srgbClr val="3E53C8"/>
                  </a:solidFill>
                </a:uFill>
                <a:latin typeface="Cambria"/>
                <a:cs typeface="Cambria"/>
                <a:hlinkClick r:id="rId10"/>
              </a:rPr>
              <a:t>information:</a:t>
            </a:r>
            <a:r>
              <a:rPr sz="900" b="1" i="1" u="sng" spc="65" dirty="0">
                <a:solidFill>
                  <a:srgbClr val="3E53C8"/>
                </a:solidFill>
                <a:uFill>
                  <a:solidFill>
                    <a:srgbClr val="3E53C8"/>
                  </a:solidFill>
                </a:uFill>
                <a:latin typeface="Cambria"/>
                <a:cs typeface="Cambria"/>
                <a:hlinkClick r:id="rId10"/>
              </a:rPr>
              <a:t> </a:t>
            </a:r>
            <a:r>
              <a:rPr sz="900" b="1" i="1" u="sng" spc="-10" dirty="0">
                <a:solidFill>
                  <a:srgbClr val="3E53C8"/>
                </a:solidFill>
                <a:uFill>
                  <a:solidFill>
                    <a:srgbClr val="3E53C8"/>
                  </a:solidFill>
                </a:uFill>
                <a:latin typeface="Cambria"/>
                <a:cs typeface="Cambria"/>
                <a:hlinkClick r:id="rId10"/>
              </a:rPr>
              <a:t>https://www.cancer.gov/about-nci/organization/ccct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959858" y="706373"/>
            <a:ext cx="1522730" cy="257810"/>
          </a:xfrm>
          <a:custGeom>
            <a:avLst/>
            <a:gdLst/>
            <a:ahLst/>
            <a:cxnLst/>
            <a:rect l="l" t="t" r="r" b="b"/>
            <a:pathLst>
              <a:path w="1522729" h="257809">
                <a:moveTo>
                  <a:pt x="1446352" y="0"/>
                </a:moveTo>
                <a:lnTo>
                  <a:pt x="76123" y="0"/>
                </a:lnTo>
                <a:lnTo>
                  <a:pt x="46495" y="2024"/>
                </a:lnTo>
                <a:lnTo>
                  <a:pt x="22298" y="7543"/>
                </a:lnTo>
                <a:lnTo>
                  <a:pt x="5982" y="15730"/>
                </a:lnTo>
                <a:lnTo>
                  <a:pt x="0" y="25755"/>
                </a:lnTo>
                <a:lnTo>
                  <a:pt x="0" y="231800"/>
                </a:lnTo>
                <a:lnTo>
                  <a:pt x="5982" y="241825"/>
                </a:lnTo>
                <a:lnTo>
                  <a:pt x="22298" y="250012"/>
                </a:lnTo>
                <a:lnTo>
                  <a:pt x="46495" y="255531"/>
                </a:lnTo>
                <a:lnTo>
                  <a:pt x="76123" y="257556"/>
                </a:lnTo>
                <a:lnTo>
                  <a:pt x="1446352" y="257556"/>
                </a:lnTo>
                <a:lnTo>
                  <a:pt x="1475980" y="255531"/>
                </a:lnTo>
                <a:lnTo>
                  <a:pt x="1500177" y="250012"/>
                </a:lnTo>
                <a:lnTo>
                  <a:pt x="1516493" y="241825"/>
                </a:lnTo>
                <a:lnTo>
                  <a:pt x="1522476" y="231800"/>
                </a:lnTo>
                <a:lnTo>
                  <a:pt x="1522476" y="25755"/>
                </a:lnTo>
                <a:lnTo>
                  <a:pt x="1516493" y="15730"/>
                </a:lnTo>
                <a:lnTo>
                  <a:pt x="1500177" y="7543"/>
                </a:lnTo>
                <a:lnTo>
                  <a:pt x="1475980" y="2024"/>
                </a:lnTo>
                <a:lnTo>
                  <a:pt x="144635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032002" y="716866"/>
            <a:ext cx="1376045" cy="22097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554990" marR="5080" indent="-542925">
              <a:lnSpc>
                <a:spcPts val="730"/>
              </a:lnSpc>
              <a:spcBef>
                <a:spcPts val="185"/>
              </a:spcBef>
            </a:pPr>
            <a:r>
              <a:rPr sz="650" b="1" dirty="0">
                <a:solidFill>
                  <a:srgbClr val="FFFFFF"/>
                </a:solidFill>
                <a:latin typeface="Cambria"/>
                <a:cs typeface="Cambria"/>
              </a:rPr>
              <a:t>Breast</a:t>
            </a:r>
            <a:r>
              <a:rPr sz="650" b="1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dirty="0">
                <a:solidFill>
                  <a:srgbClr val="FFFFFF"/>
                </a:solidFill>
                <a:latin typeface="Cambria"/>
                <a:cs typeface="Cambria"/>
              </a:rPr>
              <a:t>Cancer</a:t>
            </a:r>
            <a:r>
              <a:rPr sz="650" b="1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dirty="0">
                <a:solidFill>
                  <a:srgbClr val="FFFFFF"/>
                </a:solidFill>
                <a:latin typeface="Cambria"/>
                <a:cs typeface="Cambria"/>
              </a:rPr>
              <a:t>Steering</a:t>
            </a:r>
            <a:r>
              <a:rPr sz="650" b="1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spc="-10" dirty="0">
                <a:solidFill>
                  <a:srgbClr val="FFFFFF"/>
                </a:solidFill>
                <a:latin typeface="Cambria"/>
                <a:cs typeface="Cambria"/>
              </a:rPr>
              <a:t>Committee</a:t>
            </a:r>
            <a:r>
              <a:rPr sz="650" b="1" spc="5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spc="-10" dirty="0">
                <a:solidFill>
                  <a:srgbClr val="FFFFFF"/>
                </a:solidFill>
                <a:latin typeface="Cambria"/>
                <a:cs typeface="Cambria"/>
              </a:rPr>
              <a:t>(BCSC)</a:t>
            </a:r>
            <a:endParaRPr sz="650">
              <a:latin typeface="Cambria"/>
              <a:cs typeface="Cambri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959858" y="671322"/>
            <a:ext cx="3624579" cy="946785"/>
            <a:chOff x="4959858" y="671322"/>
            <a:chExt cx="3624579" cy="946785"/>
          </a:xfrm>
        </p:grpSpPr>
        <p:sp>
          <p:nvSpPr>
            <p:cNvPr id="29" name="object 29"/>
            <p:cNvSpPr/>
            <p:nvPr/>
          </p:nvSpPr>
          <p:spPr>
            <a:xfrm>
              <a:off x="6482334" y="829056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536" y="0"/>
                  </a:lnTo>
                </a:path>
              </a:pathLst>
            </a:custGeom>
            <a:ln w="25400">
              <a:solidFill>
                <a:srgbClr val="BA0E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091934" y="671322"/>
              <a:ext cx="1492250" cy="165100"/>
            </a:xfrm>
            <a:custGeom>
              <a:avLst/>
              <a:gdLst/>
              <a:ahLst/>
              <a:cxnLst/>
              <a:rect l="l" t="t" r="r" b="b"/>
              <a:pathLst>
                <a:path w="1492250" h="165100">
                  <a:moveTo>
                    <a:pt x="1417396" y="0"/>
                  </a:moveTo>
                  <a:lnTo>
                    <a:pt x="74599" y="0"/>
                  </a:lnTo>
                  <a:lnTo>
                    <a:pt x="45562" y="1293"/>
                  </a:lnTo>
                  <a:lnTo>
                    <a:pt x="21850" y="4819"/>
                  </a:lnTo>
                  <a:lnTo>
                    <a:pt x="5862" y="10051"/>
                  </a:lnTo>
                  <a:lnTo>
                    <a:pt x="0" y="16459"/>
                  </a:lnTo>
                  <a:lnTo>
                    <a:pt x="0" y="148132"/>
                  </a:lnTo>
                  <a:lnTo>
                    <a:pt x="5862" y="154540"/>
                  </a:lnTo>
                  <a:lnTo>
                    <a:pt x="21850" y="159772"/>
                  </a:lnTo>
                  <a:lnTo>
                    <a:pt x="45562" y="163298"/>
                  </a:lnTo>
                  <a:lnTo>
                    <a:pt x="74599" y="164591"/>
                  </a:lnTo>
                  <a:lnTo>
                    <a:pt x="1417396" y="164591"/>
                  </a:lnTo>
                  <a:lnTo>
                    <a:pt x="1446433" y="163298"/>
                  </a:lnTo>
                  <a:lnTo>
                    <a:pt x="1470145" y="159772"/>
                  </a:lnTo>
                  <a:lnTo>
                    <a:pt x="1486133" y="154540"/>
                  </a:lnTo>
                  <a:lnTo>
                    <a:pt x="1491996" y="148132"/>
                  </a:lnTo>
                  <a:lnTo>
                    <a:pt x="1491996" y="16459"/>
                  </a:lnTo>
                  <a:lnTo>
                    <a:pt x="1486133" y="10051"/>
                  </a:lnTo>
                  <a:lnTo>
                    <a:pt x="1470145" y="4819"/>
                  </a:lnTo>
                  <a:lnTo>
                    <a:pt x="1446433" y="1293"/>
                  </a:lnTo>
                  <a:lnTo>
                    <a:pt x="1417396" y="0"/>
                  </a:lnTo>
                  <a:close/>
                </a:path>
              </a:pathLst>
            </a:custGeom>
            <a:solidFill>
              <a:srgbClr val="FAC5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959858" y="1283970"/>
              <a:ext cx="1522730" cy="334010"/>
            </a:xfrm>
            <a:custGeom>
              <a:avLst/>
              <a:gdLst/>
              <a:ahLst/>
              <a:cxnLst/>
              <a:rect l="l" t="t" r="r" b="b"/>
              <a:pathLst>
                <a:path w="1522729" h="334009">
                  <a:moveTo>
                    <a:pt x="1446352" y="0"/>
                  </a:moveTo>
                  <a:lnTo>
                    <a:pt x="76123" y="0"/>
                  </a:lnTo>
                  <a:lnTo>
                    <a:pt x="46495" y="2623"/>
                  </a:lnTo>
                  <a:lnTo>
                    <a:pt x="22298" y="9777"/>
                  </a:lnTo>
                  <a:lnTo>
                    <a:pt x="5982" y="20386"/>
                  </a:lnTo>
                  <a:lnTo>
                    <a:pt x="0" y="33375"/>
                  </a:lnTo>
                  <a:lnTo>
                    <a:pt x="0" y="300380"/>
                  </a:lnTo>
                  <a:lnTo>
                    <a:pt x="5982" y="313369"/>
                  </a:lnTo>
                  <a:lnTo>
                    <a:pt x="22298" y="323978"/>
                  </a:lnTo>
                  <a:lnTo>
                    <a:pt x="46495" y="331132"/>
                  </a:lnTo>
                  <a:lnTo>
                    <a:pt x="76123" y="333755"/>
                  </a:lnTo>
                  <a:lnTo>
                    <a:pt x="1446352" y="333755"/>
                  </a:lnTo>
                  <a:lnTo>
                    <a:pt x="1475980" y="331132"/>
                  </a:lnTo>
                  <a:lnTo>
                    <a:pt x="1500177" y="323978"/>
                  </a:lnTo>
                  <a:lnTo>
                    <a:pt x="1516493" y="313369"/>
                  </a:lnTo>
                  <a:lnTo>
                    <a:pt x="1522476" y="300380"/>
                  </a:lnTo>
                  <a:lnTo>
                    <a:pt x="1522476" y="33375"/>
                  </a:lnTo>
                  <a:lnTo>
                    <a:pt x="1516493" y="20386"/>
                  </a:lnTo>
                  <a:lnTo>
                    <a:pt x="1500177" y="9777"/>
                  </a:lnTo>
                  <a:lnTo>
                    <a:pt x="1475980" y="2623"/>
                  </a:lnTo>
                  <a:lnTo>
                    <a:pt x="144635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986286" y="1332334"/>
            <a:ext cx="1469390" cy="22097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593090" marR="5080" indent="-581025">
              <a:lnSpc>
                <a:spcPts val="730"/>
              </a:lnSpc>
              <a:spcBef>
                <a:spcPts val="185"/>
              </a:spcBef>
            </a:pPr>
            <a:r>
              <a:rPr sz="650" b="1" dirty="0">
                <a:solidFill>
                  <a:srgbClr val="FFFFFF"/>
                </a:solidFill>
                <a:latin typeface="Cambria"/>
                <a:cs typeface="Cambria"/>
              </a:rPr>
              <a:t>Gastrointestinal</a:t>
            </a:r>
            <a:r>
              <a:rPr sz="650" b="1" spc="1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dirty="0">
                <a:solidFill>
                  <a:srgbClr val="FFFFFF"/>
                </a:solidFill>
                <a:latin typeface="Cambria"/>
                <a:cs typeface="Cambria"/>
              </a:rPr>
              <a:t>Steering</a:t>
            </a:r>
            <a:r>
              <a:rPr sz="650" b="1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spc="-10" dirty="0">
                <a:solidFill>
                  <a:srgbClr val="FFFFFF"/>
                </a:solidFill>
                <a:latin typeface="Cambria"/>
                <a:cs typeface="Cambria"/>
              </a:rPr>
              <a:t>Committee</a:t>
            </a:r>
            <a:r>
              <a:rPr sz="650" b="1" spc="5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spc="-10" dirty="0">
                <a:solidFill>
                  <a:srgbClr val="FFFFFF"/>
                </a:solidFill>
                <a:latin typeface="Cambria"/>
                <a:cs typeface="Cambria"/>
              </a:rPr>
              <a:t>(GISC)</a:t>
            </a:r>
            <a:endParaRPr sz="650">
              <a:latin typeface="Cambria"/>
              <a:cs typeface="Cambri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959858" y="1024382"/>
            <a:ext cx="3667760" cy="1412240"/>
            <a:chOff x="4959858" y="1024382"/>
            <a:chExt cx="3667760" cy="1412240"/>
          </a:xfrm>
        </p:grpSpPr>
        <p:sp>
          <p:nvSpPr>
            <p:cNvPr id="34" name="object 34"/>
            <p:cNvSpPr/>
            <p:nvPr/>
          </p:nvSpPr>
          <p:spPr>
            <a:xfrm>
              <a:off x="6878431" y="1068960"/>
              <a:ext cx="256540" cy="366395"/>
            </a:xfrm>
            <a:custGeom>
              <a:avLst/>
              <a:gdLst/>
              <a:ahLst/>
              <a:cxnLst/>
              <a:rect l="l" t="t" r="r" b="b"/>
              <a:pathLst>
                <a:path w="256540" h="366394">
                  <a:moveTo>
                    <a:pt x="0" y="365912"/>
                  </a:moveTo>
                  <a:lnTo>
                    <a:pt x="256133" y="0"/>
                  </a:lnTo>
                </a:path>
              </a:pathLst>
            </a:custGeom>
            <a:ln w="25400">
              <a:solidFill>
                <a:srgbClr val="BA0E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091934" y="1037082"/>
              <a:ext cx="1522730" cy="149860"/>
            </a:xfrm>
            <a:custGeom>
              <a:avLst/>
              <a:gdLst/>
              <a:ahLst/>
              <a:cxnLst/>
              <a:rect l="l" t="t" r="r" b="b"/>
              <a:pathLst>
                <a:path w="1522729" h="149859">
                  <a:moveTo>
                    <a:pt x="1446352" y="0"/>
                  </a:moveTo>
                  <a:lnTo>
                    <a:pt x="76123" y="0"/>
                  </a:lnTo>
                  <a:lnTo>
                    <a:pt x="46495" y="1174"/>
                  </a:lnTo>
                  <a:lnTo>
                    <a:pt x="22298" y="4376"/>
                  </a:lnTo>
                  <a:lnTo>
                    <a:pt x="5982" y="9124"/>
                  </a:lnTo>
                  <a:lnTo>
                    <a:pt x="0" y="14935"/>
                  </a:lnTo>
                  <a:lnTo>
                    <a:pt x="0" y="134416"/>
                  </a:lnTo>
                  <a:lnTo>
                    <a:pt x="5982" y="140227"/>
                  </a:lnTo>
                  <a:lnTo>
                    <a:pt x="22298" y="144975"/>
                  </a:lnTo>
                  <a:lnTo>
                    <a:pt x="46495" y="148177"/>
                  </a:lnTo>
                  <a:lnTo>
                    <a:pt x="76123" y="149351"/>
                  </a:lnTo>
                  <a:lnTo>
                    <a:pt x="1446352" y="149351"/>
                  </a:lnTo>
                  <a:lnTo>
                    <a:pt x="1475980" y="148177"/>
                  </a:lnTo>
                  <a:lnTo>
                    <a:pt x="1500177" y="144975"/>
                  </a:lnTo>
                  <a:lnTo>
                    <a:pt x="1516493" y="140227"/>
                  </a:lnTo>
                  <a:lnTo>
                    <a:pt x="1522476" y="134416"/>
                  </a:lnTo>
                  <a:lnTo>
                    <a:pt x="1522476" y="14935"/>
                  </a:lnTo>
                  <a:lnTo>
                    <a:pt x="1516493" y="9124"/>
                  </a:lnTo>
                  <a:lnTo>
                    <a:pt x="1500177" y="4376"/>
                  </a:lnTo>
                  <a:lnTo>
                    <a:pt x="1475980" y="1174"/>
                  </a:lnTo>
                  <a:lnTo>
                    <a:pt x="1446352" y="0"/>
                  </a:lnTo>
                  <a:close/>
                </a:path>
              </a:pathLst>
            </a:custGeom>
            <a:solidFill>
              <a:srgbClr val="C6ED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091934" y="1037082"/>
              <a:ext cx="1522730" cy="149860"/>
            </a:xfrm>
            <a:custGeom>
              <a:avLst/>
              <a:gdLst/>
              <a:ahLst/>
              <a:cxnLst/>
              <a:rect l="l" t="t" r="r" b="b"/>
              <a:pathLst>
                <a:path w="1522729" h="149859">
                  <a:moveTo>
                    <a:pt x="0" y="14935"/>
                  </a:moveTo>
                  <a:lnTo>
                    <a:pt x="5982" y="9124"/>
                  </a:lnTo>
                  <a:lnTo>
                    <a:pt x="22298" y="4376"/>
                  </a:lnTo>
                  <a:lnTo>
                    <a:pt x="46495" y="1174"/>
                  </a:lnTo>
                  <a:lnTo>
                    <a:pt x="76123" y="0"/>
                  </a:lnTo>
                  <a:lnTo>
                    <a:pt x="1446352" y="0"/>
                  </a:lnTo>
                  <a:lnTo>
                    <a:pt x="1475980" y="1174"/>
                  </a:lnTo>
                  <a:lnTo>
                    <a:pt x="1500177" y="4376"/>
                  </a:lnTo>
                  <a:lnTo>
                    <a:pt x="1516493" y="9124"/>
                  </a:lnTo>
                  <a:lnTo>
                    <a:pt x="1522476" y="14935"/>
                  </a:lnTo>
                  <a:lnTo>
                    <a:pt x="1522476" y="134416"/>
                  </a:lnTo>
                  <a:lnTo>
                    <a:pt x="1516493" y="140227"/>
                  </a:lnTo>
                  <a:lnTo>
                    <a:pt x="1500177" y="144975"/>
                  </a:lnTo>
                  <a:lnTo>
                    <a:pt x="1475980" y="148177"/>
                  </a:lnTo>
                  <a:lnTo>
                    <a:pt x="1446352" y="149351"/>
                  </a:lnTo>
                  <a:lnTo>
                    <a:pt x="76123" y="149351"/>
                  </a:lnTo>
                  <a:lnTo>
                    <a:pt x="46495" y="148177"/>
                  </a:lnTo>
                  <a:lnTo>
                    <a:pt x="22298" y="144975"/>
                  </a:lnTo>
                  <a:lnTo>
                    <a:pt x="5982" y="140227"/>
                  </a:lnTo>
                  <a:lnTo>
                    <a:pt x="0" y="134416"/>
                  </a:lnTo>
                  <a:lnTo>
                    <a:pt x="0" y="1493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091934" y="1194054"/>
              <a:ext cx="1522730" cy="187960"/>
            </a:xfrm>
            <a:custGeom>
              <a:avLst/>
              <a:gdLst/>
              <a:ahLst/>
              <a:cxnLst/>
              <a:rect l="l" t="t" r="r" b="b"/>
              <a:pathLst>
                <a:path w="1522729" h="187959">
                  <a:moveTo>
                    <a:pt x="1446352" y="0"/>
                  </a:moveTo>
                  <a:lnTo>
                    <a:pt x="76123" y="0"/>
                  </a:lnTo>
                  <a:lnTo>
                    <a:pt x="46495" y="1473"/>
                  </a:lnTo>
                  <a:lnTo>
                    <a:pt x="22298" y="5491"/>
                  </a:lnTo>
                  <a:lnTo>
                    <a:pt x="5982" y="11449"/>
                  </a:lnTo>
                  <a:lnTo>
                    <a:pt x="0" y="18745"/>
                  </a:lnTo>
                  <a:lnTo>
                    <a:pt x="0" y="168706"/>
                  </a:lnTo>
                  <a:lnTo>
                    <a:pt x="5982" y="176002"/>
                  </a:lnTo>
                  <a:lnTo>
                    <a:pt x="22298" y="181960"/>
                  </a:lnTo>
                  <a:lnTo>
                    <a:pt x="46495" y="185978"/>
                  </a:lnTo>
                  <a:lnTo>
                    <a:pt x="76123" y="187452"/>
                  </a:lnTo>
                  <a:lnTo>
                    <a:pt x="1446352" y="187452"/>
                  </a:lnTo>
                  <a:lnTo>
                    <a:pt x="1475980" y="185978"/>
                  </a:lnTo>
                  <a:lnTo>
                    <a:pt x="1500177" y="181960"/>
                  </a:lnTo>
                  <a:lnTo>
                    <a:pt x="1516493" y="176002"/>
                  </a:lnTo>
                  <a:lnTo>
                    <a:pt x="1522476" y="168706"/>
                  </a:lnTo>
                  <a:lnTo>
                    <a:pt x="1522476" y="18745"/>
                  </a:lnTo>
                  <a:lnTo>
                    <a:pt x="1516493" y="11449"/>
                  </a:lnTo>
                  <a:lnTo>
                    <a:pt x="1500177" y="5491"/>
                  </a:lnTo>
                  <a:lnTo>
                    <a:pt x="1475980" y="1473"/>
                  </a:lnTo>
                  <a:lnTo>
                    <a:pt x="1446352" y="0"/>
                  </a:lnTo>
                  <a:close/>
                </a:path>
              </a:pathLst>
            </a:custGeom>
            <a:solidFill>
              <a:srgbClr val="C6ED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091934" y="1194054"/>
              <a:ext cx="1522730" cy="187960"/>
            </a:xfrm>
            <a:custGeom>
              <a:avLst/>
              <a:gdLst/>
              <a:ahLst/>
              <a:cxnLst/>
              <a:rect l="l" t="t" r="r" b="b"/>
              <a:pathLst>
                <a:path w="1522729" h="187959">
                  <a:moveTo>
                    <a:pt x="0" y="18745"/>
                  </a:moveTo>
                  <a:lnTo>
                    <a:pt x="5982" y="11449"/>
                  </a:lnTo>
                  <a:lnTo>
                    <a:pt x="22298" y="5491"/>
                  </a:lnTo>
                  <a:lnTo>
                    <a:pt x="46495" y="1473"/>
                  </a:lnTo>
                  <a:lnTo>
                    <a:pt x="76123" y="0"/>
                  </a:lnTo>
                  <a:lnTo>
                    <a:pt x="1446352" y="0"/>
                  </a:lnTo>
                  <a:lnTo>
                    <a:pt x="1475980" y="1473"/>
                  </a:lnTo>
                  <a:lnTo>
                    <a:pt x="1500177" y="5491"/>
                  </a:lnTo>
                  <a:lnTo>
                    <a:pt x="1516493" y="11449"/>
                  </a:lnTo>
                  <a:lnTo>
                    <a:pt x="1522476" y="18745"/>
                  </a:lnTo>
                  <a:lnTo>
                    <a:pt x="1522476" y="168706"/>
                  </a:lnTo>
                  <a:lnTo>
                    <a:pt x="1516493" y="176002"/>
                  </a:lnTo>
                  <a:lnTo>
                    <a:pt x="1500177" y="181960"/>
                  </a:lnTo>
                  <a:lnTo>
                    <a:pt x="1475980" y="185978"/>
                  </a:lnTo>
                  <a:lnTo>
                    <a:pt x="1446352" y="187452"/>
                  </a:lnTo>
                  <a:lnTo>
                    <a:pt x="76123" y="187452"/>
                  </a:lnTo>
                  <a:lnTo>
                    <a:pt x="46495" y="185978"/>
                  </a:lnTo>
                  <a:lnTo>
                    <a:pt x="22298" y="181960"/>
                  </a:lnTo>
                  <a:lnTo>
                    <a:pt x="5982" y="176002"/>
                  </a:lnTo>
                  <a:lnTo>
                    <a:pt x="0" y="168706"/>
                  </a:lnTo>
                  <a:lnTo>
                    <a:pt x="0" y="1874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482334" y="1461516"/>
              <a:ext cx="396240" cy="0"/>
            </a:xfrm>
            <a:custGeom>
              <a:avLst/>
              <a:gdLst/>
              <a:ahLst/>
              <a:cxnLst/>
              <a:rect l="l" t="t" r="r" b="b"/>
              <a:pathLst>
                <a:path w="396240">
                  <a:moveTo>
                    <a:pt x="0" y="0"/>
                  </a:moveTo>
                  <a:lnTo>
                    <a:pt x="396240" y="0"/>
                  </a:lnTo>
                </a:path>
              </a:pathLst>
            </a:custGeom>
            <a:ln w="25400">
              <a:solidFill>
                <a:srgbClr val="BA0E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091934" y="1386078"/>
              <a:ext cx="1522730" cy="154305"/>
            </a:xfrm>
            <a:custGeom>
              <a:avLst/>
              <a:gdLst/>
              <a:ahLst/>
              <a:cxnLst/>
              <a:rect l="l" t="t" r="r" b="b"/>
              <a:pathLst>
                <a:path w="1522729" h="154305">
                  <a:moveTo>
                    <a:pt x="1446352" y="0"/>
                  </a:moveTo>
                  <a:lnTo>
                    <a:pt x="76123" y="0"/>
                  </a:lnTo>
                  <a:lnTo>
                    <a:pt x="46495" y="1210"/>
                  </a:lnTo>
                  <a:lnTo>
                    <a:pt x="22298" y="4510"/>
                  </a:lnTo>
                  <a:lnTo>
                    <a:pt x="5982" y="9402"/>
                  </a:lnTo>
                  <a:lnTo>
                    <a:pt x="0" y="15392"/>
                  </a:lnTo>
                  <a:lnTo>
                    <a:pt x="0" y="138531"/>
                  </a:lnTo>
                  <a:lnTo>
                    <a:pt x="5982" y="144521"/>
                  </a:lnTo>
                  <a:lnTo>
                    <a:pt x="22298" y="149413"/>
                  </a:lnTo>
                  <a:lnTo>
                    <a:pt x="46495" y="152713"/>
                  </a:lnTo>
                  <a:lnTo>
                    <a:pt x="76123" y="153923"/>
                  </a:lnTo>
                  <a:lnTo>
                    <a:pt x="1446352" y="153923"/>
                  </a:lnTo>
                  <a:lnTo>
                    <a:pt x="1475980" y="152713"/>
                  </a:lnTo>
                  <a:lnTo>
                    <a:pt x="1500177" y="149413"/>
                  </a:lnTo>
                  <a:lnTo>
                    <a:pt x="1516493" y="144521"/>
                  </a:lnTo>
                  <a:lnTo>
                    <a:pt x="1522476" y="138531"/>
                  </a:lnTo>
                  <a:lnTo>
                    <a:pt x="1522476" y="15392"/>
                  </a:lnTo>
                  <a:lnTo>
                    <a:pt x="1516493" y="9402"/>
                  </a:lnTo>
                  <a:lnTo>
                    <a:pt x="1500177" y="4510"/>
                  </a:lnTo>
                  <a:lnTo>
                    <a:pt x="1475980" y="1210"/>
                  </a:lnTo>
                  <a:lnTo>
                    <a:pt x="1446352" y="0"/>
                  </a:lnTo>
                  <a:close/>
                </a:path>
              </a:pathLst>
            </a:custGeom>
            <a:solidFill>
              <a:srgbClr val="C6ED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091934" y="1386078"/>
              <a:ext cx="1522730" cy="154305"/>
            </a:xfrm>
            <a:custGeom>
              <a:avLst/>
              <a:gdLst/>
              <a:ahLst/>
              <a:cxnLst/>
              <a:rect l="l" t="t" r="r" b="b"/>
              <a:pathLst>
                <a:path w="1522729" h="154305">
                  <a:moveTo>
                    <a:pt x="0" y="15392"/>
                  </a:moveTo>
                  <a:lnTo>
                    <a:pt x="5982" y="9402"/>
                  </a:lnTo>
                  <a:lnTo>
                    <a:pt x="22298" y="4510"/>
                  </a:lnTo>
                  <a:lnTo>
                    <a:pt x="46495" y="1210"/>
                  </a:lnTo>
                  <a:lnTo>
                    <a:pt x="76123" y="0"/>
                  </a:lnTo>
                  <a:lnTo>
                    <a:pt x="1446352" y="0"/>
                  </a:lnTo>
                  <a:lnTo>
                    <a:pt x="1475980" y="1210"/>
                  </a:lnTo>
                  <a:lnTo>
                    <a:pt x="1500177" y="4510"/>
                  </a:lnTo>
                  <a:lnTo>
                    <a:pt x="1516493" y="9402"/>
                  </a:lnTo>
                  <a:lnTo>
                    <a:pt x="1522476" y="15392"/>
                  </a:lnTo>
                  <a:lnTo>
                    <a:pt x="1522476" y="138531"/>
                  </a:lnTo>
                  <a:lnTo>
                    <a:pt x="1516493" y="144521"/>
                  </a:lnTo>
                  <a:lnTo>
                    <a:pt x="1500177" y="149413"/>
                  </a:lnTo>
                  <a:lnTo>
                    <a:pt x="1475980" y="152713"/>
                  </a:lnTo>
                  <a:lnTo>
                    <a:pt x="1446352" y="153923"/>
                  </a:lnTo>
                  <a:lnTo>
                    <a:pt x="76123" y="153923"/>
                  </a:lnTo>
                  <a:lnTo>
                    <a:pt x="46495" y="152713"/>
                  </a:lnTo>
                  <a:lnTo>
                    <a:pt x="22298" y="149413"/>
                  </a:lnTo>
                  <a:lnTo>
                    <a:pt x="5982" y="144521"/>
                  </a:lnTo>
                  <a:lnTo>
                    <a:pt x="0" y="138531"/>
                  </a:lnTo>
                  <a:lnTo>
                    <a:pt x="0" y="1539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91934" y="1555242"/>
              <a:ext cx="1522730" cy="157480"/>
            </a:xfrm>
            <a:custGeom>
              <a:avLst/>
              <a:gdLst/>
              <a:ahLst/>
              <a:cxnLst/>
              <a:rect l="l" t="t" r="r" b="b"/>
              <a:pathLst>
                <a:path w="1522729" h="157480">
                  <a:moveTo>
                    <a:pt x="1446352" y="0"/>
                  </a:moveTo>
                  <a:lnTo>
                    <a:pt x="76123" y="0"/>
                  </a:lnTo>
                  <a:lnTo>
                    <a:pt x="46495" y="1232"/>
                  </a:lnTo>
                  <a:lnTo>
                    <a:pt x="22298" y="4595"/>
                  </a:lnTo>
                  <a:lnTo>
                    <a:pt x="5982" y="9585"/>
                  </a:lnTo>
                  <a:lnTo>
                    <a:pt x="0" y="15697"/>
                  </a:lnTo>
                  <a:lnTo>
                    <a:pt x="0" y="141274"/>
                  </a:lnTo>
                  <a:lnTo>
                    <a:pt x="5982" y="147386"/>
                  </a:lnTo>
                  <a:lnTo>
                    <a:pt x="22298" y="152376"/>
                  </a:lnTo>
                  <a:lnTo>
                    <a:pt x="46495" y="155739"/>
                  </a:lnTo>
                  <a:lnTo>
                    <a:pt x="76123" y="156971"/>
                  </a:lnTo>
                  <a:lnTo>
                    <a:pt x="1446352" y="156971"/>
                  </a:lnTo>
                  <a:lnTo>
                    <a:pt x="1475980" y="155739"/>
                  </a:lnTo>
                  <a:lnTo>
                    <a:pt x="1500177" y="152376"/>
                  </a:lnTo>
                  <a:lnTo>
                    <a:pt x="1516493" y="147386"/>
                  </a:lnTo>
                  <a:lnTo>
                    <a:pt x="1522476" y="141274"/>
                  </a:lnTo>
                  <a:lnTo>
                    <a:pt x="1522476" y="15697"/>
                  </a:lnTo>
                  <a:lnTo>
                    <a:pt x="1516493" y="9585"/>
                  </a:lnTo>
                  <a:lnTo>
                    <a:pt x="1500177" y="4595"/>
                  </a:lnTo>
                  <a:lnTo>
                    <a:pt x="1475980" y="1232"/>
                  </a:lnTo>
                  <a:lnTo>
                    <a:pt x="1446352" y="0"/>
                  </a:lnTo>
                  <a:close/>
                </a:path>
              </a:pathLst>
            </a:custGeom>
            <a:solidFill>
              <a:srgbClr val="C6ED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091934" y="1555242"/>
              <a:ext cx="1522730" cy="157480"/>
            </a:xfrm>
            <a:custGeom>
              <a:avLst/>
              <a:gdLst/>
              <a:ahLst/>
              <a:cxnLst/>
              <a:rect l="l" t="t" r="r" b="b"/>
              <a:pathLst>
                <a:path w="1522729" h="157480">
                  <a:moveTo>
                    <a:pt x="0" y="15697"/>
                  </a:moveTo>
                  <a:lnTo>
                    <a:pt x="5982" y="9585"/>
                  </a:lnTo>
                  <a:lnTo>
                    <a:pt x="22298" y="4595"/>
                  </a:lnTo>
                  <a:lnTo>
                    <a:pt x="46495" y="1232"/>
                  </a:lnTo>
                  <a:lnTo>
                    <a:pt x="76123" y="0"/>
                  </a:lnTo>
                  <a:lnTo>
                    <a:pt x="1446352" y="0"/>
                  </a:lnTo>
                  <a:lnTo>
                    <a:pt x="1475980" y="1232"/>
                  </a:lnTo>
                  <a:lnTo>
                    <a:pt x="1500177" y="4595"/>
                  </a:lnTo>
                  <a:lnTo>
                    <a:pt x="1516493" y="9585"/>
                  </a:lnTo>
                  <a:lnTo>
                    <a:pt x="1522476" y="15697"/>
                  </a:lnTo>
                  <a:lnTo>
                    <a:pt x="1522476" y="141274"/>
                  </a:lnTo>
                  <a:lnTo>
                    <a:pt x="1516493" y="147386"/>
                  </a:lnTo>
                  <a:lnTo>
                    <a:pt x="1500177" y="152376"/>
                  </a:lnTo>
                  <a:lnTo>
                    <a:pt x="1475980" y="155739"/>
                  </a:lnTo>
                  <a:lnTo>
                    <a:pt x="1446352" y="156971"/>
                  </a:lnTo>
                  <a:lnTo>
                    <a:pt x="76123" y="156971"/>
                  </a:lnTo>
                  <a:lnTo>
                    <a:pt x="46495" y="155739"/>
                  </a:lnTo>
                  <a:lnTo>
                    <a:pt x="22298" y="152376"/>
                  </a:lnTo>
                  <a:lnTo>
                    <a:pt x="5982" y="147386"/>
                  </a:lnTo>
                  <a:lnTo>
                    <a:pt x="0" y="141274"/>
                  </a:lnTo>
                  <a:lnTo>
                    <a:pt x="0" y="1569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861995" y="1479412"/>
              <a:ext cx="229235" cy="562610"/>
            </a:xfrm>
            <a:custGeom>
              <a:avLst/>
              <a:gdLst/>
              <a:ahLst/>
              <a:cxnLst/>
              <a:rect l="l" t="t" r="r" b="b"/>
              <a:pathLst>
                <a:path w="229234" h="562610">
                  <a:moveTo>
                    <a:pt x="0" y="0"/>
                  </a:moveTo>
                  <a:lnTo>
                    <a:pt x="229196" y="562571"/>
                  </a:lnTo>
                </a:path>
              </a:pathLst>
            </a:custGeom>
            <a:ln w="25400">
              <a:solidFill>
                <a:srgbClr val="BA0E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091934" y="1872234"/>
              <a:ext cx="1522730" cy="205740"/>
            </a:xfrm>
            <a:custGeom>
              <a:avLst/>
              <a:gdLst/>
              <a:ahLst/>
              <a:cxnLst/>
              <a:rect l="l" t="t" r="r" b="b"/>
              <a:pathLst>
                <a:path w="1522729" h="205739">
                  <a:moveTo>
                    <a:pt x="1446352" y="0"/>
                  </a:moveTo>
                  <a:lnTo>
                    <a:pt x="76123" y="0"/>
                  </a:lnTo>
                  <a:lnTo>
                    <a:pt x="46495" y="1616"/>
                  </a:lnTo>
                  <a:lnTo>
                    <a:pt x="22298" y="6024"/>
                  </a:lnTo>
                  <a:lnTo>
                    <a:pt x="5982" y="12564"/>
                  </a:lnTo>
                  <a:lnTo>
                    <a:pt x="0" y="20573"/>
                  </a:lnTo>
                  <a:lnTo>
                    <a:pt x="0" y="185165"/>
                  </a:lnTo>
                  <a:lnTo>
                    <a:pt x="5982" y="193175"/>
                  </a:lnTo>
                  <a:lnTo>
                    <a:pt x="22298" y="199715"/>
                  </a:lnTo>
                  <a:lnTo>
                    <a:pt x="46495" y="204123"/>
                  </a:lnTo>
                  <a:lnTo>
                    <a:pt x="76123" y="205739"/>
                  </a:lnTo>
                  <a:lnTo>
                    <a:pt x="1446352" y="205739"/>
                  </a:lnTo>
                  <a:lnTo>
                    <a:pt x="1475980" y="204123"/>
                  </a:lnTo>
                  <a:lnTo>
                    <a:pt x="1500177" y="199715"/>
                  </a:lnTo>
                  <a:lnTo>
                    <a:pt x="1516493" y="193175"/>
                  </a:lnTo>
                  <a:lnTo>
                    <a:pt x="1522476" y="185165"/>
                  </a:lnTo>
                  <a:lnTo>
                    <a:pt x="1522476" y="20573"/>
                  </a:lnTo>
                  <a:lnTo>
                    <a:pt x="1516493" y="12564"/>
                  </a:lnTo>
                  <a:lnTo>
                    <a:pt x="1500177" y="6024"/>
                  </a:lnTo>
                  <a:lnTo>
                    <a:pt x="1475980" y="1616"/>
                  </a:lnTo>
                  <a:lnTo>
                    <a:pt x="1446352" y="0"/>
                  </a:lnTo>
                  <a:close/>
                </a:path>
              </a:pathLst>
            </a:custGeom>
            <a:solidFill>
              <a:srgbClr val="C6ED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091934" y="1872234"/>
              <a:ext cx="1522730" cy="205740"/>
            </a:xfrm>
            <a:custGeom>
              <a:avLst/>
              <a:gdLst/>
              <a:ahLst/>
              <a:cxnLst/>
              <a:rect l="l" t="t" r="r" b="b"/>
              <a:pathLst>
                <a:path w="1522729" h="205739">
                  <a:moveTo>
                    <a:pt x="0" y="20573"/>
                  </a:moveTo>
                  <a:lnTo>
                    <a:pt x="5982" y="12564"/>
                  </a:lnTo>
                  <a:lnTo>
                    <a:pt x="22298" y="6024"/>
                  </a:lnTo>
                  <a:lnTo>
                    <a:pt x="46495" y="1616"/>
                  </a:lnTo>
                  <a:lnTo>
                    <a:pt x="76123" y="0"/>
                  </a:lnTo>
                  <a:lnTo>
                    <a:pt x="1446352" y="0"/>
                  </a:lnTo>
                  <a:lnTo>
                    <a:pt x="1475980" y="1616"/>
                  </a:lnTo>
                  <a:lnTo>
                    <a:pt x="1500177" y="6024"/>
                  </a:lnTo>
                  <a:lnTo>
                    <a:pt x="1516493" y="12564"/>
                  </a:lnTo>
                  <a:lnTo>
                    <a:pt x="1522476" y="20573"/>
                  </a:lnTo>
                  <a:lnTo>
                    <a:pt x="1522476" y="185165"/>
                  </a:lnTo>
                  <a:lnTo>
                    <a:pt x="1516493" y="193175"/>
                  </a:lnTo>
                  <a:lnTo>
                    <a:pt x="1500177" y="199715"/>
                  </a:lnTo>
                  <a:lnTo>
                    <a:pt x="1475980" y="204123"/>
                  </a:lnTo>
                  <a:lnTo>
                    <a:pt x="1446352" y="205739"/>
                  </a:lnTo>
                  <a:lnTo>
                    <a:pt x="76123" y="205739"/>
                  </a:lnTo>
                  <a:lnTo>
                    <a:pt x="46495" y="204123"/>
                  </a:lnTo>
                  <a:lnTo>
                    <a:pt x="22298" y="199715"/>
                  </a:lnTo>
                  <a:lnTo>
                    <a:pt x="5982" y="193175"/>
                  </a:lnTo>
                  <a:lnTo>
                    <a:pt x="0" y="185165"/>
                  </a:lnTo>
                  <a:lnTo>
                    <a:pt x="0" y="2057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959858" y="2128266"/>
              <a:ext cx="1522730" cy="307975"/>
            </a:xfrm>
            <a:custGeom>
              <a:avLst/>
              <a:gdLst/>
              <a:ahLst/>
              <a:cxnLst/>
              <a:rect l="l" t="t" r="r" b="b"/>
              <a:pathLst>
                <a:path w="1522729" h="307975">
                  <a:moveTo>
                    <a:pt x="1446352" y="0"/>
                  </a:moveTo>
                  <a:lnTo>
                    <a:pt x="76123" y="0"/>
                  </a:lnTo>
                  <a:lnTo>
                    <a:pt x="46495" y="2418"/>
                  </a:lnTo>
                  <a:lnTo>
                    <a:pt x="22298" y="9015"/>
                  </a:lnTo>
                  <a:lnTo>
                    <a:pt x="5982" y="18800"/>
                  </a:lnTo>
                  <a:lnTo>
                    <a:pt x="0" y="30784"/>
                  </a:lnTo>
                  <a:lnTo>
                    <a:pt x="0" y="277063"/>
                  </a:lnTo>
                  <a:lnTo>
                    <a:pt x="5982" y="289047"/>
                  </a:lnTo>
                  <a:lnTo>
                    <a:pt x="22298" y="298832"/>
                  </a:lnTo>
                  <a:lnTo>
                    <a:pt x="46495" y="305429"/>
                  </a:lnTo>
                  <a:lnTo>
                    <a:pt x="76123" y="307848"/>
                  </a:lnTo>
                  <a:lnTo>
                    <a:pt x="1446352" y="307848"/>
                  </a:lnTo>
                  <a:lnTo>
                    <a:pt x="1475980" y="305429"/>
                  </a:lnTo>
                  <a:lnTo>
                    <a:pt x="1500177" y="298832"/>
                  </a:lnTo>
                  <a:lnTo>
                    <a:pt x="1516493" y="289047"/>
                  </a:lnTo>
                  <a:lnTo>
                    <a:pt x="1522476" y="277063"/>
                  </a:lnTo>
                  <a:lnTo>
                    <a:pt x="1522476" y="30784"/>
                  </a:lnTo>
                  <a:lnTo>
                    <a:pt x="1516493" y="18800"/>
                  </a:lnTo>
                  <a:lnTo>
                    <a:pt x="1500177" y="9015"/>
                  </a:lnTo>
                  <a:lnTo>
                    <a:pt x="1475980" y="2418"/>
                  </a:lnTo>
                  <a:lnTo>
                    <a:pt x="144635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025909" y="2164586"/>
            <a:ext cx="1922145" cy="22097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556260" marR="5080" indent="-544195">
              <a:lnSpc>
                <a:spcPts val="730"/>
              </a:lnSpc>
              <a:spcBef>
                <a:spcPts val="185"/>
              </a:spcBef>
              <a:tabLst>
                <a:tab pos="1908810" algn="l"/>
              </a:tabLst>
            </a:pPr>
            <a:r>
              <a:rPr sz="650" b="1" dirty="0">
                <a:solidFill>
                  <a:srgbClr val="FFFFFF"/>
                </a:solidFill>
                <a:latin typeface="Cambria"/>
                <a:cs typeface="Cambria"/>
              </a:rPr>
              <a:t>Genitourinary</a:t>
            </a:r>
            <a:r>
              <a:rPr sz="650" b="1" spc="1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dirty="0">
                <a:solidFill>
                  <a:srgbClr val="FFFFFF"/>
                </a:solidFill>
                <a:latin typeface="Cambria"/>
                <a:cs typeface="Cambria"/>
              </a:rPr>
              <a:t>Steering</a:t>
            </a:r>
            <a:r>
              <a:rPr sz="650" b="1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dirty="0">
                <a:solidFill>
                  <a:srgbClr val="FFFFFF"/>
                </a:solidFill>
                <a:latin typeface="Cambria"/>
                <a:cs typeface="Cambria"/>
              </a:rPr>
              <a:t>Committee</a:t>
            </a:r>
            <a:r>
              <a:rPr sz="650" b="1" spc="4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u="heavy" dirty="0">
                <a:solidFill>
                  <a:srgbClr val="FFFFFF"/>
                </a:solidFill>
                <a:uFill>
                  <a:solidFill>
                    <a:srgbClr val="BA0E3C"/>
                  </a:solidFill>
                </a:uFill>
                <a:latin typeface="Cambria"/>
                <a:cs typeface="Cambria"/>
              </a:rPr>
              <a:t>	</a:t>
            </a:r>
            <a:r>
              <a:rPr sz="650" b="1" spc="5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spc="-10" dirty="0">
                <a:solidFill>
                  <a:srgbClr val="FFFFFF"/>
                </a:solidFill>
                <a:latin typeface="Cambria"/>
                <a:cs typeface="Cambria"/>
              </a:rPr>
              <a:t>(GUSC)</a:t>
            </a:r>
            <a:endParaRPr sz="650">
              <a:latin typeface="Cambria"/>
              <a:cs typeface="Cambria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6917258" y="2078989"/>
            <a:ext cx="1710055" cy="233045"/>
            <a:chOff x="6917258" y="2078989"/>
            <a:chExt cx="1710055" cy="233045"/>
          </a:xfrm>
        </p:grpSpPr>
        <p:sp>
          <p:nvSpPr>
            <p:cNvPr id="50" name="object 50"/>
            <p:cNvSpPr/>
            <p:nvPr/>
          </p:nvSpPr>
          <p:spPr>
            <a:xfrm>
              <a:off x="6929958" y="2119812"/>
              <a:ext cx="125095" cy="179705"/>
            </a:xfrm>
            <a:custGeom>
              <a:avLst/>
              <a:gdLst/>
              <a:ahLst/>
              <a:cxnLst/>
              <a:rect l="l" t="t" r="r" b="b"/>
              <a:pathLst>
                <a:path w="125095" h="179705">
                  <a:moveTo>
                    <a:pt x="0" y="179336"/>
                  </a:moveTo>
                  <a:lnTo>
                    <a:pt x="124764" y="0"/>
                  </a:lnTo>
                </a:path>
              </a:pathLst>
            </a:custGeom>
            <a:ln w="25400">
              <a:solidFill>
                <a:srgbClr val="BA0E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091934" y="2091689"/>
              <a:ext cx="1522730" cy="182880"/>
            </a:xfrm>
            <a:custGeom>
              <a:avLst/>
              <a:gdLst/>
              <a:ahLst/>
              <a:cxnLst/>
              <a:rect l="l" t="t" r="r" b="b"/>
              <a:pathLst>
                <a:path w="1522729" h="182880">
                  <a:moveTo>
                    <a:pt x="1446352" y="0"/>
                  </a:moveTo>
                  <a:lnTo>
                    <a:pt x="76123" y="0"/>
                  </a:lnTo>
                  <a:lnTo>
                    <a:pt x="46495" y="1437"/>
                  </a:lnTo>
                  <a:lnTo>
                    <a:pt x="22298" y="5357"/>
                  </a:lnTo>
                  <a:lnTo>
                    <a:pt x="5982" y="11171"/>
                  </a:lnTo>
                  <a:lnTo>
                    <a:pt x="0" y="18287"/>
                  </a:lnTo>
                  <a:lnTo>
                    <a:pt x="0" y="164591"/>
                  </a:lnTo>
                  <a:lnTo>
                    <a:pt x="5982" y="171708"/>
                  </a:lnTo>
                  <a:lnTo>
                    <a:pt x="22298" y="177522"/>
                  </a:lnTo>
                  <a:lnTo>
                    <a:pt x="46495" y="181442"/>
                  </a:lnTo>
                  <a:lnTo>
                    <a:pt x="76123" y="182879"/>
                  </a:lnTo>
                  <a:lnTo>
                    <a:pt x="1446352" y="182879"/>
                  </a:lnTo>
                  <a:lnTo>
                    <a:pt x="1475980" y="181442"/>
                  </a:lnTo>
                  <a:lnTo>
                    <a:pt x="1500177" y="177522"/>
                  </a:lnTo>
                  <a:lnTo>
                    <a:pt x="1516493" y="171708"/>
                  </a:lnTo>
                  <a:lnTo>
                    <a:pt x="1522476" y="164591"/>
                  </a:lnTo>
                  <a:lnTo>
                    <a:pt x="1522476" y="18287"/>
                  </a:lnTo>
                  <a:lnTo>
                    <a:pt x="1516493" y="11171"/>
                  </a:lnTo>
                  <a:lnTo>
                    <a:pt x="1500177" y="5357"/>
                  </a:lnTo>
                  <a:lnTo>
                    <a:pt x="1475980" y="1437"/>
                  </a:lnTo>
                  <a:lnTo>
                    <a:pt x="1446352" y="0"/>
                  </a:lnTo>
                  <a:close/>
                </a:path>
              </a:pathLst>
            </a:custGeom>
            <a:solidFill>
              <a:srgbClr val="99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091934" y="2091689"/>
              <a:ext cx="1522730" cy="182880"/>
            </a:xfrm>
            <a:custGeom>
              <a:avLst/>
              <a:gdLst/>
              <a:ahLst/>
              <a:cxnLst/>
              <a:rect l="l" t="t" r="r" b="b"/>
              <a:pathLst>
                <a:path w="1522729" h="182880">
                  <a:moveTo>
                    <a:pt x="0" y="18287"/>
                  </a:moveTo>
                  <a:lnTo>
                    <a:pt x="5982" y="11171"/>
                  </a:lnTo>
                  <a:lnTo>
                    <a:pt x="22298" y="5357"/>
                  </a:lnTo>
                  <a:lnTo>
                    <a:pt x="46495" y="1437"/>
                  </a:lnTo>
                  <a:lnTo>
                    <a:pt x="76123" y="0"/>
                  </a:lnTo>
                  <a:lnTo>
                    <a:pt x="1446352" y="0"/>
                  </a:lnTo>
                  <a:lnTo>
                    <a:pt x="1475980" y="1437"/>
                  </a:lnTo>
                  <a:lnTo>
                    <a:pt x="1500177" y="5357"/>
                  </a:lnTo>
                  <a:lnTo>
                    <a:pt x="1516493" y="11171"/>
                  </a:lnTo>
                  <a:lnTo>
                    <a:pt x="1522476" y="18287"/>
                  </a:lnTo>
                  <a:lnTo>
                    <a:pt x="1522476" y="164591"/>
                  </a:lnTo>
                  <a:lnTo>
                    <a:pt x="1516493" y="171708"/>
                  </a:lnTo>
                  <a:lnTo>
                    <a:pt x="1500177" y="177522"/>
                  </a:lnTo>
                  <a:lnTo>
                    <a:pt x="1475980" y="181442"/>
                  </a:lnTo>
                  <a:lnTo>
                    <a:pt x="1446352" y="182879"/>
                  </a:lnTo>
                  <a:lnTo>
                    <a:pt x="76123" y="182879"/>
                  </a:lnTo>
                  <a:lnTo>
                    <a:pt x="46495" y="181442"/>
                  </a:lnTo>
                  <a:lnTo>
                    <a:pt x="22298" y="177522"/>
                  </a:lnTo>
                  <a:lnTo>
                    <a:pt x="5982" y="171708"/>
                  </a:lnTo>
                  <a:lnTo>
                    <a:pt x="0" y="164591"/>
                  </a:lnTo>
                  <a:lnTo>
                    <a:pt x="0" y="18287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7628206" y="2110905"/>
            <a:ext cx="44767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dirty="0">
                <a:latin typeface="Cambria"/>
                <a:cs typeface="Cambria"/>
              </a:rPr>
              <a:t>Prostate</a:t>
            </a:r>
            <a:r>
              <a:rPr sz="650" spc="60" dirty="0">
                <a:latin typeface="Cambria"/>
                <a:cs typeface="Cambria"/>
              </a:rPr>
              <a:t> </a:t>
            </a:r>
            <a:r>
              <a:rPr sz="650" spc="-25" dirty="0">
                <a:latin typeface="Cambria"/>
                <a:cs typeface="Cambria"/>
              </a:rPr>
              <a:t>TF</a:t>
            </a:r>
            <a:endParaRPr sz="650">
              <a:latin typeface="Cambria"/>
              <a:cs typeface="Cambria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7079233" y="2280157"/>
            <a:ext cx="1548130" cy="217804"/>
            <a:chOff x="7079233" y="2280157"/>
            <a:chExt cx="1548130" cy="217804"/>
          </a:xfrm>
        </p:grpSpPr>
        <p:sp>
          <p:nvSpPr>
            <p:cNvPr id="55" name="object 55"/>
            <p:cNvSpPr/>
            <p:nvPr/>
          </p:nvSpPr>
          <p:spPr>
            <a:xfrm>
              <a:off x="7091933" y="2292857"/>
              <a:ext cx="1522730" cy="192405"/>
            </a:xfrm>
            <a:custGeom>
              <a:avLst/>
              <a:gdLst/>
              <a:ahLst/>
              <a:cxnLst/>
              <a:rect l="l" t="t" r="r" b="b"/>
              <a:pathLst>
                <a:path w="1522729" h="192405">
                  <a:moveTo>
                    <a:pt x="1446352" y="0"/>
                  </a:moveTo>
                  <a:lnTo>
                    <a:pt x="76123" y="0"/>
                  </a:lnTo>
                  <a:lnTo>
                    <a:pt x="46495" y="1509"/>
                  </a:lnTo>
                  <a:lnTo>
                    <a:pt x="22298" y="5624"/>
                  </a:lnTo>
                  <a:lnTo>
                    <a:pt x="5982" y="11728"/>
                  </a:lnTo>
                  <a:lnTo>
                    <a:pt x="0" y="19202"/>
                  </a:lnTo>
                  <a:lnTo>
                    <a:pt x="0" y="172821"/>
                  </a:lnTo>
                  <a:lnTo>
                    <a:pt x="5982" y="180295"/>
                  </a:lnTo>
                  <a:lnTo>
                    <a:pt x="22298" y="186399"/>
                  </a:lnTo>
                  <a:lnTo>
                    <a:pt x="46495" y="190514"/>
                  </a:lnTo>
                  <a:lnTo>
                    <a:pt x="76123" y="192024"/>
                  </a:lnTo>
                  <a:lnTo>
                    <a:pt x="1446352" y="192024"/>
                  </a:lnTo>
                  <a:lnTo>
                    <a:pt x="1475980" y="190514"/>
                  </a:lnTo>
                  <a:lnTo>
                    <a:pt x="1500177" y="186399"/>
                  </a:lnTo>
                  <a:lnTo>
                    <a:pt x="1516493" y="180295"/>
                  </a:lnTo>
                  <a:lnTo>
                    <a:pt x="1522476" y="172821"/>
                  </a:lnTo>
                  <a:lnTo>
                    <a:pt x="1522476" y="19202"/>
                  </a:lnTo>
                  <a:lnTo>
                    <a:pt x="1516493" y="11728"/>
                  </a:lnTo>
                  <a:lnTo>
                    <a:pt x="1500177" y="5624"/>
                  </a:lnTo>
                  <a:lnTo>
                    <a:pt x="1475980" y="1509"/>
                  </a:lnTo>
                  <a:lnTo>
                    <a:pt x="1446352" y="0"/>
                  </a:lnTo>
                  <a:close/>
                </a:path>
              </a:pathLst>
            </a:custGeom>
            <a:solidFill>
              <a:srgbClr val="99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091933" y="2292857"/>
              <a:ext cx="1522730" cy="192405"/>
            </a:xfrm>
            <a:custGeom>
              <a:avLst/>
              <a:gdLst/>
              <a:ahLst/>
              <a:cxnLst/>
              <a:rect l="l" t="t" r="r" b="b"/>
              <a:pathLst>
                <a:path w="1522729" h="192405">
                  <a:moveTo>
                    <a:pt x="0" y="19202"/>
                  </a:moveTo>
                  <a:lnTo>
                    <a:pt x="5982" y="11728"/>
                  </a:lnTo>
                  <a:lnTo>
                    <a:pt x="22298" y="5624"/>
                  </a:lnTo>
                  <a:lnTo>
                    <a:pt x="46495" y="1509"/>
                  </a:lnTo>
                  <a:lnTo>
                    <a:pt x="76123" y="0"/>
                  </a:lnTo>
                  <a:lnTo>
                    <a:pt x="1446352" y="0"/>
                  </a:lnTo>
                  <a:lnTo>
                    <a:pt x="1475980" y="1509"/>
                  </a:lnTo>
                  <a:lnTo>
                    <a:pt x="1500177" y="5624"/>
                  </a:lnTo>
                  <a:lnTo>
                    <a:pt x="1516493" y="11728"/>
                  </a:lnTo>
                  <a:lnTo>
                    <a:pt x="1522476" y="19202"/>
                  </a:lnTo>
                  <a:lnTo>
                    <a:pt x="1522476" y="172821"/>
                  </a:lnTo>
                  <a:lnTo>
                    <a:pt x="1516493" y="180295"/>
                  </a:lnTo>
                  <a:lnTo>
                    <a:pt x="1500177" y="186399"/>
                  </a:lnTo>
                  <a:lnTo>
                    <a:pt x="1475980" y="190514"/>
                  </a:lnTo>
                  <a:lnTo>
                    <a:pt x="1446352" y="192024"/>
                  </a:lnTo>
                  <a:lnTo>
                    <a:pt x="76123" y="192024"/>
                  </a:lnTo>
                  <a:lnTo>
                    <a:pt x="46495" y="190514"/>
                  </a:lnTo>
                  <a:lnTo>
                    <a:pt x="22298" y="186399"/>
                  </a:lnTo>
                  <a:lnTo>
                    <a:pt x="5982" y="180295"/>
                  </a:lnTo>
                  <a:lnTo>
                    <a:pt x="0" y="172821"/>
                  </a:lnTo>
                  <a:lnTo>
                    <a:pt x="0" y="1920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7637319" y="2316996"/>
            <a:ext cx="429259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dirty="0">
                <a:latin typeface="Cambria"/>
                <a:cs typeface="Cambria"/>
              </a:rPr>
              <a:t>Bladder</a:t>
            </a:r>
            <a:r>
              <a:rPr sz="650" spc="55" dirty="0">
                <a:latin typeface="Cambria"/>
                <a:cs typeface="Cambria"/>
              </a:rPr>
              <a:t> </a:t>
            </a:r>
            <a:r>
              <a:rPr sz="650" spc="-25" dirty="0">
                <a:latin typeface="Cambria"/>
                <a:cs typeface="Cambria"/>
              </a:rPr>
              <a:t>TF</a:t>
            </a:r>
            <a:endParaRPr sz="650">
              <a:latin typeface="Cambria"/>
              <a:cs typeface="Cambria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6898181" y="2329906"/>
            <a:ext cx="1729105" cy="379730"/>
            <a:chOff x="6898181" y="2329906"/>
            <a:chExt cx="1729105" cy="379730"/>
          </a:xfrm>
        </p:grpSpPr>
        <p:sp>
          <p:nvSpPr>
            <p:cNvPr id="59" name="object 59"/>
            <p:cNvSpPr/>
            <p:nvPr/>
          </p:nvSpPr>
          <p:spPr>
            <a:xfrm>
              <a:off x="6910881" y="2342606"/>
              <a:ext cx="191770" cy="274955"/>
            </a:xfrm>
            <a:custGeom>
              <a:avLst/>
              <a:gdLst/>
              <a:ahLst/>
              <a:cxnLst/>
              <a:rect l="l" t="t" r="r" b="b"/>
              <a:pathLst>
                <a:path w="191770" h="274955">
                  <a:moveTo>
                    <a:pt x="0" y="0"/>
                  </a:moveTo>
                  <a:lnTo>
                    <a:pt x="191236" y="274904"/>
                  </a:lnTo>
                </a:path>
              </a:pathLst>
            </a:custGeom>
            <a:ln w="25400">
              <a:solidFill>
                <a:srgbClr val="BA0E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091933" y="2512313"/>
              <a:ext cx="1522730" cy="184785"/>
            </a:xfrm>
            <a:custGeom>
              <a:avLst/>
              <a:gdLst/>
              <a:ahLst/>
              <a:cxnLst/>
              <a:rect l="l" t="t" r="r" b="b"/>
              <a:pathLst>
                <a:path w="1522729" h="184785">
                  <a:moveTo>
                    <a:pt x="1446352" y="0"/>
                  </a:moveTo>
                  <a:lnTo>
                    <a:pt x="76123" y="0"/>
                  </a:lnTo>
                  <a:lnTo>
                    <a:pt x="46495" y="1448"/>
                  </a:lnTo>
                  <a:lnTo>
                    <a:pt x="22298" y="5400"/>
                  </a:lnTo>
                  <a:lnTo>
                    <a:pt x="5982" y="11262"/>
                  </a:lnTo>
                  <a:lnTo>
                    <a:pt x="0" y="18440"/>
                  </a:lnTo>
                  <a:lnTo>
                    <a:pt x="0" y="165963"/>
                  </a:lnTo>
                  <a:lnTo>
                    <a:pt x="5982" y="173141"/>
                  </a:lnTo>
                  <a:lnTo>
                    <a:pt x="22298" y="179003"/>
                  </a:lnTo>
                  <a:lnTo>
                    <a:pt x="46495" y="182955"/>
                  </a:lnTo>
                  <a:lnTo>
                    <a:pt x="76123" y="184403"/>
                  </a:lnTo>
                  <a:lnTo>
                    <a:pt x="1446352" y="184403"/>
                  </a:lnTo>
                  <a:lnTo>
                    <a:pt x="1475980" y="182955"/>
                  </a:lnTo>
                  <a:lnTo>
                    <a:pt x="1500177" y="179003"/>
                  </a:lnTo>
                  <a:lnTo>
                    <a:pt x="1516493" y="173141"/>
                  </a:lnTo>
                  <a:lnTo>
                    <a:pt x="1522476" y="165963"/>
                  </a:lnTo>
                  <a:lnTo>
                    <a:pt x="1522476" y="18440"/>
                  </a:lnTo>
                  <a:lnTo>
                    <a:pt x="1516493" y="11262"/>
                  </a:lnTo>
                  <a:lnTo>
                    <a:pt x="1500177" y="5400"/>
                  </a:lnTo>
                  <a:lnTo>
                    <a:pt x="1475980" y="1448"/>
                  </a:lnTo>
                  <a:lnTo>
                    <a:pt x="1446352" y="0"/>
                  </a:lnTo>
                  <a:close/>
                </a:path>
              </a:pathLst>
            </a:custGeom>
            <a:solidFill>
              <a:srgbClr val="99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091933" y="2512313"/>
              <a:ext cx="1522730" cy="184785"/>
            </a:xfrm>
            <a:custGeom>
              <a:avLst/>
              <a:gdLst/>
              <a:ahLst/>
              <a:cxnLst/>
              <a:rect l="l" t="t" r="r" b="b"/>
              <a:pathLst>
                <a:path w="1522729" h="184785">
                  <a:moveTo>
                    <a:pt x="0" y="18440"/>
                  </a:moveTo>
                  <a:lnTo>
                    <a:pt x="5982" y="11262"/>
                  </a:lnTo>
                  <a:lnTo>
                    <a:pt x="22298" y="5400"/>
                  </a:lnTo>
                  <a:lnTo>
                    <a:pt x="46495" y="1448"/>
                  </a:lnTo>
                  <a:lnTo>
                    <a:pt x="76123" y="0"/>
                  </a:lnTo>
                  <a:lnTo>
                    <a:pt x="1446352" y="0"/>
                  </a:lnTo>
                  <a:lnTo>
                    <a:pt x="1475980" y="1448"/>
                  </a:lnTo>
                  <a:lnTo>
                    <a:pt x="1500177" y="5400"/>
                  </a:lnTo>
                  <a:lnTo>
                    <a:pt x="1516493" y="11262"/>
                  </a:lnTo>
                  <a:lnTo>
                    <a:pt x="1522476" y="18440"/>
                  </a:lnTo>
                  <a:lnTo>
                    <a:pt x="1522476" y="165963"/>
                  </a:lnTo>
                  <a:lnTo>
                    <a:pt x="1516493" y="173141"/>
                  </a:lnTo>
                  <a:lnTo>
                    <a:pt x="1500177" y="179003"/>
                  </a:lnTo>
                  <a:lnTo>
                    <a:pt x="1475980" y="182955"/>
                  </a:lnTo>
                  <a:lnTo>
                    <a:pt x="1446352" y="184403"/>
                  </a:lnTo>
                  <a:lnTo>
                    <a:pt x="76123" y="184403"/>
                  </a:lnTo>
                  <a:lnTo>
                    <a:pt x="46495" y="182955"/>
                  </a:lnTo>
                  <a:lnTo>
                    <a:pt x="22298" y="179003"/>
                  </a:lnTo>
                  <a:lnTo>
                    <a:pt x="5982" y="173141"/>
                  </a:lnTo>
                  <a:lnTo>
                    <a:pt x="0" y="165963"/>
                  </a:lnTo>
                  <a:lnTo>
                    <a:pt x="0" y="1844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7676974" y="2532759"/>
            <a:ext cx="34861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dirty="0">
                <a:latin typeface="Cambria"/>
                <a:cs typeface="Cambria"/>
              </a:rPr>
              <a:t>Renal</a:t>
            </a:r>
            <a:r>
              <a:rPr sz="650" spc="50" dirty="0">
                <a:latin typeface="Cambria"/>
                <a:cs typeface="Cambria"/>
              </a:rPr>
              <a:t> </a:t>
            </a:r>
            <a:r>
              <a:rPr sz="650" spc="-25" dirty="0">
                <a:latin typeface="Cambria"/>
                <a:cs typeface="Cambria"/>
              </a:rPr>
              <a:t>TF</a:t>
            </a:r>
            <a:endParaRPr sz="650">
              <a:latin typeface="Cambria"/>
              <a:cs typeface="Cambria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959858" y="2748533"/>
            <a:ext cx="1522730" cy="266700"/>
          </a:xfrm>
          <a:custGeom>
            <a:avLst/>
            <a:gdLst/>
            <a:ahLst/>
            <a:cxnLst/>
            <a:rect l="l" t="t" r="r" b="b"/>
            <a:pathLst>
              <a:path w="1522729" h="266700">
                <a:moveTo>
                  <a:pt x="1446352" y="0"/>
                </a:moveTo>
                <a:lnTo>
                  <a:pt x="76123" y="0"/>
                </a:lnTo>
                <a:lnTo>
                  <a:pt x="46495" y="2095"/>
                </a:lnTo>
                <a:lnTo>
                  <a:pt x="22298" y="7810"/>
                </a:lnTo>
                <a:lnTo>
                  <a:pt x="5982" y="16287"/>
                </a:lnTo>
                <a:lnTo>
                  <a:pt x="0" y="26669"/>
                </a:lnTo>
                <a:lnTo>
                  <a:pt x="0" y="240029"/>
                </a:lnTo>
                <a:lnTo>
                  <a:pt x="5982" y="250412"/>
                </a:lnTo>
                <a:lnTo>
                  <a:pt x="22298" y="258889"/>
                </a:lnTo>
                <a:lnTo>
                  <a:pt x="46495" y="264604"/>
                </a:lnTo>
                <a:lnTo>
                  <a:pt x="76123" y="266699"/>
                </a:lnTo>
                <a:lnTo>
                  <a:pt x="1446352" y="266699"/>
                </a:lnTo>
                <a:lnTo>
                  <a:pt x="1475980" y="264604"/>
                </a:lnTo>
                <a:lnTo>
                  <a:pt x="1500177" y="258889"/>
                </a:lnTo>
                <a:lnTo>
                  <a:pt x="1516493" y="250412"/>
                </a:lnTo>
                <a:lnTo>
                  <a:pt x="1522476" y="240029"/>
                </a:lnTo>
                <a:lnTo>
                  <a:pt x="1522476" y="26669"/>
                </a:lnTo>
                <a:lnTo>
                  <a:pt x="1516493" y="16287"/>
                </a:lnTo>
                <a:lnTo>
                  <a:pt x="1500177" y="7810"/>
                </a:lnTo>
                <a:lnTo>
                  <a:pt x="1475980" y="2095"/>
                </a:lnTo>
                <a:lnTo>
                  <a:pt x="144635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6469634" y="2763443"/>
            <a:ext cx="34607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32105" algn="l"/>
              </a:tabLst>
            </a:pPr>
            <a:r>
              <a:rPr sz="650" b="1" u="heavy" dirty="0">
                <a:solidFill>
                  <a:srgbClr val="FFFFFF"/>
                </a:solidFill>
                <a:uFill>
                  <a:solidFill>
                    <a:srgbClr val="BA0E3C"/>
                  </a:solidFill>
                </a:uFill>
                <a:latin typeface="Cambria"/>
                <a:cs typeface="Cambria"/>
              </a:rPr>
              <a:t>	</a:t>
            </a:r>
            <a:endParaRPr sz="650">
              <a:latin typeface="Cambria"/>
              <a:cs typeface="Cambri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149353" y="2763443"/>
            <a:ext cx="1143000" cy="22097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10185" marR="5080" indent="-198120">
              <a:lnSpc>
                <a:spcPts val="730"/>
              </a:lnSpc>
              <a:spcBef>
                <a:spcPts val="185"/>
              </a:spcBef>
            </a:pPr>
            <a:r>
              <a:rPr sz="650" b="1" dirty="0">
                <a:solidFill>
                  <a:srgbClr val="FFFFFF"/>
                </a:solidFill>
                <a:latin typeface="Cambria"/>
                <a:cs typeface="Cambria"/>
              </a:rPr>
              <a:t>Gynecologic</a:t>
            </a:r>
            <a:r>
              <a:rPr sz="650" b="1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dirty="0">
                <a:solidFill>
                  <a:srgbClr val="FFFFFF"/>
                </a:solidFill>
                <a:latin typeface="Cambria"/>
                <a:cs typeface="Cambria"/>
              </a:rPr>
              <a:t>Cancer</a:t>
            </a:r>
            <a:r>
              <a:rPr sz="650" b="1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spc="-10" dirty="0">
                <a:solidFill>
                  <a:srgbClr val="FFFFFF"/>
                </a:solidFill>
                <a:latin typeface="Cambria"/>
                <a:cs typeface="Cambria"/>
              </a:rPr>
              <a:t>Steering</a:t>
            </a:r>
            <a:r>
              <a:rPr sz="650" b="1" spc="5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dirty="0">
                <a:solidFill>
                  <a:srgbClr val="FFFFFF"/>
                </a:solidFill>
                <a:latin typeface="Cambria"/>
                <a:cs typeface="Cambria"/>
              </a:rPr>
              <a:t>Committee</a:t>
            </a:r>
            <a:r>
              <a:rPr sz="650" b="1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spc="-10" dirty="0">
                <a:solidFill>
                  <a:srgbClr val="FFFFFF"/>
                </a:solidFill>
                <a:latin typeface="Cambria"/>
                <a:cs typeface="Cambria"/>
              </a:rPr>
              <a:t>(GCSC)</a:t>
            </a:r>
            <a:endParaRPr sz="650">
              <a:latin typeface="Cambria"/>
              <a:cs typeface="Cambria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6844051" y="2711450"/>
            <a:ext cx="1783080" cy="223520"/>
            <a:chOff x="6844051" y="2711450"/>
            <a:chExt cx="1783080" cy="223520"/>
          </a:xfrm>
        </p:grpSpPr>
        <p:sp>
          <p:nvSpPr>
            <p:cNvPr id="67" name="object 67"/>
            <p:cNvSpPr/>
            <p:nvPr/>
          </p:nvSpPr>
          <p:spPr>
            <a:xfrm>
              <a:off x="6856751" y="2740717"/>
              <a:ext cx="250825" cy="181610"/>
            </a:xfrm>
            <a:custGeom>
              <a:avLst/>
              <a:gdLst/>
              <a:ahLst/>
              <a:cxnLst/>
              <a:rect l="l" t="t" r="r" b="b"/>
              <a:pathLst>
                <a:path w="250825" h="181610">
                  <a:moveTo>
                    <a:pt x="0" y="181076"/>
                  </a:moveTo>
                  <a:lnTo>
                    <a:pt x="250405" y="0"/>
                  </a:lnTo>
                </a:path>
              </a:pathLst>
            </a:custGeom>
            <a:ln w="25400">
              <a:solidFill>
                <a:srgbClr val="BA0E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091933" y="2724150"/>
              <a:ext cx="1522730" cy="182880"/>
            </a:xfrm>
            <a:custGeom>
              <a:avLst/>
              <a:gdLst/>
              <a:ahLst/>
              <a:cxnLst/>
              <a:rect l="l" t="t" r="r" b="b"/>
              <a:pathLst>
                <a:path w="1522729" h="182880">
                  <a:moveTo>
                    <a:pt x="1446352" y="0"/>
                  </a:moveTo>
                  <a:lnTo>
                    <a:pt x="76123" y="0"/>
                  </a:lnTo>
                  <a:lnTo>
                    <a:pt x="46495" y="1437"/>
                  </a:lnTo>
                  <a:lnTo>
                    <a:pt x="22298" y="5357"/>
                  </a:lnTo>
                  <a:lnTo>
                    <a:pt x="5982" y="11171"/>
                  </a:lnTo>
                  <a:lnTo>
                    <a:pt x="0" y="18287"/>
                  </a:lnTo>
                  <a:lnTo>
                    <a:pt x="0" y="164591"/>
                  </a:lnTo>
                  <a:lnTo>
                    <a:pt x="5982" y="171708"/>
                  </a:lnTo>
                  <a:lnTo>
                    <a:pt x="22298" y="177522"/>
                  </a:lnTo>
                  <a:lnTo>
                    <a:pt x="46495" y="181442"/>
                  </a:lnTo>
                  <a:lnTo>
                    <a:pt x="76123" y="182879"/>
                  </a:lnTo>
                  <a:lnTo>
                    <a:pt x="1446352" y="182879"/>
                  </a:lnTo>
                  <a:lnTo>
                    <a:pt x="1475980" y="181442"/>
                  </a:lnTo>
                  <a:lnTo>
                    <a:pt x="1500177" y="177522"/>
                  </a:lnTo>
                  <a:lnTo>
                    <a:pt x="1516493" y="171708"/>
                  </a:lnTo>
                  <a:lnTo>
                    <a:pt x="1522476" y="164591"/>
                  </a:lnTo>
                  <a:lnTo>
                    <a:pt x="1522476" y="18287"/>
                  </a:lnTo>
                  <a:lnTo>
                    <a:pt x="1516493" y="11171"/>
                  </a:lnTo>
                  <a:lnTo>
                    <a:pt x="1500177" y="5357"/>
                  </a:lnTo>
                  <a:lnTo>
                    <a:pt x="1475980" y="1437"/>
                  </a:lnTo>
                  <a:lnTo>
                    <a:pt x="1446352" y="0"/>
                  </a:lnTo>
                  <a:close/>
                </a:path>
              </a:pathLst>
            </a:custGeom>
            <a:solidFill>
              <a:srgbClr val="CF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091933" y="2724150"/>
              <a:ext cx="1522730" cy="182880"/>
            </a:xfrm>
            <a:custGeom>
              <a:avLst/>
              <a:gdLst/>
              <a:ahLst/>
              <a:cxnLst/>
              <a:rect l="l" t="t" r="r" b="b"/>
              <a:pathLst>
                <a:path w="1522729" h="182880">
                  <a:moveTo>
                    <a:pt x="0" y="18287"/>
                  </a:moveTo>
                  <a:lnTo>
                    <a:pt x="5982" y="11171"/>
                  </a:lnTo>
                  <a:lnTo>
                    <a:pt x="22298" y="5357"/>
                  </a:lnTo>
                  <a:lnTo>
                    <a:pt x="46495" y="1437"/>
                  </a:lnTo>
                  <a:lnTo>
                    <a:pt x="76123" y="0"/>
                  </a:lnTo>
                  <a:lnTo>
                    <a:pt x="1446352" y="0"/>
                  </a:lnTo>
                  <a:lnTo>
                    <a:pt x="1475980" y="1437"/>
                  </a:lnTo>
                  <a:lnTo>
                    <a:pt x="1500177" y="5357"/>
                  </a:lnTo>
                  <a:lnTo>
                    <a:pt x="1516493" y="11171"/>
                  </a:lnTo>
                  <a:lnTo>
                    <a:pt x="1522476" y="18287"/>
                  </a:lnTo>
                  <a:lnTo>
                    <a:pt x="1522476" y="164591"/>
                  </a:lnTo>
                  <a:lnTo>
                    <a:pt x="1516493" y="171708"/>
                  </a:lnTo>
                  <a:lnTo>
                    <a:pt x="1500177" y="177522"/>
                  </a:lnTo>
                  <a:lnTo>
                    <a:pt x="1475980" y="181442"/>
                  </a:lnTo>
                  <a:lnTo>
                    <a:pt x="1446352" y="182879"/>
                  </a:lnTo>
                  <a:lnTo>
                    <a:pt x="76123" y="182879"/>
                  </a:lnTo>
                  <a:lnTo>
                    <a:pt x="46495" y="181442"/>
                  </a:lnTo>
                  <a:lnTo>
                    <a:pt x="22298" y="177522"/>
                  </a:lnTo>
                  <a:lnTo>
                    <a:pt x="5982" y="171708"/>
                  </a:lnTo>
                  <a:lnTo>
                    <a:pt x="0" y="164591"/>
                  </a:lnTo>
                  <a:lnTo>
                    <a:pt x="0" y="18287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7634303" y="2743688"/>
            <a:ext cx="43434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dirty="0">
                <a:latin typeface="Cambria"/>
                <a:cs typeface="Cambria"/>
              </a:rPr>
              <a:t>Cervical</a:t>
            </a:r>
            <a:r>
              <a:rPr sz="650" spc="50" dirty="0">
                <a:latin typeface="Cambria"/>
                <a:cs typeface="Cambria"/>
              </a:rPr>
              <a:t> </a:t>
            </a:r>
            <a:r>
              <a:rPr sz="650" spc="-25" dirty="0">
                <a:latin typeface="Cambria"/>
                <a:cs typeface="Cambria"/>
              </a:rPr>
              <a:t>TF</a:t>
            </a:r>
            <a:endParaRPr sz="650">
              <a:latin typeface="Cambria"/>
              <a:cs typeface="Cambria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7079233" y="2921761"/>
            <a:ext cx="1548130" cy="210185"/>
            <a:chOff x="7079233" y="2921761"/>
            <a:chExt cx="1548130" cy="210185"/>
          </a:xfrm>
        </p:grpSpPr>
        <p:sp>
          <p:nvSpPr>
            <p:cNvPr id="72" name="object 72"/>
            <p:cNvSpPr/>
            <p:nvPr/>
          </p:nvSpPr>
          <p:spPr>
            <a:xfrm>
              <a:off x="7091933" y="2934461"/>
              <a:ext cx="1522730" cy="184785"/>
            </a:xfrm>
            <a:custGeom>
              <a:avLst/>
              <a:gdLst/>
              <a:ahLst/>
              <a:cxnLst/>
              <a:rect l="l" t="t" r="r" b="b"/>
              <a:pathLst>
                <a:path w="1522729" h="184785">
                  <a:moveTo>
                    <a:pt x="1446352" y="0"/>
                  </a:moveTo>
                  <a:lnTo>
                    <a:pt x="76123" y="0"/>
                  </a:lnTo>
                  <a:lnTo>
                    <a:pt x="46495" y="1448"/>
                  </a:lnTo>
                  <a:lnTo>
                    <a:pt x="22298" y="5400"/>
                  </a:lnTo>
                  <a:lnTo>
                    <a:pt x="5982" y="11262"/>
                  </a:lnTo>
                  <a:lnTo>
                    <a:pt x="0" y="18440"/>
                  </a:lnTo>
                  <a:lnTo>
                    <a:pt x="0" y="165963"/>
                  </a:lnTo>
                  <a:lnTo>
                    <a:pt x="5982" y="173141"/>
                  </a:lnTo>
                  <a:lnTo>
                    <a:pt x="22298" y="179003"/>
                  </a:lnTo>
                  <a:lnTo>
                    <a:pt x="46495" y="182955"/>
                  </a:lnTo>
                  <a:lnTo>
                    <a:pt x="76123" y="184403"/>
                  </a:lnTo>
                  <a:lnTo>
                    <a:pt x="1446352" y="184403"/>
                  </a:lnTo>
                  <a:lnTo>
                    <a:pt x="1475980" y="182955"/>
                  </a:lnTo>
                  <a:lnTo>
                    <a:pt x="1500177" y="179003"/>
                  </a:lnTo>
                  <a:lnTo>
                    <a:pt x="1516493" y="173141"/>
                  </a:lnTo>
                  <a:lnTo>
                    <a:pt x="1522476" y="165963"/>
                  </a:lnTo>
                  <a:lnTo>
                    <a:pt x="1522476" y="18440"/>
                  </a:lnTo>
                  <a:lnTo>
                    <a:pt x="1516493" y="11262"/>
                  </a:lnTo>
                  <a:lnTo>
                    <a:pt x="1500177" y="5400"/>
                  </a:lnTo>
                  <a:lnTo>
                    <a:pt x="1475980" y="1448"/>
                  </a:lnTo>
                  <a:lnTo>
                    <a:pt x="1446352" y="0"/>
                  </a:lnTo>
                  <a:close/>
                </a:path>
              </a:pathLst>
            </a:custGeom>
            <a:solidFill>
              <a:srgbClr val="CF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091933" y="2934461"/>
              <a:ext cx="1522730" cy="184785"/>
            </a:xfrm>
            <a:custGeom>
              <a:avLst/>
              <a:gdLst/>
              <a:ahLst/>
              <a:cxnLst/>
              <a:rect l="l" t="t" r="r" b="b"/>
              <a:pathLst>
                <a:path w="1522729" h="184785">
                  <a:moveTo>
                    <a:pt x="0" y="18440"/>
                  </a:moveTo>
                  <a:lnTo>
                    <a:pt x="5982" y="11262"/>
                  </a:lnTo>
                  <a:lnTo>
                    <a:pt x="22298" y="5400"/>
                  </a:lnTo>
                  <a:lnTo>
                    <a:pt x="46495" y="1448"/>
                  </a:lnTo>
                  <a:lnTo>
                    <a:pt x="76123" y="0"/>
                  </a:lnTo>
                  <a:lnTo>
                    <a:pt x="1446352" y="0"/>
                  </a:lnTo>
                  <a:lnTo>
                    <a:pt x="1475980" y="1448"/>
                  </a:lnTo>
                  <a:lnTo>
                    <a:pt x="1500177" y="5400"/>
                  </a:lnTo>
                  <a:lnTo>
                    <a:pt x="1516493" y="11262"/>
                  </a:lnTo>
                  <a:lnTo>
                    <a:pt x="1522476" y="18440"/>
                  </a:lnTo>
                  <a:lnTo>
                    <a:pt x="1522476" y="165963"/>
                  </a:lnTo>
                  <a:lnTo>
                    <a:pt x="1516493" y="173141"/>
                  </a:lnTo>
                  <a:lnTo>
                    <a:pt x="1500177" y="179003"/>
                  </a:lnTo>
                  <a:lnTo>
                    <a:pt x="1475980" y="182955"/>
                  </a:lnTo>
                  <a:lnTo>
                    <a:pt x="1446352" y="184403"/>
                  </a:lnTo>
                  <a:lnTo>
                    <a:pt x="76123" y="184403"/>
                  </a:lnTo>
                  <a:lnTo>
                    <a:pt x="46495" y="182955"/>
                  </a:lnTo>
                  <a:lnTo>
                    <a:pt x="22298" y="179003"/>
                  </a:lnTo>
                  <a:lnTo>
                    <a:pt x="5982" y="173141"/>
                  </a:lnTo>
                  <a:lnTo>
                    <a:pt x="0" y="165963"/>
                  </a:lnTo>
                  <a:lnTo>
                    <a:pt x="0" y="1844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7628206" y="2954616"/>
            <a:ext cx="44767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dirty="0">
                <a:latin typeface="Cambria"/>
                <a:cs typeface="Cambria"/>
              </a:rPr>
              <a:t>Ovarian</a:t>
            </a:r>
            <a:r>
              <a:rPr sz="650" spc="204" dirty="0">
                <a:latin typeface="Cambria"/>
                <a:cs typeface="Cambria"/>
              </a:rPr>
              <a:t> </a:t>
            </a:r>
            <a:r>
              <a:rPr sz="650" spc="-25" dirty="0">
                <a:latin typeface="Cambria"/>
                <a:cs typeface="Cambria"/>
              </a:rPr>
              <a:t>TF</a:t>
            </a:r>
            <a:endParaRPr sz="650">
              <a:latin typeface="Cambria"/>
              <a:cs typeface="Cambria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6857721" y="2918434"/>
            <a:ext cx="1769745" cy="423545"/>
            <a:chOff x="6857721" y="2918434"/>
            <a:chExt cx="1769745" cy="423545"/>
          </a:xfrm>
        </p:grpSpPr>
        <p:sp>
          <p:nvSpPr>
            <p:cNvPr id="76" name="object 76"/>
            <p:cNvSpPr/>
            <p:nvPr/>
          </p:nvSpPr>
          <p:spPr>
            <a:xfrm>
              <a:off x="6870421" y="2931134"/>
              <a:ext cx="242570" cy="348615"/>
            </a:xfrm>
            <a:custGeom>
              <a:avLst/>
              <a:gdLst/>
              <a:ahLst/>
              <a:cxnLst/>
              <a:rect l="l" t="t" r="r" b="b"/>
              <a:pathLst>
                <a:path w="242570" h="348614">
                  <a:moveTo>
                    <a:pt x="0" y="0"/>
                  </a:moveTo>
                  <a:lnTo>
                    <a:pt x="242100" y="348018"/>
                  </a:lnTo>
                </a:path>
              </a:pathLst>
            </a:custGeom>
            <a:ln w="25400">
              <a:solidFill>
                <a:srgbClr val="BA0E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091933" y="3146298"/>
              <a:ext cx="1522730" cy="182880"/>
            </a:xfrm>
            <a:custGeom>
              <a:avLst/>
              <a:gdLst/>
              <a:ahLst/>
              <a:cxnLst/>
              <a:rect l="l" t="t" r="r" b="b"/>
              <a:pathLst>
                <a:path w="1522729" h="182879">
                  <a:moveTo>
                    <a:pt x="1446352" y="0"/>
                  </a:moveTo>
                  <a:lnTo>
                    <a:pt x="76123" y="0"/>
                  </a:lnTo>
                  <a:lnTo>
                    <a:pt x="46495" y="1437"/>
                  </a:lnTo>
                  <a:lnTo>
                    <a:pt x="22298" y="5357"/>
                  </a:lnTo>
                  <a:lnTo>
                    <a:pt x="5982" y="11171"/>
                  </a:lnTo>
                  <a:lnTo>
                    <a:pt x="0" y="18287"/>
                  </a:lnTo>
                  <a:lnTo>
                    <a:pt x="0" y="164591"/>
                  </a:lnTo>
                  <a:lnTo>
                    <a:pt x="5982" y="171708"/>
                  </a:lnTo>
                  <a:lnTo>
                    <a:pt x="22298" y="177522"/>
                  </a:lnTo>
                  <a:lnTo>
                    <a:pt x="46495" y="181442"/>
                  </a:lnTo>
                  <a:lnTo>
                    <a:pt x="76123" y="182879"/>
                  </a:lnTo>
                  <a:lnTo>
                    <a:pt x="1446352" y="182879"/>
                  </a:lnTo>
                  <a:lnTo>
                    <a:pt x="1475980" y="181442"/>
                  </a:lnTo>
                  <a:lnTo>
                    <a:pt x="1500177" y="177522"/>
                  </a:lnTo>
                  <a:lnTo>
                    <a:pt x="1516493" y="171708"/>
                  </a:lnTo>
                  <a:lnTo>
                    <a:pt x="1522476" y="164591"/>
                  </a:lnTo>
                  <a:lnTo>
                    <a:pt x="1522476" y="18287"/>
                  </a:lnTo>
                  <a:lnTo>
                    <a:pt x="1516493" y="11171"/>
                  </a:lnTo>
                  <a:lnTo>
                    <a:pt x="1500177" y="5357"/>
                  </a:lnTo>
                  <a:lnTo>
                    <a:pt x="1475980" y="1437"/>
                  </a:lnTo>
                  <a:lnTo>
                    <a:pt x="1446352" y="0"/>
                  </a:lnTo>
                  <a:close/>
                </a:path>
              </a:pathLst>
            </a:custGeom>
            <a:solidFill>
              <a:srgbClr val="CF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091933" y="3146298"/>
              <a:ext cx="1522730" cy="182880"/>
            </a:xfrm>
            <a:custGeom>
              <a:avLst/>
              <a:gdLst/>
              <a:ahLst/>
              <a:cxnLst/>
              <a:rect l="l" t="t" r="r" b="b"/>
              <a:pathLst>
                <a:path w="1522729" h="182879">
                  <a:moveTo>
                    <a:pt x="0" y="18287"/>
                  </a:moveTo>
                  <a:lnTo>
                    <a:pt x="5982" y="11171"/>
                  </a:lnTo>
                  <a:lnTo>
                    <a:pt x="22298" y="5357"/>
                  </a:lnTo>
                  <a:lnTo>
                    <a:pt x="46495" y="1437"/>
                  </a:lnTo>
                  <a:lnTo>
                    <a:pt x="76123" y="0"/>
                  </a:lnTo>
                  <a:lnTo>
                    <a:pt x="1446352" y="0"/>
                  </a:lnTo>
                  <a:lnTo>
                    <a:pt x="1475980" y="1437"/>
                  </a:lnTo>
                  <a:lnTo>
                    <a:pt x="1500177" y="5357"/>
                  </a:lnTo>
                  <a:lnTo>
                    <a:pt x="1516493" y="11171"/>
                  </a:lnTo>
                  <a:lnTo>
                    <a:pt x="1522476" y="18287"/>
                  </a:lnTo>
                  <a:lnTo>
                    <a:pt x="1522476" y="164591"/>
                  </a:lnTo>
                  <a:lnTo>
                    <a:pt x="1516493" y="171708"/>
                  </a:lnTo>
                  <a:lnTo>
                    <a:pt x="1500177" y="177522"/>
                  </a:lnTo>
                  <a:lnTo>
                    <a:pt x="1475980" y="181442"/>
                  </a:lnTo>
                  <a:lnTo>
                    <a:pt x="1446352" y="182879"/>
                  </a:lnTo>
                  <a:lnTo>
                    <a:pt x="76123" y="182879"/>
                  </a:lnTo>
                  <a:lnTo>
                    <a:pt x="46495" y="181442"/>
                  </a:lnTo>
                  <a:lnTo>
                    <a:pt x="22298" y="177522"/>
                  </a:lnTo>
                  <a:lnTo>
                    <a:pt x="5982" y="171708"/>
                  </a:lnTo>
                  <a:lnTo>
                    <a:pt x="0" y="164591"/>
                  </a:lnTo>
                  <a:lnTo>
                    <a:pt x="0" y="18287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7644938" y="3165544"/>
            <a:ext cx="41465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dirty="0">
                <a:latin typeface="Cambria"/>
                <a:cs typeface="Cambria"/>
              </a:rPr>
              <a:t>Uterine</a:t>
            </a:r>
            <a:r>
              <a:rPr sz="650" spc="50" dirty="0">
                <a:latin typeface="Cambria"/>
                <a:cs typeface="Cambria"/>
              </a:rPr>
              <a:t> </a:t>
            </a:r>
            <a:r>
              <a:rPr sz="650" spc="-25" dirty="0">
                <a:latin typeface="Cambria"/>
                <a:cs typeface="Cambria"/>
              </a:rPr>
              <a:t>TF</a:t>
            </a:r>
            <a:endParaRPr sz="650">
              <a:latin typeface="Cambria"/>
              <a:cs typeface="Cambria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4959858" y="3390138"/>
            <a:ext cx="1522730" cy="257810"/>
          </a:xfrm>
          <a:custGeom>
            <a:avLst/>
            <a:gdLst/>
            <a:ahLst/>
            <a:cxnLst/>
            <a:rect l="l" t="t" r="r" b="b"/>
            <a:pathLst>
              <a:path w="1522729" h="257810">
                <a:moveTo>
                  <a:pt x="1446352" y="0"/>
                </a:moveTo>
                <a:lnTo>
                  <a:pt x="76123" y="0"/>
                </a:lnTo>
                <a:lnTo>
                  <a:pt x="46495" y="2024"/>
                </a:lnTo>
                <a:lnTo>
                  <a:pt x="22298" y="7543"/>
                </a:lnTo>
                <a:lnTo>
                  <a:pt x="5982" y="15730"/>
                </a:lnTo>
                <a:lnTo>
                  <a:pt x="0" y="25755"/>
                </a:lnTo>
                <a:lnTo>
                  <a:pt x="0" y="231800"/>
                </a:lnTo>
                <a:lnTo>
                  <a:pt x="5982" y="241825"/>
                </a:lnTo>
                <a:lnTo>
                  <a:pt x="22298" y="250012"/>
                </a:lnTo>
                <a:lnTo>
                  <a:pt x="46495" y="255531"/>
                </a:lnTo>
                <a:lnTo>
                  <a:pt x="76123" y="257555"/>
                </a:lnTo>
                <a:lnTo>
                  <a:pt x="1446352" y="257555"/>
                </a:lnTo>
                <a:lnTo>
                  <a:pt x="1475980" y="255531"/>
                </a:lnTo>
                <a:lnTo>
                  <a:pt x="1500177" y="250012"/>
                </a:lnTo>
                <a:lnTo>
                  <a:pt x="1516493" y="241825"/>
                </a:lnTo>
                <a:lnTo>
                  <a:pt x="1522476" y="231800"/>
                </a:lnTo>
                <a:lnTo>
                  <a:pt x="1522476" y="25755"/>
                </a:lnTo>
                <a:lnTo>
                  <a:pt x="1516493" y="15730"/>
                </a:lnTo>
                <a:lnTo>
                  <a:pt x="1500177" y="7543"/>
                </a:lnTo>
                <a:lnTo>
                  <a:pt x="1475980" y="2024"/>
                </a:lnTo>
                <a:lnTo>
                  <a:pt x="144635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5056422" y="3401063"/>
            <a:ext cx="1327785" cy="22097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522605" marR="5080" indent="-510540">
              <a:lnSpc>
                <a:spcPts val="730"/>
              </a:lnSpc>
              <a:spcBef>
                <a:spcPts val="185"/>
              </a:spcBef>
            </a:pPr>
            <a:r>
              <a:rPr sz="650" b="1" dirty="0">
                <a:solidFill>
                  <a:srgbClr val="FFFFFF"/>
                </a:solidFill>
                <a:latin typeface="Cambria"/>
                <a:cs typeface="Cambria"/>
              </a:rPr>
              <a:t>Head</a:t>
            </a:r>
            <a:r>
              <a:rPr sz="650" b="1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dirty="0">
                <a:solidFill>
                  <a:srgbClr val="FFFFFF"/>
                </a:solidFill>
                <a:latin typeface="Cambria"/>
                <a:cs typeface="Cambria"/>
              </a:rPr>
              <a:t>&amp;</a:t>
            </a:r>
            <a:r>
              <a:rPr sz="650" b="1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dirty="0">
                <a:solidFill>
                  <a:srgbClr val="FFFFFF"/>
                </a:solidFill>
                <a:latin typeface="Cambria"/>
                <a:cs typeface="Cambria"/>
              </a:rPr>
              <a:t>Neck</a:t>
            </a:r>
            <a:r>
              <a:rPr sz="650" b="1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dirty="0">
                <a:solidFill>
                  <a:srgbClr val="FFFFFF"/>
                </a:solidFill>
                <a:latin typeface="Cambria"/>
                <a:cs typeface="Cambria"/>
              </a:rPr>
              <a:t>Steering</a:t>
            </a:r>
            <a:r>
              <a:rPr sz="650" b="1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spc="-10" dirty="0">
                <a:solidFill>
                  <a:srgbClr val="FFFFFF"/>
                </a:solidFill>
                <a:latin typeface="Cambria"/>
                <a:cs typeface="Cambria"/>
              </a:rPr>
              <a:t>Committee</a:t>
            </a:r>
            <a:r>
              <a:rPr sz="650" b="1" spc="5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spc="-10" dirty="0">
                <a:solidFill>
                  <a:srgbClr val="FFFFFF"/>
                </a:solidFill>
                <a:latin typeface="Cambria"/>
                <a:cs typeface="Cambria"/>
              </a:rPr>
              <a:t>(HNSC)</a:t>
            </a:r>
            <a:endParaRPr sz="650">
              <a:latin typeface="Cambria"/>
              <a:cs typeface="Cambria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6469634" y="3343909"/>
            <a:ext cx="2157730" cy="630555"/>
            <a:chOff x="6469634" y="3343909"/>
            <a:chExt cx="2157730" cy="630555"/>
          </a:xfrm>
        </p:grpSpPr>
        <p:sp>
          <p:nvSpPr>
            <p:cNvPr id="83" name="object 83"/>
            <p:cNvSpPr/>
            <p:nvPr/>
          </p:nvSpPr>
          <p:spPr>
            <a:xfrm>
              <a:off x="6887771" y="3400765"/>
              <a:ext cx="202565" cy="182880"/>
            </a:xfrm>
            <a:custGeom>
              <a:avLst/>
              <a:gdLst/>
              <a:ahLst/>
              <a:cxnLst/>
              <a:rect l="l" t="t" r="r" b="b"/>
              <a:pathLst>
                <a:path w="202565" h="182879">
                  <a:moveTo>
                    <a:pt x="0" y="182270"/>
                  </a:moveTo>
                  <a:lnTo>
                    <a:pt x="202514" y="0"/>
                  </a:lnTo>
                </a:path>
              </a:pathLst>
            </a:custGeom>
            <a:ln w="25400">
              <a:solidFill>
                <a:srgbClr val="BA0E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091934" y="3356609"/>
              <a:ext cx="1522730" cy="182880"/>
            </a:xfrm>
            <a:custGeom>
              <a:avLst/>
              <a:gdLst/>
              <a:ahLst/>
              <a:cxnLst/>
              <a:rect l="l" t="t" r="r" b="b"/>
              <a:pathLst>
                <a:path w="1522729" h="182879">
                  <a:moveTo>
                    <a:pt x="1446352" y="0"/>
                  </a:moveTo>
                  <a:lnTo>
                    <a:pt x="76123" y="0"/>
                  </a:lnTo>
                  <a:lnTo>
                    <a:pt x="46495" y="1437"/>
                  </a:lnTo>
                  <a:lnTo>
                    <a:pt x="22298" y="5357"/>
                  </a:lnTo>
                  <a:lnTo>
                    <a:pt x="5982" y="11171"/>
                  </a:lnTo>
                  <a:lnTo>
                    <a:pt x="0" y="18287"/>
                  </a:lnTo>
                  <a:lnTo>
                    <a:pt x="0" y="164591"/>
                  </a:lnTo>
                  <a:lnTo>
                    <a:pt x="5982" y="171708"/>
                  </a:lnTo>
                  <a:lnTo>
                    <a:pt x="22298" y="177522"/>
                  </a:lnTo>
                  <a:lnTo>
                    <a:pt x="46495" y="181442"/>
                  </a:lnTo>
                  <a:lnTo>
                    <a:pt x="76123" y="182879"/>
                  </a:lnTo>
                  <a:lnTo>
                    <a:pt x="1446352" y="182879"/>
                  </a:lnTo>
                  <a:lnTo>
                    <a:pt x="1475980" y="181442"/>
                  </a:lnTo>
                  <a:lnTo>
                    <a:pt x="1500177" y="177522"/>
                  </a:lnTo>
                  <a:lnTo>
                    <a:pt x="1516493" y="171708"/>
                  </a:lnTo>
                  <a:lnTo>
                    <a:pt x="1522476" y="164591"/>
                  </a:lnTo>
                  <a:lnTo>
                    <a:pt x="1522476" y="18287"/>
                  </a:lnTo>
                  <a:lnTo>
                    <a:pt x="1516493" y="11171"/>
                  </a:lnTo>
                  <a:lnTo>
                    <a:pt x="1500177" y="5357"/>
                  </a:lnTo>
                  <a:lnTo>
                    <a:pt x="1475980" y="1437"/>
                  </a:lnTo>
                  <a:lnTo>
                    <a:pt x="1446352" y="0"/>
                  </a:lnTo>
                  <a:close/>
                </a:path>
              </a:pathLst>
            </a:custGeom>
            <a:solidFill>
              <a:srgbClr val="79BC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091934" y="3356609"/>
              <a:ext cx="1522730" cy="182880"/>
            </a:xfrm>
            <a:custGeom>
              <a:avLst/>
              <a:gdLst/>
              <a:ahLst/>
              <a:cxnLst/>
              <a:rect l="l" t="t" r="r" b="b"/>
              <a:pathLst>
                <a:path w="1522729" h="182879">
                  <a:moveTo>
                    <a:pt x="0" y="18287"/>
                  </a:moveTo>
                  <a:lnTo>
                    <a:pt x="5982" y="11171"/>
                  </a:lnTo>
                  <a:lnTo>
                    <a:pt x="22298" y="5357"/>
                  </a:lnTo>
                  <a:lnTo>
                    <a:pt x="46495" y="1437"/>
                  </a:lnTo>
                  <a:lnTo>
                    <a:pt x="76123" y="0"/>
                  </a:lnTo>
                  <a:lnTo>
                    <a:pt x="1446352" y="0"/>
                  </a:lnTo>
                  <a:lnTo>
                    <a:pt x="1475980" y="1437"/>
                  </a:lnTo>
                  <a:lnTo>
                    <a:pt x="1500177" y="5357"/>
                  </a:lnTo>
                  <a:lnTo>
                    <a:pt x="1516493" y="11171"/>
                  </a:lnTo>
                  <a:lnTo>
                    <a:pt x="1522476" y="18287"/>
                  </a:lnTo>
                  <a:lnTo>
                    <a:pt x="1522476" y="164591"/>
                  </a:lnTo>
                  <a:lnTo>
                    <a:pt x="1516493" y="171708"/>
                  </a:lnTo>
                  <a:lnTo>
                    <a:pt x="1500177" y="177522"/>
                  </a:lnTo>
                  <a:lnTo>
                    <a:pt x="1475980" y="181442"/>
                  </a:lnTo>
                  <a:lnTo>
                    <a:pt x="1446352" y="182879"/>
                  </a:lnTo>
                  <a:lnTo>
                    <a:pt x="76123" y="182879"/>
                  </a:lnTo>
                  <a:lnTo>
                    <a:pt x="46495" y="181442"/>
                  </a:lnTo>
                  <a:lnTo>
                    <a:pt x="22298" y="177522"/>
                  </a:lnTo>
                  <a:lnTo>
                    <a:pt x="5982" y="171708"/>
                  </a:lnTo>
                  <a:lnTo>
                    <a:pt x="0" y="164591"/>
                  </a:lnTo>
                  <a:lnTo>
                    <a:pt x="0" y="18287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482334" y="3570731"/>
              <a:ext cx="407034" cy="0"/>
            </a:xfrm>
            <a:custGeom>
              <a:avLst/>
              <a:gdLst/>
              <a:ahLst/>
              <a:cxnLst/>
              <a:rect l="l" t="t" r="r" b="b"/>
              <a:pathLst>
                <a:path w="407034">
                  <a:moveTo>
                    <a:pt x="0" y="0"/>
                  </a:moveTo>
                  <a:lnTo>
                    <a:pt x="406908" y="0"/>
                  </a:lnTo>
                </a:path>
              </a:pathLst>
            </a:custGeom>
            <a:ln w="25400">
              <a:solidFill>
                <a:srgbClr val="BA0E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091934" y="3566921"/>
              <a:ext cx="1522730" cy="184785"/>
            </a:xfrm>
            <a:custGeom>
              <a:avLst/>
              <a:gdLst/>
              <a:ahLst/>
              <a:cxnLst/>
              <a:rect l="l" t="t" r="r" b="b"/>
              <a:pathLst>
                <a:path w="1522729" h="184785">
                  <a:moveTo>
                    <a:pt x="1446352" y="0"/>
                  </a:moveTo>
                  <a:lnTo>
                    <a:pt x="76123" y="0"/>
                  </a:lnTo>
                  <a:lnTo>
                    <a:pt x="46495" y="1448"/>
                  </a:lnTo>
                  <a:lnTo>
                    <a:pt x="22298" y="5400"/>
                  </a:lnTo>
                  <a:lnTo>
                    <a:pt x="5982" y="11262"/>
                  </a:lnTo>
                  <a:lnTo>
                    <a:pt x="0" y="18440"/>
                  </a:lnTo>
                  <a:lnTo>
                    <a:pt x="0" y="165963"/>
                  </a:lnTo>
                  <a:lnTo>
                    <a:pt x="5982" y="173141"/>
                  </a:lnTo>
                  <a:lnTo>
                    <a:pt x="22298" y="179003"/>
                  </a:lnTo>
                  <a:lnTo>
                    <a:pt x="46495" y="182955"/>
                  </a:lnTo>
                  <a:lnTo>
                    <a:pt x="76123" y="184403"/>
                  </a:lnTo>
                  <a:lnTo>
                    <a:pt x="1446352" y="184403"/>
                  </a:lnTo>
                  <a:lnTo>
                    <a:pt x="1475980" y="182955"/>
                  </a:lnTo>
                  <a:lnTo>
                    <a:pt x="1500177" y="179003"/>
                  </a:lnTo>
                  <a:lnTo>
                    <a:pt x="1516493" y="173141"/>
                  </a:lnTo>
                  <a:lnTo>
                    <a:pt x="1522476" y="165963"/>
                  </a:lnTo>
                  <a:lnTo>
                    <a:pt x="1522476" y="18440"/>
                  </a:lnTo>
                  <a:lnTo>
                    <a:pt x="1516493" y="11262"/>
                  </a:lnTo>
                  <a:lnTo>
                    <a:pt x="1500177" y="5400"/>
                  </a:lnTo>
                  <a:lnTo>
                    <a:pt x="1475980" y="1448"/>
                  </a:lnTo>
                  <a:lnTo>
                    <a:pt x="1446352" y="0"/>
                  </a:lnTo>
                  <a:close/>
                </a:path>
              </a:pathLst>
            </a:custGeom>
            <a:solidFill>
              <a:srgbClr val="79BC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091934" y="3566921"/>
              <a:ext cx="1522730" cy="184785"/>
            </a:xfrm>
            <a:custGeom>
              <a:avLst/>
              <a:gdLst/>
              <a:ahLst/>
              <a:cxnLst/>
              <a:rect l="l" t="t" r="r" b="b"/>
              <a:pathLst>
                <a:path w="1522729" h="184785">
                  <a:moveTo>
                    <a:pt x="0" y="18440"/>
                  </a:moveTo>
                  <a:lnTo>
                    <a:pt x="5982" y="11262"/>
                  </a:lnTo>
                  <a:lnTo>
                    <a:pt x="22298" y="5400"/>
                  </a:lnTo>
                  <a:lnTo>
                    <a:pt x="46495" y="1448"/>
                  </a:lnTo>
                  <a:lnTo>
                    <a:pt x="76123" y="0"/>
                  </a:lnTo>
                  <a:lnTo>
                    <a:pt x="1446352" y="0"/>
                  </a:lnTo>
                  <a:lnTo>
                    <a:pt x="1475980" y="1448"/>
                  </a:lnTo>
                  <a:lnTo>
                    <a:pt x="1500177" y="5400"/>
                  </a:lnTo>
                  <a:lnTo>
                    <a:pt x="1516493" y="11262"/>
                  </a:lnTo>
                  <a:lnTo>
                    <a:pt x="1522476" y="18440"/>
                  </a:lnTo>
                  <a:lnTo>
                    <a:pt x="1522476" y="165963"/>
                  </a:lnTo>
                  <a:lnTo>
                    <a:pt x="1516493" y="173141"/>
                  </a:lnTo>
                  <a:lnTo>
                    <a:pt x="1500177" y="179003"/>
                  </a:lnTo>
                  <a:lnTo>
                    <a:pt x="1475980" y="182955"/>
                  </a:lnTo>
                  <a:lnTo>
                    <a:pt x="1446352" y="184403"/>
                  </a:lnTo>
                  <a:lnTo>
                    <a:pt x="76123" y="184403"/>
                  </a:lnTo>
                  <a:lnTo>
                    <a:pt x="46495" y="182955"/>
                  </a:lnTo>
                  <a:lnTo>
                    <a:pt x="22298" y="179003"/>
                  </a:lnTo>
                  <a:lnTo>
                    <a:pt x="5982" y="173141"/>
                  </a:lnTo>
                  <a:lnTo>
                    <a:pt x="0" y="165963"/>
                  </a:lnTo>
                  <a:lnTo>
                    <a:pt x="0" y="1844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863912" y="3593662"/>
              <a:ext cx="222885" cy="320675"/>
            </a:xfrm>
            <a:custGeom>
              <a:avLst/>
              <a:gdLst/>
              <a:ahLst/>
              <a:cxnLst/>
              <a:rect l="l" t="t" r="r" b="b"/>
              <a:pathLst>
                <a:path w="222884" h="320675">
                  <a:moveTo>
                    <a:pt x="0" y="0"/>
                  </a:moveTo>
                  <a:lnTo>
                    <a:pt x="222745" y="320192"/>
                  </a:lnTo>
                </a:path>
              </a:pathLst>
            </a:custGeom>
            <a:ln w="25400">
              <a:solidFill>
                <a:srgbClr val="BA0E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091934" y="3778757"/>
              <a:ext cx="1522730" cy="182880"/>
            </a:xfrm>
            <a:custGeom>
              <a:avLst/>
              <a:gdLst/>
              <a:ahLst/>
              <a:cxnLst/>
              <a:rect l="l" t="t" r="r" b="b"/>
              <a:pathLst>
                <a:path w="1522729" h="182879">
                  <a:moveTo>
                    <a:pt x="1446352" y="0"/>
                  </a:moveTo>
                  <a:lnTo>
                    <a:pt x="76123" y="0"/>
                  </a:lnTo>
                  <a:lnTo>
                    <a:pt x="46495" y="1437"/>
                  </a:lnTo>
                  <a:lnTo>
                    <a:pt x="22298" y="5357"/>
                  </a:lnTo>
                  <a:lnTo>
                    <a:pt x="5982" y="11171"/>
                  </a:lnTo>
                  <a:lnTo>
                    <a:pt x="0" y="18287"/>
                  </a:lnTo>
                  <a:lnTo>
                    <a:pt x="0" y="164591"/>
                  </a:lnTo>
                  <a:lnTo>
                    <a:pt x="5982" y="171708"/>
                  </a:lnTo>
                  <a:lnTo>
                    <a:pt x="22298" y="177522"/>
                  </a:lnTo>
                  <a:lnTo>
                    <a:pt x="46495" y="181442"/>
                  </a:lnTo>
                  <a:lnTo>
                    <a:pt x="76123" y="182879"/>
                  </a:lnTo>
                  <a:lnTo>
                    <a:pt x="1446352" y="182879"/>
                  </a:lnTo>
                  <a:lnTo>
                    <a:pt x="1475980" y="181442"/>
                  </a:lnTo>
                  <a:lnTo>
                    <a:pt x="1500177" y="177522"/>
                  </a:lnTo>
                  <a:lnTo>
                    <a:pt x="1516493" y="171708"/>
                  </a:lnTo>
                  <a:lnTo>
                    <a:pt x="1522476" y="164591"/>
                  </a:lnTo>
                  <a:lnTo>
                    <a:pt x="1522476" y="18287"/>
                  </a:lnTo>
                  <a:lnTo>
                    <a:pt x="1516493" y="11171"/>
                  </a:lnTo>
                  <a:lnTo>
                    <a:pt x="1500177" y="5357"/>
                  </a:lnTo>
                  <a:lnTo>
                    <a:pt x="1475980" y="1437"/>
                  </a:lnTo>
                  <a:lnTo>
                    <a:pt x="1446352" y="0"/>
                  </a:lnTo>
                  <a:close/>
                </a:path>
              </a:pathLst>
            </a:custGeom>
            <a:solidFill>
              <a:srgbClr val="79BC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091934" y="3778757"/>
              <a:ext cx="1522730" cy="182880"/>
            </a:xfrm>
            <a:custGeom>
              <a:avLst/>
              <a:gdLst/>
              <a:ahLst/>
              <a:cxnLst/>
              <a:rect l="l" t="t" r="r" b="b"/>
              <a:pathLst>
                <a:path w="1522729" h="182879">
                  <a:moveTo>
                    <a:pt x="0" y="18287"/>
                  </a:moveTo>
                  <a:lnTo>
                    <a:pt x="5982" y="11171"/>
                  </a:lnTo>
                  <a:lnTo>
                    <a:pt x="22298" y="5357"/>
                  </a:lnTo>
                  <a:lnTo>
                    <a:pt x="46495" y="1437"/>
                  </a:lnTo>
                  <a:lnTo>
                    <a:pt x="76123" y="0"/>
                  </a:lnTo>
                  <a:lnTo>
                    <a:pt x="1446352" y="0"/>
                  </a:lnTo>
                  <a:lnTo>
                    <a:pt x="1475980" y="1437"/>
                  </a:lnTo>
                  <a:lnTo>
                    <a:pt x="1500177" y="5357"/>
                  </a:lnTo>
                  <a:lnTo>
                    <a:pt x="1516493" y="11171"/>
                  </a:lnTo>
                  <a:lnTo>
                    <a:pt x="1522476" y="18287"/>
                  </a:lnTo>
                  <a:lnTo>
                    <a:pt x="1522476" y="164591"/>
                  </a:lnTo>
                  <a:lnTo>
                    <a:pt x="1516493" y="171708"/>
                  </a:lnTo>
                  <a:lnTo>
                    <a:pt x="1500177" y="177522"/>
                  </a:lnTo>
                  <a:lnTo>
                    <a:pt x="1475980" y="181442"/>
                  </a:lnTo>
                  <a:lnTo>
                    <a:pt x="1446352" y="182879"/>
                  </a:lnTo>
                  <a:lnTo>
                    <a:pt x="76123" y="182879"/>
                  </a:lnTo>
                  <a:lnTo>
                    <a:pt x="46495" y="181442"/>
                  </a:lnTo>
                  <a:lnTo>
                    <a:pt x="22298" y="177522"/>
                  </a:lnTo>
                  <a:lnTo>
                    <a:pt x="5982" y="171708"/>
                  </a:lnTo>
                  <a:lnTo>
                    <a:pt x="0" y="164591"/>
                  </a:lnTo>
                  <a:lnTo>
                    <a:pt x="0" y="18287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7117667" y="3376472"/>
            <a:ext cx="1466850" cy="549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20"/>
              </a:spcBef>
            </a:pPr>
            <a:r>
              <a:rPr sz="650" dirty="0">
                <a:latin typeface="Cambria"/>
                <a:cs typeface="Cambria"/>
              </a:rPr>
              <a:t>Metastatic/Recurrent</a:t>
            </a:r>
            <a:r>
              <a:rPr sz="650" spc="85" dirty="0">
                <a:latin typeface="Cambria"/>
                <a:cs typeface="Cambria"/>
              </a:rPr>
              <a:t> </a:t>
            </a:r>
            <a:r>
              <a:rPr sz="650" dirty="0">
                <a:latin typeface="Cambria"/>
                <a:cs typeface="Cambria"/>
              </a:rPr>
              <a:t>Disease</a:t>
            </a:r>
            <a:r>
              <a:rPr sz="650" spc="90" dirty="0">
                <a:latin typeface="Cambria"/>
                <a:cs typeface="Cambria"/>
              </a:rPr>
              <a:t> </a:t>
            </a:r>
            <a:r>
              <a:rPr sz="650" spc="-25" dirty="0">
                <a:latin typeface="Cambria"/>
                <a:cs typeface="Cambria"/>
              </a:rPr>
              <a:t>TF</a:t>
            </a:r>
            <a:endParaRPr sz="650">
              <a:latin typeface="Cambria"/>
              <a:cs typeface="Cambria"/>
            </a:endParaRPr>
          </a:p>
          <a:p>
            <a:pPr marL="12065" marR="5080" algn="ctr">
              <a:lnSpc>
                <a:spcPts val="730"/>
              </a:lnSpc>
              <a:spcBef>
                <a:spcPts val="585"/>
              </a:spcBef>
            </a:pPr>
            <a:r>
              <a:rPr sz="650" dirty="0">
                <a:latin typeface="Cambria"/>
                <a:cs typeface="Cambria"/>
              </a:rPr>
              <a:t>Previously-Untreated</a:t>
            </a:r>
            <a:r>
              <a:rPr sz="650" spc="100" dirty="0">
                <a:latin typeface="Cambria"/>
                <a:cs typeface="Cambria"/>
              </a:rPr>
              <a:t> </a:t>
            </a:r>
            <a:r>
              <a:rPr sz="650" dirty="0">
                <a:latin typeface="Cambria"/>
                <a:cs typeface="Cambria"/>
              </a:rPr>
              <a:t>Locally</a:t>
            </a:r>
            <a:r>
              <a:rPr sz="650" spc="100" dirty="0">
                <a:latin typeface="Cambria"/>
                <a:cs typeface="Cambria"/>
              </a:rPr>
              <a:t> </a:t>
            </a:r>
            <a:r>
              <a:rPr sz="650" spc="-10" dirty="0">
                <a:latin typeface="Cambria"/>
                <a:cs typeface="Cambria"/>
              </a:rPr>
              <a:t>Advanced</a:t>
            </a:r>
            <a:r>
              <a:rPr sz="650" spc="500" dirty="0">
                <a:latin typeface="Cambria"/>
                <a:cs typeface="Cambria"/>
              </a:rPr>
              <a:t> </a:t>
            </a:r>
            <a:r>
              <a:rPr sz="650" dirty="0">
                <a:latin typeface="Cambria"/>
                <a:cs typeface="Cambria"/>
              </a:rPr>
              <a:t>Disease</a:t>
            </a:r>
            <a:r>
              <a:rPr sz="650" spc="45" dirty="0">
                <a:latin typeface="Cambria"/>
                <a:cs typeface="Cambria"/>
              </a:rPr>
              <a:t> </a:t>
            </a:r>
            <a:r>
              <a:rPr sz="650" spc="-25" dirty="0">
                <a:latin typeface="Cambria"/>
                <a:cs typeface="Cambria"/>
              </a:rPr>
              <a:t>TF</a:t>
            </a:r>
            <a:endParaRPr sz="650">
              <a:latin typeface="Cambria"/>
              <a:cs typeface="Cambria"/>
            </a:endParaRPr>
          </a:p>
          <a:p>
            <a:pPr marL="437515">
              <a:lnSpc>
                <a:spcPct val="100000"/>
              </a:lnSpc>
              <a:spcBef>
                <a:spcPts val="495"/>
              </a:spcBef>
            </a:pPr>
            <a:r>
              <a:rPr sz="650" dirty="0">
                <a:latin typeface="Cambria"/>
                <a:cs typeface="Cambria"/>
              </a:rPr>
              <a:t>Rare</a:t>
            </a:r>
            <a:r>
              <a:rPr sz="650" spc="45" dirty="0">
                <a:latin typeface="Cambria"/>
                <a:cs typeface="Cambria"/>
              </a:rPr>
              <a:t> </a:t>
            </a:r>
            <a:r>
              <a:rPr sz="650" dirty="0">
                <a:latin typeface="Cambria"/>
                <a:cs typeface="Cambria"/>
              </a:rPr>
              <a:t>Tumors</a:t>
            </a:r>
            <a:r>
              <a:rPr sz="650" spc="50" dirty="0">
                <a:latin typeface="Cambria"/>
                <a:cs typeface="Cambria"/>
              </a:rPr>
              <a:t> </a:t>
            </a:r>
            <a:r>
              <a:rPr sz="650" spc="-25" dirty="0">
                <a:latin typeface="Cambria"/>
                <a:cs typeface="Cambria"/>
              </a:rPr>
              <a:t>TF</a:t>
            </a:r>
            <a:endParaRPr sz="650">
              <a:latin typeface="Cambria"/>
              <a:cs typeface="Cambria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4959858" y="4130802"/>
            <a:ext cx="1522730" cy="279400"/>
          </a:xfrm>
          <a:custGeom>
            <a:avLst/>
            <a:gdLst/>
            <a:ahLst/>
            <a:cxnLst/>
            <a:rect l="l" t="t" r="r" b="b"/>
            <a:pathLst>
              <a:path w="1522729" h="279400">
                <a:moveTo>
                  <a:pt x="1446352" y="0"/>
                </a:moveTo>
                <a:lnTo>
                  <a:pt x="76123" y="0"/>
                </a:lnTo>
                <a:lnTo>
                  <a:pt x="46495" y="2191"/>
                </a:lnTo>
                <a:lnTo>
                  <a:pt x="22298" y="8167"/>
                </a:lnTo>
                <a:lnTo>
                  <a:pt x="5982" y="17032"/>
                </a:lnTo>
                <a:lnTo>
                  <a:pt x="0" y="27889"/>
                </a:lnTo>
                <a:lnTo>
                  <a:pt x="0" y="251002"/>
                </a:lnTo>
                <a:lnTo>
                  <a:pt x="5982" y="261859"/>
                </a:lnTo>
                <a:lnTo>
                  <a:pt x="22298" y="270724"/>
                </a:lnTo>
                <a:lnTo>
                  <a:pt x="46495" y="276700"/>
                </a:lnTo>
                <a:lnTo>
                  <a:pt x="76123" y="278892"/>
                </a:lnTo>
                <a:lnTo>
                  <a:pt x="1446352" y="278892"/>
                </a:lnTo>
                <a:lnTo>
                  <a:pt x="1475980" y="276700"/>
                </a:lnTo>
                <a:lnTo>
                  <a:pt x="1500177" y="270724"/>
                </a:lnTo>
                <a:lnTo>
                  <a:pt x="1516493" y="261859"/>
                </a:lnTo>
                <a:lnTo>
                  <a:pt x="1522476" y="251002"/>
                </a:lnTo>
                <a:lnTo>
                  <a:pt x="1522476" y="27889"/>
                </a:lnTo>
                <a:lnTo>
                  <a:pt x="1516493" y="17032"/>
                </a:lnTo>
                <a:lnTo>
                  <a:pt x="1500177" y="8167"/>
                </a:lnTo>
                <a:lnTo>
                  <a:pt x="1475980" y="2191"/>
                </a:lnTo>
                <a:lnTo>
                  <a:pt x="144635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5128049" y="4152266"/>
            <a:ext cx="1185545" cy="22097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39395" marR="5080" indent="-227329">
              <a:lnSpc>
                <a:spcPts val="730"/>
              </a:lnSpc>
              <a:spcBef>
                <a:spcPts val="185"/>
              </a:spcBef>
            </a:pPr>
            <a:r>
              <a:rPr sz="650" b="1" dirty="0">
                <a:solidFill>
                  <a:srgbClr val="FFFFFF"/>
                </a:solidFill>
                <a:latin typeface="Cambria"/>
                <a:cs typeface="Cambria"/>
              </a:rPr>
              <a:t>Investigational</a:t>
            </a:r>
            <a:r>
              <a:rPr sz="650" b="1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dirty="0">
                <a:solidFill>
                  <a:srgbClr val="FFFFFF"/>
                </a:solidFill>
                <a:latin typeface="Cambria"/>
                <a:cs typeface="Cambria"/>
              </a:rPr>
              <a:t>Drug</a:t>
            </a:r>
            <a:r>
              <a:rPr sz="650" b="1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spc="-10" dirty="0">
                <a:solidFill>
                  <a:srgbClr val="FFFFFF"/>
                </a:solidFill>
                <a:latin typeface="Cambria"/>
                <a:cs typeface="Cambria"/>
              </a:rPr>
              <a:t>Steering</a:t>
            </a:r>
            <a:r>
              <a:rPr sz="650" b="1" spc="5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dirty="0">
                <a:solidFill>
                  <a:srgbClr val="FFFFFF"/>
                </a:solidFill>
                <a:latin typeface="Cambria"/>
                <a:cs typeface="Cambria"/>
              </a:rPr>
              <a:t>Committee</a:t>
            </a:r>
            <a:r>
              <a:rPr sz="650" b="1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spc="-10" dirty="0">
                <a:solidFill>
                  <a:srgbClr val="FFFFFF"/>
                </a:solidFill>
                <a:latin typeface="Cambria"/>
                <a:cs typeface="Cambria"/>
              </a:rPr>
              <a:t>(IDSC)</a:t>
            </a:r>
            <a:endParaRPr sz="650">
              <a:latin typeface="Cambria"/>
              <a:cs typeface="Cambria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6484873" y="4038853"/>
            <a:ext cx="2142490" cy="287655"/>
            <a:chOff x="6484873" y="4038853"/>
            <a:chExt cx="2142490" cy="287655"/>
          </a:xfrm>
        </p:grpSpPr>
        <p:sp>
          <p:nvSpPr>
            <p:cNvPr id="96" name="object 96"/>
            <p:cNvSpPr/>
            <p:nvPr/>
          </p:nvSpPr>
          <p:spPr>
            <a:xfrm>
              <a:off x="6871408" y="4058635"/>
              <a:ext cx="270510" cy="252729"/>
            </a:xfrm>
            <a:custGeom>
              <a:avLst/>
              <a:gdLst/>
              <a:ahLst/>
              <a:cxnLst/>
              <a:rect l="l" t="t" r="r" b="b"/>
              <a:pathLst>
                <a:path w="270509" h="252729">
                  <a:moveTo>
                    <a:pt x="0" y="252539"/>
                  </a:moveTo>
                  <a:lnTo>
                    <a:pt x="270179" y="0"/>
                  </a:lnTo>
                </a:path>
              </a:pathLst>
            </a:custGeom>
            <a:ln w="25400">
              <a:solidFill>
                <a:srgbClr val="BA0E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497573" y="4313681"/>
              <a:ext cx="403860" cy="0"/>
            </a:xfrm>
            <a:custGeom>
              <a:avLst/>
              <a:gdLst/>
              <a:ahLst/>
              <a:cxnLst/>
              <a:rect l="l" t="t" r="r" b="b"/>
              <a:pathLst>
                <a:path w="403859">
                  <a:moveTo>
                    <a:pt x="0" y="0"/>
                  </a:moveTo>
                  <a:lnTo>
                    <a:pt x="403860" y="0"/>
                  </a:lnTo>
                </a:path>
              </a:pathLst>
            </a:custGeom>
            <a:ln w="25400">
              <a:solidFill>
                <a:srgbClr val="BA0E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091933" y="4051553"/>
              <a:ext cx="1522730" cy="182880"/>
            </a:xfrm>
            <a:custGeom>
              <a:avLst/>
              <a:gdLst/>
              <a:ahLst/>
              <a:cxnLst/>
              <a:rect l="l" t="t" r="r" b="b"/>
              <a:pathLst>
                <a:path w="1522729" h="182879">
                  <a:moveTo>
                    <a:pt x="1446352" y="0"/>
                  </a:moveTo>
                  <a:lnTo>
                    <a:pt x="76123" y="0"/>
                  </a:lnTo>
                  <a:lnTo>
                    <a:pt x="46495" y="1437"/>
                  </a:lnTo>
                  <a:lnTo>
                    <a:pt x="22298" y="5357"/>
                  </a:lnTo>
                  <a:lnTo>
                    <a:pt x="5982" y="11171"/>
                  </a:lnTo>
                  <a:lnTo>
                    <a:pt x="0" y="18288"/>
                  </a:lnTo>
                  <a:lnTo>
                    <a:pt x="0" y="164592"/>
                  </a:lnTo>
                  <a:lnTo>
                    <a:pt x="5982" y="171708"/>
                  </a:lnTo>
                  <a:lnTo>
                    <a:pt x="22298" y="177522"/>
                  </a:lnTo>
                  <a:lnTo>
                    <a:pt x="46495" y="181442"/>
                  </a:lnTo>
                  <a:lnTo>
                    <a:pt x="76123" y="182880"/>
                  </a:lnTo>
                  <a:lnTo>
                    <a:pt x="1446352" y="182880"/>
                  </a:lnTo>
                  <a:lnTo>
                    <a:pt x="1475980" y="181442"/>
                  </a:lnTo>
                  <a:lnTo>
                    <a:pt x="1500177" y="177522"/>
                  </a:lnTo>
                  <a:lnTo>
                    <a:pt x="1516493" y="171708"/>
                  </a:lnTo>
                  <a:lnTo>
                    <a:pt x="1522476" y="164592"/>
                  </a:lnTo>
                  <a:lnTo>
                    <a:pt x="1522476" y="18288"/>
                  </a:lnTo>
                  <a:lnTo>
                    <a:pt x="1516493" y="11171"/>
                  </a:lnTo>
                  <a:lnTo>
                    <a:pt x="1500177" y="5357"/>
                  </a:lnTo>
                  <a:lnTo>
                    <a:pt x="1475980" y="1437"/>
                  </a:lnTo>
                  <a:lnTo>
                    <a:pt x="1446352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091933" y="4051553"/>
              <a:ext cx="1522730" cy="182880"/>
            </a:xfrm>
            <a:custGeom>
              <a:avLst/>
              <a:gdLst/>
              <a:ahLst/>
              <a:cxnLst/>
              <a:rect l="l" t="t" r="r" b="b"/>
              <a:pathLst>
                <a:path w="1522729" h="182879">
                  <a:moveTo>
                    <a:pt x="0" y="18288"/>
                  </a:moveTo>
                  <a:lnTo>
                    <a:pt x="5982" y="11171"/>
                  </a:lnTo>
                  <a:lnTo>
                    <a:pt x="22298" y="5357"/>
                  </a:lnTo>
                  <a:lnTo>
                    <a:pt x="46495" y="1437"/>
                  </a:lnTo>
                  <a:lnTo>
                    <a:pt x="76123" y="0"/>
                  </a:lnTo>
                  <a:lnTo>
                    <a:pt x="1446352" y="0"/>
                  </a:lnTo>
                  <a:lnTo>
                    <a:pt x="1475980" y="1437"/>
                  </a:lnTo>
                  <a:lnTo>
                    <a:pt x="1500177" y="5357"/>
                  </a:lnTo>
                  <a:lnTo>
                    <a:pt x="1516493" y="11171"/>
                  </a:lnTo>
                  <a:lnTo>
                    <a:pt x="1522476" y="18288"/>
                  </a:lnTo>
                  <a:lnTo>
                    <a:pt x="1522476" y="164592"/>
                  </a:lnTo>
                  <a:lnTo>
                    <a:pt x="1516493" y="171708"/>
                  </a:lnTo>
                  <a:lnTo>
                    <a:pt x="1500177" y="177522"/>
                  </a:lnTo>
                  <a:lnTo>
                    <a:pt x="1475980" y="181442"/>
                  </a:lnTo>
                  <a:lnTo>
                    <a:pt x="1446352" y="182880"/>
                  </a:lnTo>
                  <a:lnTo>
                    <a:pt x="76123" y="182880"/>
                  </a:lnTo>
                  <a:lnTo>
                    <a:pt x="46495" y="181442"/>
                  </a:lnTo>
                  <a:lnTo>
                    <a:pt x="22298" y="177522"/>
                  </a:lnTo>
                  <a:lnTo>
                    <a:pt x="5982" y="171708"/>
                  </a:lnTo>
                  <a:lnTo>
                    <a:pt x="0" y="164592"/>
                  </a:lnTo>
                  <a:lnTo>
                    <a:pt x="0" y="18288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7414848" y="4070642"/>
            <a:ext cx="87249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dirty="0">
                <a:latin typeface="Cambria"/>
                <a:cs typeface="Cambria"/>
              </a:rPr>
              <a:t>Clinical</a:t>
            </a:r>
            <a:r>
              <a:rPr sz="650" spc="55" dirty="0">
                <a:latin typeface="Cambria"/>
                <a:cs typeface="Cambria"/>
              </a:rPr>
              <a:t> </a:t>
            </a:r>
            <a:r>
              <a:rPr sz="650" dirty="0">
                <a:latin typeface="Cambria"/>
                <a:cs typeface="Cambria"/>
              </a:rPr>
              <a:t>Trial</a:t>
            </a:r>
            <a:r>
              <a:rPr sz="650" spc="55" dirty="0">
                <a:latin typeface="Cambria"/>
                <a:cs typeface="Cambria"/>
              </a:rPr>
              <a:t> </a:t>
            </a:r>
            <a:r>
              <a:rPr sz="650" dirty="0">
                <a:latin typeface="Cambria"/>
                <a:cs typeface="Cambria"/>
              </a:rPr>
              <a:t>Design</a:t>
            </a:r>
            <a:r>
              <a:rPr sz="650" spc="50" dirty="0">
                <a:latin typeface="Cambria"/>
                <a:cs typeface="Cambria"/>
              </a:rPr>
              <a:t> </a:t>
            </a:r>
            <a:r>
              <a:rPr sz="650" spc="-25" dirty="0">
                <a:latin typeface="Cambria"/>
                <a:cs typeface="Cambria"/>
              </a:rPr>
              <a:t>TF</a:t>
            </a:r>
            <a:endParaRPr sz="650">
              <a:latin typeface="Cambria"/>
              <a:cs typeface="Cambria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7079233" y="4249165"/>
            <a:ext cx="1548130" cy="208279"/>
            <a:chOff x="7079233" y="4249165"/>
            <a:chExt cx="1548130" cy="208279"/>
          </a:xfrm>
        </p:grpSpPr>
        <p:sp>
          <p:nvSpPr>
            <p:cNvPr id="102" name="object 102"/>
            <p:cNvSpPr/>
            <p:nvPr/>
          </p:nvSpPr>
          <p:spPr>
            <a:xfrm>
              <a:off x="7091933" y="4261865"/>
              <a:ext cx="1522730" cy="182880"/>
            </a:xfrm>
            <a:custGeom>
              <a:avLst/>
              <a:gdLst/>
              <a:ahLst/>
              <a:cxnLst/>
              <a:rect l="l" t="t" r="r" b="b"/>
              <a:pathLst>
                <a:path w="1522729" h="182879">
                  <a:moveTo>
                    <a:pt x="1446352" y="0"/>
                  </a:moveTo>
                  <a:lnTo>
                    <a:pt x="76123" y="0"/>
                  </a:lnTo>
                  <a:lnTo>
                    <a:pt x="46495" y="1437"/>
                  </a:lnTo>
                  <a:lnTo>
                    <a:pt x="22298" y="5357"/>
                  </a:lnTo>
                  <a:lnTo>
                    <a:pt x="5982" y="11171"/>
                  </a:lnTo>
                  <a:lnTo>
                    <a:pt x="0" y="18288"/>
                  </a:lnTo>
                  <a:lnTo>
                    <a:pt x="0" y="164592"/>
                  </a:lnTo>
                  <a:lnTo>
                    <a:pt x="5982" y="171708"/>
                  </a:lnTo>
                  <a:lnTo>
                    <a:pt x="22298" y="177522"/>
                  </a:lnTo>
                  <a:lnTo>
                    <a:pt x="46495" y="181442"/>
                  </a:lnTo>
                  <a:lnTo>
                    <a:pt x="76123" y="182880"/>
                  </a:lnTo>
                  <a:lnTo>
                    <a:pt x="1446352" y="182880"/>
                  </a:lnTo>
                  <a:lnTo>
                    <a:pt x="1475980" y="181442"/>
                  </a:lnTo>
                  <a:lnTo>
                    <a:pt x="1500177" y="177522"/>
                  </a:lnTo>
                  <a:lnTo>
                    <a:pt x="1516493" y="171708"/>
                  </a:lnTo>
                  <a:lnTo>
                    <a:pt x="1522476" y="164592"/>
                  </a:lnTo>
                  <a:lnTo>
                    <a:pt x="1522476" y="18288"/>
                  </a:lnTo>
                  <a:lnTo>
                    <a:pt x="1516493" y="11171"/>
                  </a:lnTo>
                  <a:lnTo>
                    <a:pt x="1500177" y="5357"/>
                  </a:lnTo>
                  <a:lnTo>
                    <a:pt x="1475980" y="1437"/>
                  </a:lnTo>
                  <a:lnTo>
                    <a:pt x="1446352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091933" y="4261865"/>
              <a:ext cx="1522730" cy="182880"/>
            </a:xfrm>
            <a:custGeom>
              <a:avLst/>
              <a:gdLst/>
              <a:ahLst/>
              <a:cxnLst/>
              <a:rect l="l" t="t" r="r" b="b"/>
              <a:pathLst>
                <a:path w="1522729" h="182879">
                  <a:moveTo>
                    <a:pt x="0" y="18288"/>
                  </a:moveTo>
                  <a:lnTo>
                    <a:pt x="5982" y="11171"/>
                  </a:lnTo>
                  <a:lnTo>
                    <a:pt x="22298" y="5357"/>
                  </a:lnTo>
                  <a:lnTo>
                    <a:pt x="46495" y="1437"/>
                  </a:lnTo>
                  <a:lnTo>
                    <a:pt x="76123" y="0"/>
                  </a:lnTo>
                  <a:lnTo>
                    <a:pt x="1446352" y="0"/>
                  </a:lnTo>
                  <a:lnTo>
                    <a:pt x="1475980" y="1437"/>
                  </a:lnTo>
                  <a:lnTo>
                    <a:pt x="1500177" y="5357"/>
                  </a:lnTo>
                  <a:lnTo>
                    <a:pt x="1516493" y="11171"/>
                  </a:lnTo>
                  <a:lnTo>
                    <a:pt x="1522476" y="18288"/>
                  </a:lnTo>
                  <a:lnTo>
                    <a:pt x="1522476" y="164592"/>
                  </a:lnTo>
                  <a:lnTo>
                    <a:pt x="1516493" y="171708"/>
                  </a:lnTo>
                  <a:lnTo>
                    <a:pt x="1500177" y="177522"/>
                  </a:lnTo>
                  <a:lnTo>
                    <a:pt x="1475980" y="181442"/>
                  </a:lnTo>
                  <a:lnTo>
                    <a:pt x="1446352" y="182880"/>
                  </a:lnTo>
                  <a:lnTo>
                    <a:pt x="76123" y="182880"/>
                  </a:lnTo>
                  <a:lnTo>
                    <a:pt x="46495" y="181442"/>
                  </a:lnTo>
                  <a:lnTo>
                    <a:pt x="22298" y="177522"/>
                  </a:lnTo>
                  <a:lnTo>
                    <a:pt x="5982" y="171708"/>
                  </a:lnTo>
                  <a:lnTo>
                    <a:pt x="0" y="164592"/>
                  </a:lnTo>
                  <a:lnTo>
                    <a:pt x="0" y="18288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4"/>
          <p:cNvSpPr txBox="1"/>
          <p:nvPr/>
        </p:nvSpPr>
        <p:spPr>
          <a:xfrm>
            <a:off x="7483395" y="4281570"/>
            <a:ext cx="73723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dirty="0">
                <a:latin typeface="Cambria"/>
                <a:cs typeface="Cambria"/>
              </a:rPr>
              <a:t>Immunotherapy</a:t>
            </a:r>
            <a:r>
              <a:rPr sz="650" spc="125" dirty="0">
                <a:latin typeface="Cambria"/>
                <a:cs typeface="Cambria"/>
              </a:rPr>
              <a:t> </a:t>
            </a:r>
            <a:r>
              <a:rPr sz="650" spc="-25" dirty="0">
                <a:latin typeface="Cambria"/>
                <a:cs typeface="Cambria"/>
              </a:rPr>
              <a:t>TF</a:t>
            </a:r>
            <a:endParaRPr sz="650">
              <a:latin typeface="Cambria"/>
              <a:cs typeface="Cambria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6886450" y="4308336"/>
            <a:ext cx="1728470" cy="356870"/>
            <a:chOff x="6886450" y="4308336"/>
            <a:chExt cx="1728470" cy="356870"/>
          </a:xfrm>
        </p:grpSpPr>
        <p:sp>
          <p:nvSpPr>
            <p:cNvPr id="106" name="object 106"/>
            <p:cNvSpPr/>
            <p:nvPr/>
          </p:nvSpPr>
          <p:spPr>
            <a:xfrm>
              <a:off x="6899150" y="4321036"/>
              <a:ext cx="144780" cy="331470"/>
            </a:xfrm>
            <a:custGeom>
              <a:avLst/>
              <a:gdLst/>
              <a:ahLst/>
              <a:cxnLst/>
              <a:rect l="l" t="t" r="r" b="b"/>
              <a:pathLst>
                <a:path w="144779" h="331470">
                  <a:moveTo>
                    <a:pt x="0" y="0"/>
                  </a:moveTo>
                  <a:lnTo>
                    <a:pt x="144246" y="331101"/>
                  </a:lnTo>
                </a:path>
              </a:pathLst>
            </a:custGeom>
            <a:ln w="25400">
              <a:solidFill>
                <a:srgbClr val="BA0E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091933" y="4472178"/>
              <a:ext cx="1522730" cy="184785"/>
            </a:xfrm>
            <a:custGeom>
              <a:avLst/>
              <a:gdLst/>
              <a:ahLst/>
              <a:cxnLst/>
              <a:rect l="l" t="t" r="r" b="b"/>
              <a:pathLst>
                <a:path w="1522729" h="184785">
                  <a:moveTo>
                    <a:pt x="1446352" y="0"/>
                  </a:moveTo>
                  <a:lnTo>
                    <a:pt x="76123" y="0"/>
                  </a:lnTo>
                  <a:lnTo>
                    <a:pt x="46495" y="1448"/>
                  </a:lnTo>
                  <a:lnTo>
                    <a:pt x="22298" y="5400"/>
                  </a:lnTo>
                  <a:lnTo>
                    <a:pt x="5982" y="11262"/>
                  </a:lnTo>
                  <a:lnTo>
                    <a:pt x="0" y="18440"/>
                  </a:lnTo>
                  <a:lnTo>
                    <a:pt x="0" y="165963"/>
                  </a:lnTo>
                  <a:lnTo>
                    <a:pt x="5982" y="173141"/>
                  </a:lnTo>
                  <a:lnTo>
                    <a:pt x="22298" y="179003"/>
                  </a:lnTo>
                  <a:lnTo>
                    <a:pt x="46495" y="182955"/>
                  </a:lnTo>
                  <a:lnTo>
                    <a:pt x="76123" y="184404"/>
                  </a:lnTo>
                  <a:lnTo>
                    <a:pt x="1446352" y="184404"/>
                  </a:lnTo>
                  <a:lnTo>
                    <a:pt x="1475980" y="182955"/>
                  </a:lnTo>
                  <a:lnTo>
                    <a:pt x="1500177" y="179003"/>
                  </a:lnTo>
                  <a:lnTo>
                    <a:pt x="1516493" y="173141"/>
                  </a:lnTo>
                  <a:lnTo>
                    <a:pt x="1522476" y="165963"/>
                  </a:lnTo>
                  <a:lnTo>
                    <a:pt x="1522476" y="18440"/>
                  </a:lnTo>
                  <a:lnTo>
                    <a:pt x="1516493" y="11262"/>
                  </a:lnTo>
                  <a:lnTo>
                    <a:pt x="1500177" y="5400"/>
                  </a:lnTo>
                  <a:lnTo>
                    <a:pt x="1475980" y="1448"/>
                  </a:lnTo>
                  <a:lnTo>
                    <a:pt x="1446352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7518479" y="4492496"/>
            <a:ext cx="66548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dirty="0">
                <a:latin typeface="Cambria"/>
                <a:cs typeface="Cambria"/>
              </a:rPr>
              <a:t>Pharmacology</a:t>
            </a:r>
            <a:r>
              <a:rPr sz="650" spc="114" dirty="0">
                <a:latin typeface="Cambria"/>
                <a:cs typeface="Cambria"/>
              </a:rPr>
              <a:t> </a:t>
            </a:r>
            <a:r>
              <a:rPr sz="650" spc="-25" dirty="0">
                <a:latin typeface="Cambria"/>
                <a:cs typeface="Cambria"/>
              </a:rPr>
              <a:t>TF</a:t>
            </a:r>
            <a:endParaRPr sz="650">
              <a:latin typeface="Cambria"/>
              <a:cs typeface="Cambria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7084314" y="877061"/>
            <a:ext cx="1543050" cy="1008380"/>
            <a:chOff x="7084314" y="877061"/>
            <a:chExt cx="1543050" cy="1008380"/>
          </a:xfrm>
        </p:grpSpPr>
        <p:sp>
          <p:nvSpPr>
            <p:cNvPr id="110" name="object 110"/>
            <p:cNvSpPr/>
            <p:nvPr/>
          </p:nvSpPr>
          <p:spPr>
            <a:xfrm>
              <a:off x="7108698" y="1719833"/>
              <a:ext cx="1506220" cy="152400"/>
            </a:xfrm>
            <a:custGeom>
              <a:avLst/>
              <a:gdLst/>
              <a:ahLst/>
              <a:cxnLst/>
              <a:rect l="l" t="t" r="r" b="b"/>
              <a:pathLst>
                <a:path w="1506220" h="152400">
                  <a:moveTo>
                    <a:pt x="1430426" y="0"/>
                  </a:moveTo>
                  <a:lnTo>
                    <a:pt x="75285" y="0"/>
                  </a:lnTo>
                  <a:lnTo>
                    <a:pt x="45980" y="1197"/>
                  </a:lnTo>
                  <a:lnTo>
                    <a:pt x="22050" y="4462"/>
                  </a:lnTo>
                  <a:lnTo>
                    <a:pt x="5916" y="9306"/>
                  </a:lnTo>
                  <a:lnTo>
                    <a:pt x="0" y="15239"/>
                  </a:lnTo>
                  <a:lnTo>
                    <a:pt x="0" y="137159"/>
                  </a:lnTo>
                  <a:lnTo>
                    <a:pt x="5916" y="143093"/>
                  </a:lnTo>
                  <a:lnTo>
                    <a:pt x="22050" y="147937"/>
                  </a:lnTo>
                  <a:lnTo>
                    <a:pt x="45980" y="151202"/>
                  </a:lnTo>
                  <a:lnTo>
                    <a:pt x="75285" y="152399"/>
                  </a:lnTo>
                  <a:lnTo>
                    <a:pt x="1430426" y="152399"/>
                  </a:lnTo>
                  <a:lnTo>
                    <a:pt x="1459731" y="151202"/>
                  </a:lnTo>
                  <a:lnTo>
                    <a:pt x="1483661" y="147937"/>
                  </a:lnTo>
                  <a:lnTo>
                    <a:pt x="1499795" y="143093"/>
                  </a:lnTo>
                  <a:lnTo>
                    <a:pt x="1505712" y="137159"/>
                  </a:lnTo>
                  <a:lnTo>
                    <a:pt x="1505712" y="15239"/>
                  </a:lnTo>
                  <a:lnTo>
                    <a:pt x="1499795" y="9306"/>
                  </a:lnTo>
                  <a:lnTo>
                    <a:pt x="1483661" y="4462"/>
                  </a:lnTo>
                  <a:lnTo>
                    <a:pt x="1459731" y="1197"/>
                  </a:lnTo>
                  <a:lnTo>
                    <a:pt x="1430426" y="0"/>
                  </a:lnTo>
                  <a:close/>
                </a:path>
              </a:pathLst>
            </a:custGeom>
            <a:solidFill>
              <a:srgbClr val="C6ED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108698" y="1719833"/>
              <a:ext cx="1506220" cy="152400"/>
            </a:xfrm>
            <a:custGeom>
              <a:avLst/>
              <a:gdLst/>
              <a:ahLst/>
              <a:cxnLst/>
              <a:rect l="l" t="t" r="r" b="b"/>
              <a:pathLst>
                <a:path w="1506220" h="152400">
                  <a:moveTo>
                    <a:pt x="0" y="15239"/>
                  </a:moveTo>
                  <a:lnTo>
                    <a:pt x="5916" y="9306"/>
                  </a:lnTo>
                  <a:lnTo>
                    <a:pt x="22050" y="4462"/>
                  </a:lnTo>
                  <a:lnTo>
                    <a:pt x="45980" y="1197"/>
                  </a:lnTo>
                  <a:lnTo>
                    <a:pt x="75285" y="0"/>
                  </a:lnTo>
                  <a:lnTo>
                    <a:pt x="1430426" y="0"/>
                  </a:lnTo>
                  <a:lnTo>
                    <a:pt x="1459731" y="1197"/>
                  </a:lnTo>
                  <a:lnTo>
                    <a:pt x="1483661" y="4462"/>
                  </a:lnTo>
                  <a:lnTo>
                    <a:pt x="1499795" y="9306"/>
                  </a:lnTo>
                  <a:lnTo>
                    <a:pt x="1505712" y="15239"/>
                  </a:lnTo>
                  <a:lnTo>
                    <a:pt x="1505712" y="137159"/>
                  </a:lnTo>
                  <a:lnTo>
                    <a:pt x="1499795" y="143093"/>
                  </a:lnTo>
                  <a:lnTo>
                    <a:pt x="1483661" y="147937"/>
                  </a:lnTo>
                  <a:lnTo>
                    <a:pt x="1459731" y="151202"/>
                  </a:lnTo>
                  <a:lnTo>
                    <a:pt x="1430426" y="152399"/>
                  </a:lnTo>
                  <a:lnTo>
                    <a:pt x="75285" y="152399"/>
                  </a:lnTo>
                  <a:lnTo>
                    <a:pt x="45980" y="151202"/>
                  </a:lnTo>
                  <a:lnTo>
                    <a:pt x="22050" y="147937"/>
                  </a:lnTo>
                  <a:lnTo>
                    <a:pt x="5916" y="143093"/>
                  </a:lnTo>
                  <a:lnTo>
                    <a:pt x="0" y="137159"/>
                  </a:lnTo>
                  <a:lnTo>
                    <a:pt x="0" y="1523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084314" y="877061"/>
              <a:ext cx="1522730" cy="132715"/>
            </a:xfrm>
            <a:custGeom>
              <a:avLst/>
              <a:gdLst/>
              <a:ahLst/>
              <a:cxnLst/>
              <a:rect l="l" t="t" r="r" b="b"/>
              <a:pathLst>
                <a:path w="1522729" h="132715">
                  <a:moveTo>
                    <a:pt x="1446352" y="0"/>
                  </a:moveTo>
                  <a:lnTo>
                    <a:pt x="76123" y="0"/>
                  </a:lnTo>
                  <a:lnTo>
                    <a:pt x="46495" y="1041"/>
                  </a:lnTo>
                  <a:lnTo>
                    <a:pt x="22298" y="3881"/>
                  </a:lnTo>
                  <a:lnTo>
                    <a:pt x="5982" y="8095"/>
                  </a:lnTo>
                  <a:lnTo>
                    <a:pt x="0" y="13258"/>
                  </a:lnTo>
                  <a:lnTo>
                    <a:pt x="0" y="119329"/>
                  </a:lnTo>
                  <a:lnTo>
                    <a:pt x="5982" y="124492"/>
                  </a:lnTo>
                  <a:lnTo>
                    <a:pt x="22298" y="128706"/>
                  </a:lnTo>
                  <a:lnTo>
                    <a:pt x="46495" y="131546"/>
                  </a:lnTo>
                  <a:lnTo>
                    <a:pt x="76123" y="132587"/>
                  </a:lnTo>
                  <a:lnTo>
                    <a:pt x="1446352" y="132587"/>
                  </a:lnTo>
                  <a:lnTo>
                    <a:pt x="1475980" y="131546"/>
                  </a:lnTo>
                  <a:lnTo>
                    <a:pt x="1500177" y="128706"/>
                  </a:lnTo>
                  <a:lnTo>
                    <a:pt x="1516493" y="124492"/>
                  </a:lnTo>
                  <a:lnTo>
                    <a:pt x="1522476" y="119329"/>
                  </a:lnTo>
                  <a:lnTo>
                    <a:pt x="1522476" y="13258"/>
                  </a:lnTo>
                  <a:lnTo>
                    <a:pt x="1516493" y="8095"/>
                  </a:lnTo>
                  <a:lnTo>
                    <a:pt x="1500177" y="3881"/>
                  </a:lnTo>
                  <a:lnTo>
                    <a:pt x="1475980" y="1041"/>
                  </a:lnTo>
                  <a:lnTo>
                    <a:pt x="1446352" y="0"/>
                  </a:lnTo>
                  <a:close/>
                </a:path>
              </a:pathLst>
            </a:custGeom>
            <a:solidFill>
              <a:srgbClr val="FAC5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7113054" y="635634"/>
            <a:ext cx="1447165" cy="139509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algn="ctr">
              <a:lnSpc>
                <a:spcPts val="730"/>
              </a:lnSpc>
              <a:spcBef>
                <a:spcPts val="185"/>
              </a:spcBef>
            </a:pPr>
            <a:r>
              <a:rPr sz="650" dirty="0">
                <a:latin typeface="Cambria"/>
                <a:cs typeface="Cambria"/>
              </a:rPr>
              <a:t>Breast</a:t>
            </a:r>
            <a:r>
              <a:rPr sz="650" spc="45" dirty="0">
                <a:latin typeface="Cambria"/>
                <a:cs typeface="Cambria"/>
              </a:rPr>
              <a:t> </a:t>
            </a:r>
            <a:r>
              <a:rPr sz="650" dirty="0">
                <a:latin typeface="Cambria"/>
                <a:cs typeface="Cambria"/>
              </a:rPr>
              <a:t>Oncology</a:t>
            </a:r>
            <a:r>
              <a:rPr sz="650" spc="45" dirty="0">
                <a:latin typeface="Cambria"/>
                <a:cs typeface="Cambria"/>
              </a:rPr>
              <a:t> </a:t>
            </a:r>
            <a:r>
              <a:rPr sz="650" dirty="0">
                <a:latin typeface="Cambria"/>
                <a:cs typeface="Cambria"/>
              </a:rPr>
              <a:t>Local</a:t>
            </a:r>
            <a:r>
              <a:rPr sz="650" spc="60" dirty="0">
                <a:latin typeface="Cambria"/>
                <a:cs typeface="Cambria"/>
              </a:rPr>
              <a:t> </a:t>
            </a:r>
            <a:r>
              <a:rPr sz="650" dirty="0">
                <a:latin typeface="Cambria"/>
                <a:cs typeface="Cambria"/>
              </a:rPr>
              <a:t>Disease</a:t>
            </a:r>
            <a:r>
              <a:rPr sz="650" spc="210" dirty="0">
                <a:latin typeface="Cambria"/>
                <a:cs typeface="Cambria"/>
              </a:rPr>
              <a:t> </a:t>
            </a:r>
            <a:r>
              <a:rPr sz="650" spc="-10" dirty="0">
                <a:latin typeface="Cambria"/>
                <a:cs typeface="Cambria"/>
              </a:rPr>
              <a:t>(BOLD)</a:t>
            </a:r>
            <a:r>
              <a:rPr sz="650" spc="500" dirty="0">
                <a:latin typeface="Cambria"/>
                <a:cs typeface="Cambria"/>
              </a:rPr>
              <a:t> </a:t>
            </a:r>
            <a:r>
              <a:rPr sz="650" spc="-25" dirty="0">
                <a:latin typeface="Cambria"/>
                <a:cs typeface="Cambria"/>
              </a:rPr>
              <a:t>TF</a:t>
            </a:r>
            <a:endParaRPr sz="650">
              <a:latin typeface="Cambria"/>
              <a:cs typeface="Cambria"/>
            </a:endParaRPr>
          </a:p>
          <a:p>
            <a:pPr marL="18415" algn="ctr">
              <a:lnSpc>
                <a:spcPct val="100000"/>
              </a:lnSpc>
              <a:spcBef>
                <a:spcPts val="325"/>
              </a:spcBef>
            </a:pPr>
            <a:r>
              <a:rPr sz="650" dirty="0">
                <a:latin typeface="Cambria"/>
                <a:cs typeface="Cambria"/>
              </a:rPr>
              <a:t>Breast</a:t>
            </a:r>
            <a:r>
              <a:rPr sz="650" spc="90" dirty="0">
                <a:latin typeface="Cambria"/>
                <a:cs typeface="Cambria"/>
              </a:rPr>
              <a:t> </a:t>
            </a:r>
            <a:r>
              <a:rPr sz="650" dirty="0">
                <a:latin typeface="Cambria"/>
                <a:cs typeface="Cambria"/>
              </a:rPr>
              <a:t>Immuno-Oncology</a:t>
            </a:r>
            <a:r>
              <a:rPr sz="650" spc="105" dirty="0">
                <a:latin typeface="Cambria"/>
                <a:cs typeface="Cambria"/>
              </a:rPr>
              <a:t> </a:t>
            </a:r>
            <a:r>
              <a:rPr sz="650" spc="-20" dirty="0">
                <a:latin typeface="Cambria"/>
                <a:cs typeface="Cambria"/>
              </a:rPr>
              <a:t>(BIO)</a:t>
            </a:r>
            <a:endParaRPr sz="650">
              <a:latin typeface="Cambria"/>
              <a:cs typeface="Cambria"/>
            </a:endParaRPr>
          </a:p>
          <a:p>
            <a:pPr marL="350520" marR="311785" indent="223520">
              <a:lnSpc>
                <a:spcPts val="1390"/>
              </a:lnSpc>
              <a:spcBef>
                <a:spcPts val="90"/>
              </a:spcBef>
            </a:pPr>
            <a:r>
              <a:rPr sz="650" dirty="0">
                <a:latin typeface="Cambria"/>
                <a:cs typeface="Cambria"/>
              </a:rPr>
              <a:t>Colon</a:t>
            </a:r>
            <a:r>
              <a:rPr sz="650" spc="50" dirty="0">
                <a:latin typeface="Cambria"/>
                <a:cs typeface="Cambria"/>
              </a:rPr>
              <a:t> </a:t>
            </a:r>
            <a:r>
              <a:rPr sz="650" spc="-25" dirty="0">
                <a:latin typeface="Cambria"/>
                <a:cs typeface="Cambria"/>
              </a:rPr>
              <a:t>TF</a:t>
            </a:r>
            <a:r>
              <a:rPr sz="650" spc="500" dirty="0">
                <a:latin typeface="Cambria"/>
                <a:cs typeface="Cambria"/>
              </a:rPr>
              <a:t> </a:t>
            </a:r>
            <a:r>
              <a:rPr sz="650" dirty="0">
                <a:latin typeface="Cambria"/>
                <a:cs typeface="Cambria"/>
              </a:rPr>
              <a:t>Esophago-Gastric</a:t>
            </a:r>
            <a:r>
              <a:rPr sz="650" spc="275" dirty="0">
                <a:latin typeface="Cambria"/>
                <a:cs typeface="Cambria"/>
              </a:rPr>
              <a:t> </a:t>
            </a:r>
            <a:r>
              <a:rPr sz="650" spc="-25" dirty="0">
                <a:latin typeface="Cambria"/>
                <a:cs typeface="Cambria"/>
              </a:rPr>
              <a:t>TF</a:t>
            </a:r>
            <a:endParaRPr sz="650">
              <a:latin typeface="Cambria"/>
              <a:cs typeface="Cambria"/>
            </a:endParaRPr>
          </a:p>
          <a:p>
            <a:pPr marL="382905" indent="46990">
              <a:lnSpc>
                <a:spcPct val="100000"/>
              </a:lnSpc>
              <a:spcBef>
                <a:spcPts val="450"/>
              </a:spcBef>
            </a:pPr>
            <a:r>
              <a:rPr sz="650" dirty="0">
                <a:latin typeface="Cambria"/>
                <a:cs typeface="Cambria"/>
              </a:rPr>
              <a:t>Hepatobiliary</a:t>
            </a:r>
            <a:r>
              <a:rPr sz="650" spc="100" dirty="0">
                <a:latin typeface="Cambria"/>
                <a:cs typeface="Cambria"/>
              </a:rPr>
              <a:t> </a:t>
            </a:r>
            <a:r>
              <a:rPr sz="650" spc="-25" dirty="0">
                <a:latin typeface="Cambria"/>
                <a:cs typeface="Cambria"/>
              </a:rPr>
              <a:t>TF</a:t>
            </a:r>
            <a:endParaRPr sz="650">
              <a:latin typeface="Cambria"/>
              <a:cs typeface="Cambria"/>
            </a:endParaRPr>
          </a:p>
          <a:p>
            <a:pPr marL="523875" marR="343535" indent="-140970">
              <a:lnSpc>
                <a:spcPct val="163500"/>
              </a:lnSpc>
              <a:spcBef>
                <a:spcPts val="65"/>
              </a:spcBef>
            </a:pPr>
            <a:r>
              <a:rPr sz="650" dirty="0">
                <a:latin typeface="Cambria"/>
                <a:cs typeface="Cambria"/>
              </a:rPr>
              <a:t>Neuroendocrine</a:t>
            </a:r>
            <a:r>
              <a:rPr sz="650" spc="120" dirty="0">
                <a:latin typeface="Cambria"/>
                <a:cs typeface="Cambria"/>
              </a:rPr>
              <a:t> </a:t>
            </a:r>
            <a:r>
              <a:rPr sz="650" spc="-25" dirty="0">
                <a:latin typeface="Cambria"/>
                <a:cs typeface="Cambria"/>
              </a:rPr>
              <a:t>TF</a:t>
            </a:r>
            <a:r>
              <a:rPr sz="650" spc="500" dirty="0">
                <a:latin typeface="Cambria"/>
                <a:cs typeface="Cambria"/>
              </a:rPr>
              <a:t> </a:t>
            </a:r>
            <a:r>
              <a:rPr sz="650" dirty="0">
                <a:latin typeface="Cambria"/>
                <a:cs typeface="Cambria"/>
              </a:rPr>
              <a:t>Pancreas</a:t>
            </a:r>
            <a:r>
              <a:rPr sz="650" spc="60" dirty="0">
                <a:latin typeface="Cambria"/>
                <a:cs typeface="Cambria"/>
              </a:rPr>
              <a:t> </a:t>
            </a:r>
            <a:r>
              <a:rPr sz="650" spc="-25" dirty="0">
                <a:latin typeface="Cambria"/>
                <a:cs typeface="Cambria"/>
              </a:rPr>
              <a:t>TF</a:t>
            </a:r>
            <a:endParaRPr sz="650">
              <a:latin typeface="Cambria"/>
              <a:cs typeface="Cambria"/>
            </a:endParaRPr>
          </a:p>
          <a:p>
            <a:pPr marL="29209" algn="ctr">
              <a:lnSpc>
                <a:spcPct val="100000"/>
              </a:lnSpc>
              <a:spcBef>
                <a:spcPts val="630"/>
              </a:spcBef>
            </a:pPr>
            <a:r>
              <a:rPr sz="650" dirty="0">
                <a:latin typeface="Cambria"/>
                <a:cs typeface="Cambria"/>
              </a:rPr>
              <a:t>Rectal</a:t>
            </a:r>
            <a:r>
              <a:rPr sz="650" spc="40" dirty="0">
                <a:latin typeface="Cambria"/>
                <a:cs typeface="Cambria"/>
              </a:rPr>
              <a:t> </a:t>
            </a:r>
            <a:r>
              <a:rPr sz="650" dirty="0">
                <a:latin typeface="Cambria"/>
                <a:cs typeface="Cambria"/>
              </a:rPr>
              <a:t>Anal</a:t>
            </a:r>
            <a:r>
              <a:rPr sz="650" spc="55" dirty="0">
                <a:latin typeface="Cambria"/>
                <a:cs typeface="Cambria"/>
              </a:rPr>
              <a:t> </a:t>
            </a:r>
            <a:r>
              <a:rPr sz="650" spc="-25" dirty="0">
                <a:latin typeface="Cambria"/>
                <a:cs typeface="Cambria"/>
              </a:rPr>
              <a:t>TF</a:t>
            </a:r>
            <a:endParaRPr sz="650">
              <a:latin typeface="Cambria"/>
              <a:cs typeface="Cambria"/>
            </a:endParaRPr>
          </a:p>
        </p:txBody>
      </p:sp>
      <p:grpSp>
        <p:nvGrpSpPr>
          <p:cNvPr id="114" name="object 114"/>
          <p:cNvGrpSpPr/>
          <p:nvPr/>
        </p:nvGrpSpPr>
        <p:grpSpPr>
          <a:xfrm>
            <a:off x="6923423" y="749684"/>
            <a:ext cx="180975" cy="194945"/>
            <a:chOff x="6923423" y="749684"/>
            <a:chExt cx="180975" cy="194945"/>
          </a:xfrm>
        </p:grpSpPr>
        <p:sp>
          <p:nvSpPr>
            <p:cNvPr id="115" name="object 115"/>
            <p:cNvSpPr/>
            <p:nvPr/>
          </p:nvSpPr>
          <p:spPr>
            <a:xfrm>
              <a:off x="6936123" y="762384"/>
              <a:ext cx="149225" cy="56515"/>
            </a:xfrm>
            <a:custGeom>
              <a:avLst/>
              <a:gdLst/>
              <a:ahLst/>
              <a:cxnLst/>
              <a:rect l="l" t="t" r="r" b="b"/>
              <a:pathLst>
                <a:path w="149225" h="56515">
                  <a:moveTo>
                    <a:pt x="148894" y="0"/>
                  </a:moveTo>
                  <a:lnTo>
                    <a:pt x="0" y="56299"/>
                  </a:lnTo>
                </a:path>
              </a:pathLst>
            </a:custGeom>
            <a:ln w="25400">
              <a:solidFill>
                <a:srgbClr val="BA0E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956128" y="847142"/>
              <a:ext cx="135255" cy="84455"/>
            </a:xfrm>
            <a:custGeom>
              <a:avLst/>
              <a:gdLst/>
              <a:ahLst/>
              <a:cxnLst/>
              <a:rect l="l" t="t" r="r" b="b"/>
              <a:pathLst>
                <a:path w="135254" h="84455">
                  <a:moveTo>
                    <a:pt x="135051" y="84277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A0E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582D1-A1B9-7FDB-3DA9-A5B5CF826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>
                <a:solidFill>
                  <a:srgbClr val="519136"/>
                </a:solidFill>
                <a:latin typeface="+mn-lt"/>
              </a:rPr>
              <a:t>Young Investigator Education + Training is a CCTG Priority</a:t>
            </a:r>
            <a:br>
              <a:rPr lang="en-US" sz="2400" b="0" dirty="0">
                <a:solidFill>
                  <a:srgbClr val="519136"/>
                </a:solidFill>
                <a:latin typeface="+mn-lt"/>
              </a:rPr>
            </a:br>
            <a:r>
              <a:rPr lang="en-US" sz="2400" b="0" dirty="0">
                <a:solidFill>
                  <a:srgbClr val="519136"/>
                </a:solidFill>
                <a:latin typeface="+mn-lt"/>
              </a:rPr>
              <a:t>&gt; 500 Students and Investigators Since 2017</a:t>
            </a:r>
            <a:endParaRPr lang="en-US" sz="2400" dirty="0"/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9DEAE59A-7540-D56C-BE11-C9C4D6ABC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7216" y="1059582"/>
            <a:ext cx="8309568" cy="29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59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BD542-6580-482D-71ED-3DBF70D3B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Resources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48BC0D8-E6B9-E09E-B8C0-2EB0C326B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714" t="4148" r="14750" b="27105"/>
          <a:stretch/>
        </p:blipFill>
        <p:spPr>
          <a:xfrm>
            <a:off x="1403648" y="915566"/>
            <a:ext cx="6552728" cy="3542134"/>
          </a:xfrm>
        </p:spPr>
      </p:pic>
      <p:sp>
        <p:nvSpPr>
          <p:cNvPr id="10" name="Right Arrow 6">
            <a:extLst>
              <a:ext uri="{FF2B5EF4-FFF2-40B4-BE49-F238E27FC236}">
                <a16:creationId xmlns:a16="http://schemas.microsoft.com/office/drawing/2014/main" id="{1CD22111-5F12-763F-8D96-83CCD3A6EEB4}"/>
              </a:ext>
            </a:extLst>
          </p:cNvPr>
          <p:cNvSpPr/>
          <p:nvPr/>
        </p:nvSpPr>
        <p:spPr>
          <a:xfrm rot="8894352">
            <a:off x="3938041" y="1587571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14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Session Name: How to Get Engaged.</a:t>
            </a:r>
          </a:p>
          <a:p>
            <a:pPr marL="80963" indent="-80963">
              <a:buNone/>
            </a:pPr>
            <a:r>
              <a:rPr lang="en-US" sz="2500" dirty="0"/>
              <a:t>Educational Objectives:</a:t>
            </a:r>
          </a:p>
          <a:p>
            <a:pPr marL="80963" indent="-80963">
              <a:buNone/>
            </a:pPr>
            <a:r>
              <a:rPr lang="en-US" sz="2500" dirty="0"/>
              <a:t>To review: </a:t>
            </a:r>
          </a:p>
          <a:p>
            <a:pPr marL="703009" lvl="1" indent="-385763">
              <a:buFont typeface="+mj-lt"/>
              <a:buAutoNum type="arabicPeriod"/>
            </a:pPr>
            <a:r>
              <a:rPr lang="en-US" dirty="0"/>
              <a:t>How to become a CCTG investigator and committee member</a:t>
            </a:r>
          </a:p>
          <a:p>
            <a:pPr marL="703009" lvl="1" indent="-385763">
              <a:buFont typeface="+mj-lt"/>
              <a:buAutoNum type="arabicPeriod"/>
            </a:pPr>
            <a:r>
              <a:rPr lang="en-US" dirty="0"/>
              <a:t>Opportunities for investigators</a:t>
            </a:r>
          </a:p>
          <a:p>
            <a:pPr marL="703009" lvl="1" indent="-385763">
              <a:buFont typeface="+mj-lt"/>
              <a:buAutoNum type="arabicPeriod"/>
            </a:pPr>
            <a:r>
              <a:rPr lang="en-US" dirty="0"/>
              <a:t>How to engage with the CCTG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Objectives</a:t>
            </a:r>
          </a:p>
        </p:txBody>
      </p:sp>
    </p:spTree>
    <p:extLst>
      <p:ext uri="{BB962C8B-B14F-4D97-AF65-F5344CB8AC3E}">
        <p14:creationId xmlns:p14="http://schemas.microsoft.com/office/powerpoint/2010/main" val="925657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67039"/>
            <a:ext cx="8496944" cy="411480"/>
          </a:xfrm>
        </p:spPr>
        <p:txBody>
          <a:bodyPr/>
          <a:lstStyle/>
          <a:p>
            <a:r>
              <a:rPr lang="en-US" dirty="0"/>
              <a:t>Education, Training &amp; Fellowships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422793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Also, studentships and sabbatical opportunities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140"/>
          <a:stretch/>
        </p:blipFill>
        <p:spPr>
          <a:xfrm>
            <a:off x="1475656" y="834444"/>
            <a:ext cx="5821847" cy="339349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8894352">
            <a:off x="5529996" y="939500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0724" y="4597266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https://www.ctg.queensu.ca/public/fellowships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6065329" y="494551"/>
            <a:ext cx="2098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https://www.ctg.queensu.ca/</a:t>
            </a:r>
          </a:p>
        </p:txBody>
      </p:sp>
    </p:spTree>
    <p:extLst>
      <p:ext uri="{BB962C8B-B14F-4D97-AF65-F5344CB8AC3E}">
        <p14:creationId xmlns:p14="http://schemas.microsoft.com/office/powerpoint/2010/main" val="1688394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CCTG New Investigators Clinical Trial Practicum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en-US" dirty="0"/>
              <a:t>Purpose: to deliver a training program that includes practical trial experience at cancer sites throughout Canada over a one-year period. </a:t>
            </a:r>
          </a:p>
          <a:p>
            <a:r>
              <a:rPr lang="en-US" dirty="0"/>
              <a:t>Cancer Investigator Certificate as proof of their expertise.  </a:t>
            </a:r>
          </a:p>
          <a:p>
            <a:pPr lvl="1"/>
            <a:r>
              <a:rPr lang="en-US" dirty="0"/>
              <a:t>A 12-month curriculum </a:t>
            </a:r>
          </a:p>
          <a:p>
            <a:pPr lvl="2"/>
            <a:r>
              <a:rPr lang="en-US" dirty="0"/>
              <a:t>Attendance at young investigators workshop at the Spring Meeting.</a:t>
            </a:r>
          </a:p>
          <a:p>
            <a:pPr lvl="2"/>
            <a:r>
              <a:rPr lang="en-US" dirty="0"/>
              <a:t>Observer-ships at CCTG disease site committee meetings and CCTG oversight committees;  </a:t>
            </a:r>
          </a:p>
          <a:p>
            <a:pPr lvl="2"/>
            <a:r>
              <a:rPr lang="en-US" dirty="0"/>
              <a:t>Teaching and mentorship on practical aspects clinical trial conduct in Kingston at OSC, at site and on Audit/Monitoring visit(s). </a:t>
            </a:r>
          </a:p>
          <a:p>
            <a:pPr lvl="2"/>
            <a:r>
              <a:rPr lang="en-US" dirty="0"/>
              <a:t>Direct clinical trial mentorship at the Site with involvement in a CCTG clinical trial.</a:t>
            </a:r>
          </a:p>
          <a:p>
            <a:pPr lvl="2"/>
            <a:r>
              <a:rPr lang="en-US" dirty="0"/>
              <a:t>Participation in the CCTG New Investigator Alumni.</a:t>
            </a:r>
          </a:p>
          <a:p>
            <a:r>
              <a:rPr lang="en-US" dirty="0"/>
              <a:t>CCTG sends a call for applicants early in the Calendar year. </a:t>
            </a:r>
          </a:p>
          <a:p>
            <a:pPr lvl="1"/>
            <a:r>
              <a:rPr lang="en-US" dirty="0"/>
              <a:t>Eligible applicants will be within the first two years of their first faculty position (fellows transitioning into faculty at that site will be eligible).   </a:t>
            </a:r>
          </a:p>
          <a:p>
            <a:pPr lvl="1"/>
            <a:r>
              <a:rPr lang="en-US" dirty="0"/>
              <a:t>The site must be participating in, or agree to activate, one of the active CCTG led clinical trials.  </a:t>
            </a:r>
          </a:p>
          <a:p>
            <a:pPr lvl="1"/>
            <a:r>
              <a:rPr lang="en-US" dirty="0"/>
              <a:t>The local Principal Investigator of the trial must agree to be an active mentor 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centre</a:t>
            </a:r>
            <a:r>
              <a:rPr lang="en-US" dirty="0"/>
              <a:t> representative must confirm site support for the applicant. </a:t>
            </a:r>
          </a:p>
          <a:p>
            <a:r>
              <a:rPr lang="en-US" dirty="0"/>
              <a:t>Completion: Cancer Trials Investigator Certificate at the next annual scientific meeting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00" y="94643"/>
            <a:ext cx="710426" cy="7104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81446" y="865477"/>
            <a:ext cx="18625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50" dirty="0"/>
              <a:t>Leader: Penelope Bradbury</a:t>
            </a:r>
          </a:p>
        </p:txBody>
      </p:sp>
    </p:spTree>
    <p:extLst>
      <p:ext uri="{BB962C8B-B14F-4D97-AF65-F5344CB8AC3E}">
        <p14:creationId xmlns:p14="http://schemas.microsoft.com/office/powerpoint/2010/main" val="2658094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466249-AC63-86B4-ED7F-9FF8690649D2}"/>
              </a:ext>
            </a:extLst>
          </p:cNvPr>
          <p:cNvSpPr txBox="1">
            <a:spLocks/>
          </p:cNvSpPr>
          <p:nvPr/>
        </p:nvSpPr>
        <p:spPr>
          <a:xfrm>
            <a:off x="158640" y="151680"/>
            <a:ext cx="8820472" cy="411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strike="noStrike" kern="1200" cap="none" baseline="0">
                <a:solidFill>
                  <a:srgbClr val="51913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>
                <a:effectLst/>
              </a:rPr>
              <a:t>2023-2024 New Investigator Cancer Trials Practicum </a:t>
            </a:r>
            <a:endParaRPr lang="en-US" sz="3200" dirty="0">
              <a:effectLst/>
            </a:endParaRPr>
          </a:p>
        </p:txBody>
      </p:sp>
      <p:pic>
        <p:nvPicPr>
          <p:cNvPr id="31" name="Picture 30" descr="Icon">
            <a:extLst>
              <a:ext uri="{FF2B5EF4-FFF2-40B4-BE49-F238E27FC236}">
                <a16:creationId xmlns:a16="http://schemas.microsoft.com/office/drawing/2014/main" id="{5D9F8858-949C-4039-7BC1-F95C205398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260" y="4720305"/>
            <a:ext cx="891540" cy="263999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34A6E603-E190-FF43-C8D3-064ACCC6D7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40" y="4577294"/>
            <a:ext cx="822960" cy="43285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C636A04-6B12-424F-59D2-0A94330ACF52}"/>
              </a:ext>
            </a:extLst>
          </p:cNvPr>
          <p:cNvSpPr txBox="1"/>
          <p:nvPr/>
        </p:nvSpPr>
        <p:spPr>
          <a:xfrm>
            <a:off x="5945359" y="4736832"/>
            <a:ext cx="96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effectLst/>
              </a:rPr>
              <a:t>Sponsors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87B48C0-90C8-C38F-5FD3-8DE4B8EC66D2}"/>
              </a:ext>
            </a:extLst>
          </p:cNvPr>
          <p:cNvGrpSpPr/>
          <p:nvPr/>
        </p:nvGrpSpPr>
        <p:grpSpPr>
          <a:xfrm>
            <a:off x="179963" y="516905"/>
            <a:ext cx="2733245" cy="1392817"/>
            <a:chOff x="445363" y="44431"/>
            <a:chExt cx="3644327" cy="185709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A29B524-4206-70F3-E425-541BE8D3AD5D}"/>
                </a:ext>
              </a:extLst>
            </p:cNvPr>
            <p:cNvSpPr txBox="1"/>
            <p:nvPr/>
          </p:nvSpPr>
          <p:spPr>
            <a:xfrm>
              <a:off x="1226642" y="44431"/>
              <a:ext cx="2863048" cy="1857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05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5B737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Erica Tsang</a:t>
              </a:r>
              <a:r>
                <a:rPr lang="en-US" sz="1200" dirty="0">
                  <a:solidFill>
                    <a:srgbClr val="5B737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Mentor: Eric Chen</a:t>
              </a:r>
              <a:endPara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Centre Rep: Penny Bradbury</a:t>
              </a:r>
              <a:endPara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Centre: Princess Margaret</a:t>
              </a:r>
              <a:endPara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Committee: IND</a:t>
              </a:r>
              <a:endPara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US" sz="1050" dirty="0">
                <a:solidFill>
                  <a:schemeClr val="tx1"/>
                </a:solidFill>
              </a:endParaRPr>
            </a:p>
          </p:txBody>
        </p:sp>
        <p:pic>
          <p:nvPicPr>
            <p:cNvPr id="62" name="Picture 61" descr="A person smiling for the camera&#10;&#10;Description automatically generated with low confidence">
              <a:extLst>
                <a:ext uri="{FF2B5EF4-FFF2-40B4-BE49-F238E27FC236}">
                  <a16:creationId xmlns:a16="http://schemas.microsoft.com/office/drawing/2014/main" id="{FCBC982B-3788-C70B-B2D0-24F438B76E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2" t="8058" r="9790" b="23912"/>
            <a:stretch/>
          </p:blipFill>
          <p:spPr>
            <a:xfrm>
              <a:off x="445363" y="339800"/>
              <a:ext cx="1280160" cy="1265382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123CE68-BE6F-9F87-4D3B-AEEAD6CB1D57}"/>
              </a:ext>
            </a:extLst>
          </p:cNvPr>
          <p:cNvGrpSpPr/>
          <p:nvPr/>
        </p:nvGrpSpPr>
        <p:grpSpPr>
          <a:xfrm>
            <a:off x="2985864" y="690977"/>
            <a:ext cx="3298606" cy="1015816"/>
            <a:chOff x="4915271" y="509029"/>
            <a:chExt cx="4398141" cy="1354421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4653998-3C73-3B3B-4D0A-B150A5954EEE}"/>
                </a:ext>
              </a:extLst>
            </p:cNvPr>
            <p:cNvSpPr txBox="1"/>
            <p:nvPr/>
          </p:nvSpPr>
          <p:spPr>
            <a:xfrm>
              <a:off x="5708338" y="509029"/>
              <a:ext cx="3605074" cy="1298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5B737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Maryam Soleimani</a:t>
              </a:r>
              <a:endParaRPr lang="en-US" sz="1200" dirty="0">
                <a:solidFill>
                  <a:srgbClr val="5B73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Mentor: Christian </a:t>
              </a:r>
              <a:r>
                <a:rPr lang="en-US" sz="1050" dirty="0" err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Kollmannsberger</a:t>
              </a: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Centre Rep: Christian </a:t>
              </a:r>
              <a:r>
                <a:rPr lang="en-US" sz="1050" dirty="0" err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Kollmannsberger</a:t>
              </a:r>
              <a:endPara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Centre: BC Cancer</a:t>
              </a:r>
              <a:endPara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Committee: Genito-Urinary</a:t>
              </a:r>
              <a:endPara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5" name="Picture 64" descr="A person wearing a white shirt&#10;&#10;Description automatically generated with medium confidence">
              <a:extLst>
                <a:ext uri="{FF2B5EF4-FFF2-40B4-BE49-F238E27FC236}">
                  <a16:creationId xmlns:a16="http://schemas.microsoft.com/office/drawing/2014/main" id="{FD7770C2-C662-85DA-FBB0-242463F76B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0" t="969" r="5412" b="27187"/>
            <a:stretch/>
          </p:blipFill>
          <p:spPr>
            <a:xfrm>
              <a:off x="4915271" y="586363"/>
              <a:ext cx="1280160" cy="1277087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7DA8C6F-3801-DA49-536E-8B5978D9F406}"/>
              </a:ext>
            </a:extLst>
          </p:cNvPr>
          <p:cNvGrpSpPr/>
          <p:nvPr/>
        </p:nvGrpSpPr>
        <p:grpSpPr>
          <a:xfrm>
            <a:off x="6171173" y="2804627"/>
            <a:ext cx="3125228" cy="1315873"/>
            <a:chOff x="445363" y="1826647"/>
            <a:chExt cx="5633177" cy="1754496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86B094E-D700-2662-0B62-66D017F58FD4}"/>
                </a:ext>
              </a:extLst>
            </p:cNvPr>
            <p:cNvSpPr txBox="1"/>
            <p:nvPr/>
          </p:nvSpPr>
          <p:spPr>
            <a:xfrm>
              <a:off x="2171625" y="1826647"/>
              <a:ext cx="3906915" cy="1754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5B737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Elizabeth Tremblay</a:t>
              </a:r>
              <a:endParaRPr lang="en-US" sz="1200" dirty="0">
                <a:solidFill>
                  <a:srgbClr val="5B73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Mentor: Diane Provencher </a:t>
              </a:r>
            </a:p>
            <a:p>
              <a:pPr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&amp; Anne-Marie </a:t>
              </a:r>
              <a:r>
                <a:rPr lang="en-US" sz="1050" dirty="0" err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Mes</a:t>
              </a: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-Masson</a:t>
              </a:r>
              <a:endPara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Centre Rep: Jean-Pierre Ayoub</a:t>
              </a:r>
              <a:endPara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Centre: Hosp </a:t>
              </a:r>
              <a:r>
                <a:rPr lang="en-US" sz="105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de </a:t>
              </a: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</a:t>
              </a:r>
              <a:r>
                <a:rPr lang="en-US" sz="105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'Univ </a:t>
              </a: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of Montreal</a:t>
              </a:r>
              <a:endPara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Committee: Gynecologic</a:t>
              </a:r>
              <a:endPara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US" sz="1050" dirty="0">
                <a:solidFill>
                  <a:schemeClr val="tx1"/>
                </a:solidFill>
              </a:endParaRPr>
            </a:p>
          </p:txBody>
        </p:sp>
        <p:pic>
          <p:nvPicPr>
            <p:cNvPr id="68" name="Picture 67" descr="A person with long hair&#10;&#10;Description automatically generated with low confidence">
              <a:extLst>
                <a:ext uri="{FF2B5EF4-FFF2-40B4-BE49-F238E27FC236}">
                  <a16:creationId xmlns:a16="http://schemas.microsoft.com/office/drawing/2014/main" id="{F08D2966-B4B1-946A-D60C-E956A2D682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49" t="2533" r="11339" b="31156"/>
            <a:stretch/>
          </p:blipFill>
          <p:spPr>
            <a:xfrm>
              <a:off x="445363" y="1898010"/>
              <a:ext cx="1726262" cy="1278271"/>
            </a:xfrm>
            <a:prstGeom prst="rect">
              <a:avLst/>
            </a:prstGeom>
          </p:spPr>
        </p:pic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D8D5C4FE-D037-23D4-4727-7AF46B8848CE}"/>
              </a:ext>
            </a:extLst>
          </p:cNvPr>
          <p:cNvSpPr txBox="1"/>
          <p:nvPr/>
        </p:nvSpPr>
        <p:spPr>
          <a:xfrm>
            <a:off x="3907252" y="3758685"/>
            <a:ext cx="1999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5B73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Nhu Tram Nguyen </a:t>
            </a:r>
            <a:br>
              <a:rPr lang="en-US" sz="105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Mentor: James Wright</a:t>
            </a:r>
            <a:endParaRPr lang="en-US" sz="105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Centre Rep: Rosalyn </a:t>
            </a:r>
            <a:r>
              <a:rPr lang="en-US" sz="105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Juergens</a:t>
            </a:r>
            <a:endParaRPr lang="en-US" sz="105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Centre: </a:t>
            </a:r>
            <a:r>
              <a:rPr lang="en-US" sz="105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Juravinski</a:t>
            </a: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Cancer Centre</a:t>
            </a:r>
          </a:p>
          <a:p>
            <a:pPr>
              <a:spcBef>
                <a:spcPts val="0"/>
              </a:spcBef>
            </a:pP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Committee: Head and Neck</a:t>
            </a:r>
            <a:endParaRPr lang="en-US" sz="1050" dirty="0">
              <a:solidFill>
                <a:schemeClr val="tx1"/>
              </a:solidFill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2E0496C-AE3F-742C-30B9-51956C311EC2}"/>
              </a:ext>
            </a:extLst>
          </p:cNvPr>
          <p:cNvGrpSpPr/>
          <p:nvPr/>
        </p:nvGrpSpPr>
        <p:grpSpPr>
          <a:xfrm>
            <a:off x="6183459" y="514350"/>
            <a:ext cx="3253304" cy="1392817"/>
            <a:chOff x="8628103" y="-87407"/>
            <a:chExt cx="4337739" cy="1857089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D2DDE78-9221-9C68-2D4F-E71BC6E11384}"/>
                </a:ext>
              </a:extLst>
            </p:cNvPr>
            <p:cNvSpPr txBox="1"/>
            <p:nvPr/>
          </p:nvSpPr>
          <p:spPr>
            <a:xfrm>
              <a:off x="9414774" y="-87407"/>
              <a:ext cx="3551068" cy="1857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05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5B737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Mary Jane Lim-Fat</a:t>
              </a:r>
              <a:endParaRPr lang="en-US" sz="1200" dirty="0">
                <a:solidFill>
                  <a:srgbClr val="5B73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Mentor: James Perry</a:t>
              </a:r>
              <a:endPara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Centre Rep: Martin </a:t>
              </a:r>
              <a:r>
                <a:rPr lang="en-US" sz="1050" dirty="0" err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Smoragiewicz</a:t>
              </a: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Centre: Odette Cancer Centre</a:t>
              </a:r>
              <a:endPara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Committee: Brain</a:t>
              </a:r>
              <a:endPara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US" sz="1050" dirty="0">
                <a:solidFill>
                  <a:schemeClr val="tx1"/>
                </a:solidFill>
              </a:endParaRPr>
            </a:p>
          </p:txBody>
        </p:sp>
        <p:pic>
          <p:nvPicPr>
            <p:cNvPr id="72" name="Picture 71" descr="A person smiling for the camera&#10;&#10;Description automatically generated with low confidence">
              <a:extLst>
                <a:ext uri="{FF2B5EF4-FFF2-40B4-BE49-F238E27FC236}">
                  <a16:creationId xmlns:a16="http://schemas.microsoft.com/office/drawing/2014/main" id="{CCD92777-161B-5D5F-BDF6-7A92AFEA67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81" t="5688" r="11523" b="37872"/>
            <a:stretch/>
          </p:blipFill>
          <p:spPr>
            <a:xfrm>
              <a:off x="8628103" y="224387"/>
              <a:ext cx="1280160" cy="1264690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E498E02-7AAE-FFE7-66DC-105D4C24FC82}"/>
              </a:ext>
            </a:extLst>
          </p:cNvPr>
          <p:cNvGrpSpPr/>
          <p:nvPr/>
        </p:nvGrpSpPr>
        <p:grpSpPr>
          <a:xfrm>
            <a:off x="179962" y="1690061"/>
            <a:ext cx="3070760" cy="1219949"/>
            <a:chOff x="239950" y="1681676"/>
            <a:chExt cx="4094346" cy="1626598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F3785F3-2554-32B4-3398-3B7794166C9B}"/>
                </a:ext>
              </a:extLst>
            </p:cNvPr>
            <p:cNvSpPr txBox="1"/>
            <p:nvPr/>
          </p:nvSpPr>
          <p:spPr>
            <a:xfrm>
              <a:off x="1040933" y="1681676"/>
              <a:ext cx="3293363" cy="1626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5B737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Andrew Giles</a:t>
              </a:r>
              <a:endParaRPr lang="en-US" sz="1200" dirty="0">
                <a:solidFill>
                  <a:srgbClr val="5B73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Mentor: Andrew Robinson</a:t>
              </a:r>
              <a:endPara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Centre Rep: Mahmud </a:t>
              </a:r>
              <a:r>
                <a:rPr lang="en-US" sz="1050" dirty="0" err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Aamer</a:t>
              </a:r>
              <a:endPara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Centre: </a:t>
              </a:r>
              <a:r>
                <a:rPr lang="en-US" sz="975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Kingston Health Sciences</a:t>
              </a:r>
              <a:endParaRPr lang="en-US" sz="97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Committee: Lung</a:t>
              </a:r>
              <a:endPara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US" sz="1050" dirty="0">
                <a:solidFill>
                  <a:schemeClr val="tx1"/>
                </a:solidFill>
              </a:endParaRPr>
            </a:p>
          </p:txBody>
        </p:sp>
        <p:pic>
          <p:nvPicPr>
            <p:cNvPr id="75" name="Picture 74" descr="A person in a suit and tie&#10;&#10;Description automatically generated with medium confidence">
              <a:extLst>
                <a:ext uri="{FF2B5EF4-FFF2-40B4-BE49-F238E27FC236}">
                  <a16:creationId xmlns:a16="http://schemas.microsoft.com/office/drawing/2014/main" id="{CDAFE6AE-6968-AC07-858B-588644A6F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9" r="7368" b="16505"/>
            <a:stretch/>
          </p:blipFill>
          <p:spPr>
            <a:xfrm>
              <a:off x="239950" y="1751258"/>
              <a:ext cx="1280160" cy="1282036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637BBB9-A33B-B8CA-A0F9-3CAF24690883}"/>
              </a:ext>
            </a:extLst>
          </p:cNvPr>
          <p:cNvGrpSpPr/>
          <p:nvPr/>
        </p:nvGrpSpPr>
        <p:grpSpPr>
          <a:xfrm>
            <a:off x="2950976" y="1725632"/>
            <a:ext cx="2939140" cy="1219949"/>
            <a:chOff x="3781097" y="1610812"/>
            <a:chExt cx="3918853" cy="1626598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67D6145-8630-B43C-84EF-84B9BB3CCF1B}"/>
                </a:ext>
              </a:extLst>
            </p:cNvPr>
            <p:cNvSpPr txBox="1"/>
            <p:nvPr/>
          </p:nvSpPr>
          <p:spPr>
            <a:xfrm>
              <a:off x="4646032" y="1610812"/>
              <a:ext cx="3053918" cy="1626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5B737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Adi </a:t>
              </a:r>
              <a:r>
                <a:rPr lang="en-US" sz="1200" b="1" dirty="0" err="1">
                  <a:solidFill>
                    <a:srgbClr val="5B737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Kartolo</a:t>
              </a:r>
              <a:r>
                <a:rPr lang="en-US" sz="1200" b="1" dirty="0">
                  <a:solidFill>
                    <a:srgbClr val="5B737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200" dirty="0">
                <a:solidFill>
                  <a:srgbClr val="5B73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Mentor:</a:t>
              </a: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Elaine McWhirter </a:t>
              </a:r>
              <a:endPara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Centre Rep: Rosalyn </a:t>
              </a:r>
              <a:r>
                <a:rPr lang="en-US" sz="1050" dirty="0" err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Juergens</a:t>
              </a:r>
              <a:endPara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Centre: </a:t>
              </a:r>
              <a:r>
                <a:rPr lang="en-US" sz="1050" dirty="0" err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Juravinski</a:t>
              </a: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Cancer Centre</a:t>
              </a:r>
            </a:p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Committee: Melanoma</a:t>
              </a:r>
              <a:endPara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US" sz="1050" dirty="0">
                <a:solidFill>
                  <a:schemeClr val="tx1"/>
                </a:solidFill>
              </a:endParaRPr>
            </a:p>
          </p:txBody>
        </p:sp>
        <p:pic>
          <p:nvPicPr>
            <p:cNvPr id="78" name="Picture 77" descr="A person wearing glasses&#10;&#10;Description automatically generated with low confidence">
              <a:extLst>
                <a:ext uri="{FF2B5EF4-FFF2-40B4-BE49-F238E27FC236}">
                  <a16:creationId xmlns:a16="http://schemas.microsoft.com/office/drawing/2014/main" id="{77C12BFE-77A6-BE0B-DA25-BEE9C2819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57" t="21831" r="34130" b="38899"/>
            <a:stretch/>
          </p:blipFill>
          <p:spPr>
            <a:xfrm>
              <a:off x="3781097" y="1645820"/>
              <a:ext cx="1280160" cy="1268874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0762ED6-2630-DADA-303A-D85CDB162346}"/>
              </a:ext>
            </a:extLst>
          </p:cNvPr>
          <p:cNvGrpSpPr/>
          <p:nvPr/>
        </p:nvGrpSpPr>
        <p:grpSpPr>
          <a:xfrm>
            <a:off x="2968947" y="2716047"/>
            <a:ext cx="3431903" cy="1017719"/>
            <a:chOff x="3849682" y="3093268"/>
            <a:chExt cx="4575870" cy="1356959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6C3537F-98A7-EB0A-B5F3-A198FDE3311E}"/>
                </a:ext>
              </a:extLst>
            </p:cNvPr>
            <p:cNvSpPr txBox="1"/>
            <p:nvPr/>
          </p:nvSpPr>
          <p:spPr>
            <a:xfrm>
              <a:off x="4634786" y="3093268"/>
              <a:ext cx="3790766" cy="1298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5B737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Alannah </a:t>
              </a:r>
              <a:r>
                <a:rPr lang="en-US" sz="1200" b="1" dirty="0" err="1">
                  <a:solidFill>
                    <a:srgbClr val="5B737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Smrke</a:t>
              </a:r>
              <a:endParaRPr lang="en-US" sz="1200" dirty="0">
                <a:solidFill>
                  <a:srgbClr val="5B73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Mentor: Anna Tinker</a:t>
              </a:r>
              <a:endPara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Centre Rep: Christian </a:t>
              </a:r>
              <a:r>
                <a:rPr lang="en-US" sz="1050" dirty="0" err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Kollmannsberger</a:t>
              </a:r>
              <a:endPara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Centre: BC Cancer</a:t>
              </a:r>
              <a:endPara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Committee: Sarcoma</a:t>
              </a:r>
              <a:endPara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81" name="Picture 80" descr="A person smiling for the camera&#10;&#10;Description automatically generated with low confidence">
              <a:extLst>
                <a:ext uri="{FF2B5EF4-FFF2-40B4-BE49-F238E27FC236}">
                  <a16:creationId xmlns:a16="http://schemas.microsoft.com/office/drawing/2014/main" id="{18D6F5A2-EF50-88D1-8976-2E7226C1D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43" t="5619" r="26143" b="27748"/>
            <a:stretch/>
          </p:blipFill>
          <p:spPr>
            <a:xfrm>
              <a:off x="3849682" y="3160428"/>
              <a:ext cx="1280160" cy="1289799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463035D-EE6C-2BE3-3F98-5634C4033E77}"/>
              </a:ext>
            </a:extLst>
          </p:cNvPr>
          <p:cNvGrpSpPr/>
          <p:nvPr/>
        </p:nvGrpSpPr>
        <p:grpSpPr>
          <a:xfrm>
            <a:off x="6173661" y="1730337"/>
            <a:ext cx="3450026" cy="1219949"/>
            <a:chOff x="8050649" y="2359036"/>
            <a:chExt cx="4600034" cy="1626598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44A0C61-54E4-3FB5-2021-8BF02D63DAA0}"/>
                </a:ext>
              </a:extLst>
            </p:cNvPr>
            <p:cNvSpPr txBox="1"/>
            <p:nvPr/>
          </p:nvSpPr>
          <p:spPr>
            <a:xfrm>
              <a:off x="8859916" y="2359036"/>
              <a:ext cx="3790767" cy="1626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 err="1">
                  <a:solidFill>
                    <a:srgbClr val="5B737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Abdulazeez</a:t>
              </a:r>
              <a:r>
                <a:rPr lang="en-US" sz="1200" b="1" dirty="0">
                  <a:solidFill>
                    <a:srgbClr val="5B737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b="1" dirty="0" err="1">
                  <a:solidFill>
                    <a:srgbClr val="5B737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Salawu</a:t>
              </a:r>
              <a:b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Mentor: Christine </a:t>
              </a:r>
              <a:r>
                <a:rPr lang="en-US" sz="1050" dirty="0" err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Brezden</a:t>
              </a:r>
              <a:endPara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Centre Rep: Christen </a:t>
              </a:r>
              <a:r>
                <a:rPr lang="en-US" sz="1050" dirty="0" err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Elser</a:t>
              </a:r>
              <a:endPara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Centre: Mount Sinai </a:t>
              </a:r>
              <a:endPara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Committee: Gastro-Intestinal</a:t>
              </a:r>
              <a:endPara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US" sz="1050" dirty="0">
                <a:solidFill>
                  <a:schemeClr val="tx1"/>
                </a:solidFill>
              </a:endParaRPr>
            </a:p>
          </p:txBody>
        </p:sp>
        <p:pic>
          <p:nvPicPr>
            <p:cNvPr id="84" name="Picture 83" descr="A person smiling for the camera&#10;&#10;Description automatically generated with medium confidence">
              <a:extLst>
                <a:ext uri="{FF2B5EF4-FFF2-40B4-BE49-F238E27FC236}">
                  <a16:creationId xmlns:a16="http://schemas.microsoft.com/office/drawing/2014/main" id="{262DE526-A340-0302-4F7B-B3A683AB06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96" t="8993" r="12519" b="5718"/>
            <a:stretch/>
          </p:blipFill>
          <p:spPr>
            <a:xfrm>
              <a:off x="8050649" y="2441490"/>
              <a:ext cx="1276949" cy="1280160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0E3E501-ECEA-A896-CB4C-990838BD61AB}"/>
              </a:ext>
            </a:extLst>
          </p:cNvPr>
          <p:cNvGrpSpPr/>
          <p:nvPr/>
        </p:nvGrpSpPr>
        <p:grpSpPr>
          <a:xfrm>
            <a:off x="179422" y="3788486"/>
            <a:ext cx="2961000" cy="1219949"/>
            <a:chOff x="3856653" y="4434897"/>
            <a:chExt cx="3948000" cy="1626598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5562B55-E6C8-5056-1C7B-DDAED15337B5}"/>
                </a:ext>
              </a:extLst>
            </p:cNvPr>
            <p:cNvSpPr txBox="1"/>
            <p:nvPr/>
          </p:nvSpPr>
          <p:spPr>
            <a:xfrm>
              <a:off x="4626447" y="4434897"/>
              <a:ext cx="3178206" cy="1626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5B737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Brooke Wilson</a:t>
              </a:r>
              <a:r>
                <a:rPr lang="en-US" sz="1200" dirty="0">
                  <a:solidFill>
                    <a:srgbClr val="5B737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Mentor: Andrew Robinson</a:t>
              </a:r>
              <a:endPara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Centre Rep: Mahmud </a:t>
              </a:r>
              <a:r>
                <a:rPr lang="en-US" sz="1050" dirty="0" err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Aamer</a:t>
              </a:r>
              <a:endPara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Centre: Kingston Health Sciences </a:t>
              </a:r>
              <a:endPara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Committee: Breast</a:t>
              </a:r>
              <a:endPara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US" sz="1050" dirty="0">
                <a:solidFill>
                  <a:schemeClr val="tx1"/>
                </a:solidFill>
              </a:endParaRPr>
            </a:p>
          </p:txBody>
        </p:sp>
        <p:pic>
          <p:nvPicPr>
            <p:cNvPr id="87" name="Picture 86" descr="A picture containing person, grass, outdoor, glasses&#10;&#10;Description automatically generated">
              <a:extLst>
                <a:ext uri="{FF2B5EF4-FFF2-40B4-BE49-F238E27FC236}">
                  <a16:creationId xmlns:a16="http://schemas.microsoft.com/office/drawing/2014/main" id="{B50DD890-B743-22E6-6283-4F182F5DE5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32" b="3440"/>
            <a:stretch/>
          </p:blipFill>
          <p:spPr>
            <a:xfrm>
              <a:off x="3856653" y="4469449"/>
              <a:ext cx="1280881" cy="1546627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DC2E8A5-A8F7-8699-D924-9B1C3AF6E9E6}"/>
              </a:ext>
            </a:extLst>
          </p:cNvPr>
          <p:cNvGrpSpPr/>
          <p:nvPr/>
        </p:nvGrpSpPr>
        <p:grpSpPr>
          <a:xfrm>
            <a:off x="179963" y="2719148"/>
            <a:ext cx="2770967" cy="1143005"/>
            <a:chOff x="3988526" y="3256441"/>
            <a:chExt cx="3694623" cy="1524006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5872DAB-E7F9-BD2E-7DC8-4DE91DDA625E}"/>
                </a:ext>
              </a:extLst>
            </p:cNvPr>
            <p:cNvSpPr txBox="1"/>
            <p:nvPr/>
          </p:nvSpPr>
          <p:spPr>
            <a:xfrm>
              <a:off x="4811771" y="3256441"/>
              <a:ext cx="2871378" cy="1524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5B737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Michael Yan</a:t>
              </a:r>
              <a:endParaRPr lang="en-US" sz="1200" dirty="0">
                <a:solidFill>
                  <a:srgbClr val="5B73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Mentor: Rebecca Wong</a:t>
              </a:r>
              <a:endPara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Centre Rep: Penny Bradbury</a:t>
              </a:r>
              <a:endPara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Centre: </a:t>
              </a: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Princess Margaret </a:t>
              </a:r>
              <a:r>
                <a:rPr lang="en-US" sz="105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Committee: Supportive Care</a:t>
              </a:r>
              <a:endPara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US" sz="1050" dirty="0">
                <a:solidFill>
                  <a:schemeClr val="tx1"/>
                </a:solidFill>
              </a:endParaRPr>
            </a:p>
          </p:txBody>
        </p:sp>
        <p:pic>
          <p:nvPicPr>
            <p:cNvPr id="90" name="Picture 89" descr="A person in a suit and tie&#10;&#10;Description automatically generated with medium confidence">
              <a:extLst>
                <a:ext uri="{FF2B5EF4-FFF2-40B4-BE49-F238E27FC236}">
                  <a16:creationId xmlns:a16="http://schemas.microsoft.com/office/drawing/2014/main" id="{3ADE6DD5-9BC0-053C-13E0-D945CBB269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8" t="6619" r="10033" b="27280"/>
            <a:stretch/>
          </p:blipFill>
          <p:spPr>
            <a:xfrm>
              <a:off x="3988526" y="3320649"/>
              <a:ext cx="1280160" cy="1284797"/>
            </a:xfrm>
            <a:prstGeom prst="rect">
              <a:avLst/>
            </a:prstGeom>
          </p:spPr>
        </p:pic>
      </p:grpSp>
      <p:pic>
        <p:nvPicPr>
          <p:cNvPr id="7" name="Picture 6" descr="A person smiling at the camera&#10;&#10;Description automatically generated with low confidence">
            <a:extLst>
              <a:ext uri="{FF2B5EF4-FFF2-40B4-BE49-F238E27FC236}">
                <a16:creationId xmlns:a16="http://schemas.microsoft.com/office/drawing/2014/main" id="{2D80FCC1-3581-01C6-1128-DD261E28899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23" y="3827302"/>
            <a:ext cx="960661" cy="107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87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9A9636-4565-BA1B-94ED-D3230DACEC10}"/>
              </a:ext>
            </a:extLst>
          </p:cNvPr>
          <p:cNvSpPr txBox="1"/>
          <p:nvPr/>
        </p:nvSpPr>
        <p:spPr>
          <a:xfrm>
            <a:off x="894392" y="1116169"/>
            <a:ext cx="2139727" cy="972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2">
              <a:lnSpc>
                <a:spcPct val="107000"/>
              </a:lnSpc>
            </a:pPr>
            <a:r>
              <a:rPr lang="en-US" sz="1200" b="1" dirty="0">
                <a:solidFill>
                  <a:srgbClr val="5B73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Angela Hyde</a:t>
            </a:r>
          </a:p>
          <a:p>
            <a:pPr marL="342892">
              <a:lnSpc>
                <a:spcPct val="107000"/>
              </a:lnSpc>
            </a:pP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Mentor: </a:t>
            </a: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John Thomas </a:t>
            </a:r>
            <a:endParaRPr lang="en-US" sz="105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892">
              <a:lnSpc>
                <a:spcPct val="107000"/>
              </a:lnSpc>
            </a:pP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Centre Rep: </a:t>
            </a: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John Thomas </a:t>
            </a:r>
            <a:endParaRPr lang="en-US" sz="105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892">
              <a:lnSpc>
                <a:spcPct val="107000"/>
              </a:lnSpc>
            </a:pP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Centre: </a:t>
            </a: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Eastern Health</a:t>
            </a:r>
            <a:endParaRPr lang="en-US" sz="105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892">
              <a:lnSpc>
                <a:spcPct val="107000"/>
              </a:lnSpc>
              <a:spcAft>
                <a:spcPts val="600"/>
              </a:spcAft>
            </a:pP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Committee: </a:t>
            </a: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Genitourinary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3132FDA-3565-0148-3934-4F652122A67B}"/>
              </a:ext>
            </a:extLst>
          </p:cNvPr>
          <p:cNvSpPr txBox="1"/>
          <p:nvPr/>
        </p:nvSpPr>
        <p:spPr>
          <a:xfrm>
            <a:off x="899784" y="3212195"/>
            <a:ext cx="2073509" cy="97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2">
              <a:lnSpc>
                <a:spcPct val="107000"/>
              </a:lnSpc>
            </a:pPr>
            <a:r>
              <a:rPr lang="en-US" sz="1200" b="1" dirty="0">
                <a:solidFill>
                  <a:srgbClr val="5B73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Rachel </a:t>
            </a:r>
            <a:r>
              <a:rPr lang="en-US" sz="1200" b="1" dirty="0" err="1">
                <a:solidFill>
                  <a:srgbClr val="5B73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Soyoun</a:t>
            </a:r>
            <a:r>
              <a:rPr lang="en-US" sz="1200" b="1" dirty="0">
                <a:solidFill>
                  <a:srgbClr val="5B73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Kim</a:t>
            </a:r>
          </a:p>
          <a:p>
            <a:pPr marL="342892">
              <a:lnSpc>
                <a:spcPct val="107000"/>
              </a:lnSpc>
            </a:pP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Mentor: </a:t>
            </a: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Kathy Han</a:t>
            </a:r>
            <a:endParaRPr lang="en-US" sz="105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892">
              <a:lnSpc>
                <a:spcPct val="107000"/>
              </a:lnSpc>
            </a:pP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Centre Rep: </a:t>
            </a:r>
            <a:r>
              <a:rPr lang="en-US" sz="105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Penny Bradbury</a:t>
            </a: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Centre</a:t>
            </a: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Princess </a:t>
            </a:r>
            <a:r>
              <a:rPr lang="en-US" sz="105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Margaret </a:t>
            </a:r>
            <a:r>
              <a:rPr lang="en-US" sz="105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Committee: </a:t>
            </a:r>
            <a:r>
              <a:rPr lang="en-US" sz="105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Gynecology</a:t>
            </a:r>
            <a:endParaRPr lang="en-US" sz="105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35A717-FBCF-E979-0C96-81171D26A112}"/>
              </a:ext>
            </a:extLst>
          </p:cNvPr>
          <p:cNvSpPr txBox="1"/>
          <p:nvPr/>
        </p:nvSpPr>
        <p:spPr>
          <a:xfrm>
            <a:off x="878358" y="2133758"/>
            <a:ext cx="2708280" cy="97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2">
              <a:lnSpc>
                <a:spcPct val="107000"/>
              </a:lnSpc>
            </a:pPr>
            <a:r>
              <a:rPr lang="en-US" sz="1200" b="1" dirty="0">
                <a:solidFill>
                  <a:srgbClr val="5B73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Elizabeth </a:t>
            </a:r>
            <a:r>
              <a:rPr lang="en-US" sz="1200" b="1" dirty="0" err="1">
                <a:solidFill>
                  <a:srgbClr val="5B73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Faour</a:t>
            </a:r>
            <a:endParaRPr lang="en-US" sz="1200" b="1" dirty="0">
              <a:solidFill>
                <a:srgbClr val="5B737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892">
              <a:lnSpc>
                <a:spcPct val="107000"/>
              </a:lnSpc>
            </a:pP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Mentor: </a:t>
            </a: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John Thomas </a:t>
            </a:r>
            <a:endParaRPr lang="en-US" sz="105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892">
              <a:lnSpc>
                <a:spcPct val="107000"/>
              </a:lnSpc>
            </a:pP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Centre Rep: </a:t>
            </a: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John Thomas </a:t>
            </a:r>
            <a:endParaRPr lang="en-US" sz="105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892">
              <a:lnSpc>
                <a:spcPct val="107000"/>
              </a:lnSpc>
            </a:pP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Centre: </a:t>
            </a: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Eastern Health</a:t>
            </a:r>
            <a:endParaRPr lang="en-US" sz="105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892">
              <a:lnSpc>
                <a:spcPct val="107000"/>
              </a:lnSpc>
            </a:pP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Committee</a:t>
            </a:r>
            <a:r>
              <a:rPr lang="en-US" sz="105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Thoracic Oncology</a:t>
            </a:r>
            <a:endParaRPr lang="en-US" sz="105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FA0328-8B73-556B-90BD-E7864E61D21D}"/>
              </a:ext>
            </a:extLst>
          </p:cNvPr>
          <p:cNvSpPr txBox="1"/>
          <p:nvPr/>
        </p:nvSpPr>
        <p:spPr>
          <a:xfrm>
            <a:off x="3629342" y="1103495"/>
            <a:ext cx="2362247" cy="97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2">
              <a:lnSpc>
                <a:spcPct val="107000"/>
              </a:lnSpc>
            </a:pPr>
            <a:r>
              <a:rPr lang="en-US" sz="1200" b="1" dirty="0">
                <a:solidFill>
                  <a:srgbClr val="5B73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Alejandro Garcia-Horton</a:t>
            </a:r>
          </a:p>
          <a:p>
            <a:pPr marL="342892">
              <a:lnSpc>
                <a:spcPct val="107000"/>
              </a:lnSpc>
            </a:pP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Mentor: </a:t>
            </a: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Graeme </a:t>
            </a:r>
            <a:r>
              <a:rPr lang="en-US" sz="105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Fraser </a:t>
            </a:r>
          </a:p>
          <a:p>
            <a:pPr marL="342892">
              <a:lnSpc>
                <a:spcPct val="107000"/>
              </a:lnSpc>
            </a:pPr>
            <a:r>
              <a:rPr lang="en-US" sz="105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Centre </a:t>
            </a: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Rep: </a:t>
            </a: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Rosalyn </a:t>
            </a:r>
            <a:r>
              <a:rPr lang="en-US" sz="105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Juergens</a:t>
            </a:r>
            <a:endParaRPr lang="en-US" sz="105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892">
              <a:lnSpc>
                <a:spcPct val="107000"/>
              </a:lnSpc>
            </a:pP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Centre: </a:t>
            </a:r>
            <a:r>
              <a:rPr lang="en-US" sz="105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Juravinski</a:t>
            </a:r>
            <a:r>
              <a:rPr lang="en-US" sz="105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Cancer Centre</a:t>
            </a:r>
            <a:endParaRPr lang="en-US" sz="105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892">
              <a:lnSpc>
                <a:spcPct val="107000"/>
              </a:lnSpc>
              <a:spcAft>
                <a:spcPts val="600"/>
              </a:spcAft>
            </a:pP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Committee: Hematology</a:t>
            </a:r>
            <a:endParaRPr lang="en-US" sz="105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39565C-BC8F-64B0-3C03-29C6E18AF6AB}"/>
              </a:ext>
            </a:extLst>
          </p:cNvPr>
          <p:cNvSpPr txBox="1"/>
          <p:nvPr/>
        </p:nvSpPr>
        <p:spPr>
          <a:xfrm>
            <a:off x="3658361" y="3212665"/>
            <a:ext cx="2383654" cy="97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2">
              <a:lnSpc>
                <a:spcPct val="107000"/>
              </a:lnSpc>
            </a:pPr>
            <a:r>
              <a:rPr lang="en-US" sz="1200" b="1" dirty="0" err="1">
                <a:solidFill>
                  <a:srgbClr val="5B73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Shrivani</a:t>
            </a:r>
            <a:r>
              <a:rPr lang="en-US" sz="1200" b="1" dirty="0">
                <a:solidFill>
                  <a:srgbClr val="5B73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rgbClr val="5B73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Dadwal</a:t>
            </a:r>
            <a:endParaRPr lang="en-US" sz="1200" b="1" dirty="0">
              <a:solidFill>
                <a:srgbClr val="5B7378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892">
              <a:lnSpc>
                <a:spcPct val="107000"/>
              </a:lnSpc>
            </a:pP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Mentor: </a:t>
            </a: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Andrew Robinson</a:t>
            </a:r>
            <a:endParaRPr lang="en-US" sz="105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892">
              <a:lnSpc>
                <a:spcPct val="107000"/>
              </a:lnSpc>
            </a:pP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Centre Rep: </a:t>
            </a:r>
            <a:r>
              <a:rPr lang="en-US" sz="105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Aamer</a:t>
            </a: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Mahmud</a:t>
            </a:r>
          </a:p>
          <a:p>
            <a:pPr marL="342892">
              <a:lnSpc>
                <a:spcPct val="107000"/>
              </a:lnSpc>
            </a:pP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Centre: Kingston Health Sciences</a:t>
            </a:r>
          </a:p>
          <a:p>
            <a:pPr marL="342892">
              <a:lnSpc>
                <a:spcPct val="107000"/>
              </a:lnSpc>
            </a:pP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Committee: </a:t>
            </a: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Gastrointestinal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E961E6-678F-013A-5551-B178EF70A855}"/>
              </a:ext>
            </a:extLst>
          </p:cNvPr>
          <p:cNvSpPr txBox="1"/>
          <p:nvPr/>
        </p:nvSpPr>
        <p:spPr>
          <a:xfrm>
            <a:off x="3658361" y="2131818"/>
            <a:ext cx="2708280" cy="97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2">
              <a:lnSpc>
                <a:spcPct val="107000"/>
              </a:lnSpc>
            </a:pPr>
            <a:r>
              <a:rPr lang="en-US" sz="1200" b="1" dirty="0" err="1">
                <a:solidFill>
                  <a:srgbClr val="5B73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Guliz</a:t>
            </a:r>
            <a:r>
              <a:rPr lang="en-US" sz="1200" b="1" dirty="0">
                <a:solidFill>
                  <a:srgbClr val="5B73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rgbClr val="5B73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Ozgun</a:t>
            </a:r>
            <a:endParaRPr lang="en-US" sz="1200" b="1" dirty="0">
              <a:solidFill>
                <a:srgbClr val="5B737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892">
              <a:lnSpc>
                <a:spcPct val="107000"/>
              </a:lnSpc>
            </a:pP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Mentor: </a:t>
            </a: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Bernie </a:t>
            </a:r>
            <a:r>
              <a:rPr lang="en-US" sz="105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Eigl</a:t>
            </a:r>
            <a:endParaRPr lang="en-US" sz="105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892">
              <a:lnSpc>
                <a:spcPct val="107000"/>
              </a:lnSpc>
            </a:pP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Centre Rep: </a:t>
            </a: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Christian </a:t>
            </a:r>
            <a:r>
              <a:rPr lang="en-US" sz="105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Kollmannsberger</a:t>
            </a:r>
            <a:endParaRPr lang="en-US" sz="105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892">
              <a:lnSpc>
                <a:spcPct val="107000"/>
              </a:lnSpc>
            </a:pP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Centre: </a:t>
            </a:r>
            <a:r>
              <a:rPr lang="en-US" sz="105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BC Cancer Vancouver</a:t>
            </a:r>
            <a:endParaRPr lang="en-US" sz="105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892">
              <a:lnSpc>
                <a:spcPct val="107000"/>
              </a:lnSpc>
            </a:pP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Committee: </a:t>
            </a: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Genitourinary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276FD2-3399-D351-8729-5F878504693E}"/>
              </a:ext>
            </a:extLst>
          </p:cNvPr>
          <p:cNvSpPr txBox="1"/>
          <p:nvPr/>
        </p:nvSpPr>
        <p:spPr>
          <a:xfrm>
            <a:off x="6827445" y="1104094"/>
            <a:ext cx="2139727" cy="96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2">
              <a:lnSpc>
                <a:spcPct val="107000"/>
              </a:lnSpc>
            </a:pPr>
            <a:r>
              <a:rPr lang="en-US" sz="1200" b="1" dirty="0">
                <a:solidFill>
                  <a:srgbClr val="5B73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Ivan </a:t>
            </a:r>
            <a:r>
              <a:rPr lang="en-US" sz="1200" b="1" dirty="0" err="1">
                <a:solidFill>
                  <a:srgbClr val="5B73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Landego</a:t>
            </a:r>
            <a:endParaRPr lang="en-US" sz="1200" b="1" dirty="0">
              <a:solidFill>
                <a:srgbClr val="5B7378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892">
              <a:lnSpc>
                <a:spcPct val="107000"/>
              </a:lnSpc>
            </a:pP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Mentor: </a:t>
            </a: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Pamela </a:t>
            </a:r>
            <a:r>
              <a:rPr lang="en-US" sz="105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Skrabek</a:t>
            </a:r>
            <a:endParaRPr lang="en-US" sz="105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892">
              <a:lnSpc>
                <a:spcPct val="107000"/>
              </a:lnSpc>
            </a:pP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Centre Rep: </a:t>
            </a: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Ralph Wong</a:t>
            </a:r>
            <a:endParaRPr lang="en-US" sz="105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/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Centre: </a:t>
            </a:r>
            <a:r>
              <a:rPr lang="en-US" sz="105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CancerCare</a:t>
            </a: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Manitoba</a:t>
            </a:r>
            <a:endParaRPr lang="en-US" sz="105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892">
              <a:lnSpc>
                <a:spcPct val="107000"/>
              </a:lnSpc>
              <a:spcAft>
                <a:spcPts val="600"/>
              </a:spcAft>
            </a:pP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Committee: Hematology</a:t>
            </a:r>
            <a:endParaRPr lang="en-US" sz="105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A3D0A0-968E-4D3D-684C-B4DCACDDDF88}"/>
              </a:ext>
            </a:extLst>
          </p:cNvPr>
          <p:cNvSpPr txBox="1"/>
          <p:nvPr/>
        </p:nvSpPr>
        <p:spPr>
          <a:xfrm>
            <a:off x="6827445" y="3210399"/>
            <a:ext cx="2383654" cy="97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2">
              <a:lnSpc>
                <a:spcPct val="107000"/>
              </a:lnSpc>
            </a:pPr>
            <a:r>
              <a:rPr lang="en-US" sz="1200" b="1" dirty="0" err="1">
                <a:solidFill>
                  <a:srgbClr val="5B73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Abhenil</a:t>
            </a:r>
            <a:r>
              <a:rPr lang="en-US" sz="1200" b="1" dirty="0">
                <a:solidFill>
                  <a:srgbClr val="5B73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Mittal</a:t>
            </a:r>
          </a:p>
          <a:p>
            <a:pPr marL="342892">
              <a:lnSpc>
                <a:spcPct val="107000"/>
              </a:lnSpc>
            </a:pP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Mentor: </a:t>
            </a: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Lacey </a:t>
            </a:r>
            <a:r>
              <a:rPr lang="en-US" sz="105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Pitre</a:t>
            </a:r>
            <a:endParaRPr lang="en-US" sz="105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892">
              <a:lnSpc>
                <a:spcPct val="107000"/>
              </a:lnSpc>
            </a:pP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Centre Rep: </a:t>
            </a: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Luisa Bonilla</a:t>
            </a:r>
            <a:endParaRPr lang="en-US" sz="105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892">
              <a:lnSpc>
                <a:spcPct val="107000"/>
              </a:lnSpc>
            </a:pP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Centre: Health Sciences North</a:t>
            </a:r>
          </a:p>
          <a:p>
            <a:pPr marL="342892">
              <a:lnSpc>
                <a:spcPct val="107000"/>
              </a:lnSpc>
            </a:pP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Committee: Breast</a:t>
            </a:r>
            <a:endParaRPr lang="en-US" sz="105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5CC677-C1A5-4F6D-BEA9-7C3AC46F9B00}"/>
              </a:ext>
            </a:extLst>
          </p:cNvPr>
          <p:cNvSpPr txBox="1"/>
          <p:nvPr/>
        </p:nvSpPr>
        <p:spPr>
          <a:xfrm>
            <a:off x="6827445" y="2131451"/>
            <a:ext cx="2340791" cy="96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2">
              <a:lnSpc>
                <a:spcPct val="107000"/>
              </a:lnSpc>
            </a:pPr>
            <a:r>
              <a:rPr lang="en-US" sz="1200" b="1" dirty="0">
                <a:solidFill>
                  <a:srgbClr val="5B73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Enrique Sanz-Garcia </a:t>
            </a:r>
          </a:p>
          <a:p>
            <a:pPr marL="342892">
              <a:lnSpc>
                <a:spcPct val="107000"/>
              </a:lnSpc>
            </a:pP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Mentor: </a:t>
            </a: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Anna </a:t>
            </a:r>
            <a:r>
              <a:rPr lang="en-US" sz="105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Spreafico</a:t>
            </a:r>
            <a:endParaRPr lang="en-US" sz="105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892">
              <a:lnSpc>
                <a:spcPct val="107000"/>
              </a:lnSpc>
            </a:pP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Centre Rep: </a:t>
            </a: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Penny Bradbury</a:t>
            </a:r>
            <a:endParaRPr lang="en-US" sz="105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/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Centre:</a:t>
            </a: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Princess Margaret</a:t>
            </a:r>
            <a:endParaRPr lang="en-US" sz="105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892">
              <a:lnSpc>
                <a:spcPct val="107000"/>
              </a:lnSpc>
            </a:pPr>
            <a:r>
              <a:rPr lang="en-US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Committee: Head and Neck</a:t>
            </a:r>
            <a:endParaRPr lang="en-US" sz="105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Picture 28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DCF994F4-580D-AC8F-2CF5-C038F22286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36" y="1105256"/>
            <a:ext cx="960120" cy="960120"/>
          </a:xfrm>
          <a:prstGeom prst="rect">
            <a:avLst/>
          </a:prstGeom>
        </p:spPr>
      </p:pic>
      <p:pic>
        <p:nvPicPr>
          <p:cNvPr id="25" name="Picture 24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625379B6-5263-16F9-7266-109ED1268C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885" y="3201479"/>
            <a:ext cx="960120" cy="960120"/>
          </a:xfrm>
          <a:prstGeom prst="rect">
            <a:avLst/>
          </a:prstGeom>
        </p:spPr>
      </p:pic>
      <p:pic>
        <p:nvPicPr>
          <p:cNvPr id="33" name="Picture 32" descr="A person with curly hair smiling&#10;&#10;Description automatically generated">
            <a:extLst>
              <a:ext uri="{FF2B5EF4-FFF2-40B4-BE49-F238E27FC236}">
                <a16:creationId xmlns:a16="http://schemas.microsoft.com/office/drawing/2014/main" id="{7FCEF7ED-246E-76A7-DFA1-ACA515006E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9" y="2141219"/>
            <a:ext cx="960120" cy="960120"/>
          </a:xfrm>
          <a:prstGeom prst="rect">
            <a:avLst/>
          </a:prstGeom>
        </p:spPr>
      </p:pic>
      <p:pic>
        <p:nvPicPr>
          <p:cNvPr id="39" name="Picture 38" descr="A person in a suit and tie&#10;&#10;Description automatically generated">
            <a:extLst>
              <a:ext uri="{FF2B5EF4-FFF2-40B4-BE49-F238E27FC236}">
                <a16:creationId xmlns:a16="http://schemas.microsoft.com/office/drawing/2014/main" id="{8F8F849E-52C4-9F84-8CF3-B93166EDA3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331" y="1105256"/>
            <a:ext cx="960120" cy="960120"/>
          </a:xfrm>
          <a:prstGeom prst="rect">
            <a:avLst/>
          </a:prstGeom>
        </p:spPr>
      </p:pic>
      <p:pic>
        <p:nvPicPr>
          <p:cNvPr id="37" name="Picture 36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05759447-97DF-CD87-A370-571F115C45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81" y="3201479"/>
            <a:ext cx="960120" cy="960120"/>
          </a:xfrm>
          <a:prstGeom prst="rect">
            <a:avLst/>
          </a:prstGeom>
        </p:spPr>
      </p:pic>
      <p:pic>
        <p:nvPicPr>
          <p:cNvPr id="42" name="Picture 41" descr="A person with long brown hair&#10;&#10;Description automatically generated">
            <a:extLst>
              <a:ext uri="{FF2B5EF4-FFF2-40B4-BE49-F238E27FC236}">
                <a16:creationId xmlns:a16="http://schemas.microsoft.com/office/drawing/2014/main" id="{CEEA8069-29D1-1771-8492-E8DDA70F37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903" y="2141219"/>
            <a:ext cx="960120" cy="960120"/>
          </a:xfrm>
          <a:prstGeom prst="rect">
            <a:avLst/>
          </a:prstGeom>
        </p:spPr>
      </p:pic>
      <p:pic>
        <p:nvPicPr>
          <p:cNvPr id="44" name="Picture 43" descr="A person in a suit and tie&#10;&#10;Description automatically generated">
            <a:extLst>
              <a:ext uri="{FF2B5EF4-FFF2-40B4-BE49-F238E27FC236}">
                <a16:creationId xmlns:a16="http://schemas.microsoft.com/office/drawing/2014/main" id="{0897E12D-ED48-D756-58F7-7204EC7A34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958" y="1105256"/>
            <a:ext cx="960120" cy="960120"/>
          </a:xfrm>
          <a:prstGeom prst="rect">
            <a:avLst/>
          </a:prstGeom>
        </p:spPr>
      </p:pic>
      <p:pic>
        <p:nvPicPr>
          <p:cNvPr id="46" name="Picture 45" descr="A person in a suit&#10;&#10;Description automatically generated">
            <a:extLst>
              <a:ext uri="{FF2B5EF4-FFF2-40B4-BE49-F238E27FC236}">
                <a16:creationId xmlns:a16="http://schemas.microsoft.com/office/drawing/2014/main" id="{C5EC5E83-E0A7-EE73-A3B9-0B3E6812142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531" y="2141219"/>
            <a:ext cx="960120" cy="960120"/>
          </a:xfrm>
          <a:prstGeom prst="rect">
            <a:avLst/>
          </a:prstGeom>
        </p:spPr>
      </p:pic>
      <p:pic>
        <p:nvPicPr>
          <p:cNvPr id="49" name="Picture 48" descr="A person wearing glasses and a white coat&#10;&#10;Description automatically generated">
            <a:extLst>
              <a:ext uri="{FF2B5EF4-FFF2-40B4-BE49-F238E27FC236}">
                <a16:creationId xmlns:a16="http://schemas.microsoft.com/office/drawing/2014/main" id="{9C92ED01-6E8A-432D-0E99-0FE015107BA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513" y="3201479"/>
            <a:ext cx="960120" cy="960120"/>
          </a:xfrm>
          <a:prstGeom prst="rect">
            <a:avLst/>
          </a:prstGeom>
        </p:spPr>
      </p:pic>
      <p:pic>
        <p:nvPicPr>
          <p:cNvPr id="71" name="Picture 70" descr="A white leaf on a black background&#10;&#10;Description automatically generated">
            <a:extLst>
              <a:ext uri="{FF2B5EF4-FFF2-40B4-BE49-F238E27FC236}">
                <a16:creationId xmlns:a16="http://schemas.microsoft.com/office/drawing/2014/main" id="{D5811663-B57A-F4D4-5091-8C3173D81B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52" y="4092814"/>
            <a:ext cx="617220" cy="801383"/>
          </a:xfrm>
          <a:prstGeom prst="rect">
            <a:avLst/>
          </a:prstGeom>
        </p:spPr>
      </p:pic>
      <p:pic>
        <p:nvPicPr>
          <p:cNvPr id="73" name="Picture 7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87DB7065-5B37-969F-7334-483EEAD367B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6" b="23320"/>
          <a:stretch/>
        </p:blipFill>
        <p:spPr>
          <a:xfrm>
            <a:off x="6796272" y="4572526"/>
            <a:ext cx="1920240" cy="47148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2466249-AC63-86B4-ED7F-9FF8690649D2}"/>
              </a:ext>
            </a:extLst>
          </p:cNvPr>
          <p:cNvSpPr txBox="1">
            <a:spLocks/>
          </p:cNvSpPr>
          <p:nvPr/>
        </p:nvSpPr>
        <p:spPr>
          <a:xfrm>
            <a:off x="-10391" y="283935"/>
            <a:ext cx="9049072" cy="411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strike="noStrike" kern="1200" cap="none" baseline="0">
                <a:solidFill>
                  <a:srgbClr val="51913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>
                <a:effectLst/>
              </a:rPr>
              <a:t>2024-2025 New Investigator Cancer Trials Practicum </a:t>
            </a:r>
            <a:endParaRPr lang="en-US" sz="3200" dirty="0"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F67164-EF81-3C1C-213A-959B3E5BB027}"/>
              </a:ext>
            </a:extLst>
          </p:cNvPr>
          <p:cNvSpPr txBox="1"/>
          <p:nvPr/>
        </p:nvSpPr>
        <p:spPr>
          <a:xfrm>
            <a:off x="7517780" y="4464249"/>
            <a:ext cx="96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tx1"/>
                </a:solidFill>
                <a:effectLst/>
              </a:rPr>
              <a:t>Sponsor</a:t>
            </a:r>
            <a:endParaRPr lang="en-US" sz="11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8301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789FD3C-01B2-F1BE-7D79-C22F693608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322" y="1202961"/>
            <a:ext cx="4032250" cy="2622577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636DD8C-B845-C158-929C-D162BFF941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00588" y="1172223"/>
            <a:ext cx="4119562" cy="3210216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0B80981-586A-C568-AEE9-30348C6D2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Tissues for Secondary Studies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FC9B1C-3244-FF7E-4A50-8556B03B79CB}"/>
              </a:ext>
            </a:extLst>
          </p:cNvPr>
          <p:cNvSpPr txBox="1"/>
          <p:nvPr/>
        </p:nvSpPr>
        <p:spPr>
          <a:xfrm>
            <a:off x="4788024" y="4382439"/>
            <a:ext cx="4119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https://www.ctg.queensu.ca/public/cctg-tissue-bank-correlative-science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506BBA-4A50-740B-26B3-971156D5EB92}"/>
              </a:ext>
            </a:extLst>
          </p:cNvPr>
          <p:cNvSpPr txBox="1"/>
          <p:nvPr/>
        </p:nvSpPr>
        <p:spPr>
          <a:xfrm>
            <a:off x="118716" y="43936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https://www.ctg.queensu.ca/public/policies</a:t>
            </a:r>
          </a:p>
        </p:txBody>
      </p:sp>
    </p:spTree>
    <p:extLst>
      <p:ext uri="{BB962C8B-B14F-4D97-AF65-F5344CB8AC3E}">
        <p14:creationId xmlns:p14="http://schemas.microsoft.com/office/powerpoint/2010/main" val="3724019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Recognition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669933"/>
              </a:buClr>
            </a:pPr>
            <a:r>
              <a:rPr lang="en-US" sz="2500" dirty="0">
                <a:cs typeface="Calibri" panose="020F0502020204030204" pitchFamily="34" charset="0"/>
              </a:rPr>
              <a:t>Elizabeth Eisenhauer Early Drug Development</a:t>
            </a:r>
            <a:br>
              <a:rPr lang="en-US" sz="2500" dirty="0">
                <a:cs typeface="Calibri" panose="020F0502020204030204" pitchFamily="34" charset="0"/>
              </a:rPr>
            </a:br>
            <a:r>
              <a:rPr lang="en-US" sz="2500" dirty="0">
                <a:cs typeface="Calibri" panose="020F0502020204030204" pitchFamily="34" charset="0"/>
              </a:rPr>
              <a:t>Young Investigator Award</a:t>
            </a:r>
          </a:p>
          <a:p>
            <a:pPr>
              <a:buClr>
                <a:srgbClr val="669933"/>
              </a:buClr>
            </a:pPr>
            <a:r>
              <a:rPr lang="en-US" sz="2500" dirty="0">
                <a:cs typeface="Calibri" panose="020F0502020204030204" pitchFamily="34" charset="0"/>
              </a:rPr>
              <a:t>Ralph Meyer Phase III Program Young Investigator Award</a:t>
            </a:r>
          </a:p>
          <a:p>
            <a:pPr>
              <a:buClr>
                <a:srgbClr val="669933"/>
              </a:buClr>
            </a:pPr>
            <a:r>
              <a:rPr lang="en-US" sz="2500" dirty="0">
                <a:cs typeface="Calibri" panose="020F0502020204030204" pitchFamily="34" charset="0"/>
              </a:rPr>
              <a:t>Frances Shepherd Travel Award</a:t>
            </a:r>
          </a:p>
        </p:txBody>
      </p:sp>
    </p:spTree>
    <p:extLst>
      <p:ext uri="{BB962C8B-B14F-4D97-AF65-F5344CB8AC3E}">
        <p14:creationId xmlns:p14="http://schemas.microsoft.com/office/powerpoint/2010/main" val="1622525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Opportunities for Investigators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77800" indent="-177800">
              <a:buClr>
                <a:srgbClr val="669933"/>
              </a:buClr>
              <a:buFont typeface="Arial" panose="020B0604020202020204" pitchFamily="34" charset="0"/>
              <a:buChar char="•"/>
            </a:pPr>
            <a:r>
              <a:rPr lang="en-CA" sz="3300" dirty="0"/>
              <a:t>Trials</a:t>
            </a:r>
          </a:p>
          <a:p>
            <a:pPr marL="355600" lvl="1" indent="-177800">
              <a:buFont typeface="Wingdings" panose="05000000000000000000" pitchFamily="2" charset="2"/>
              <a:buChar char="ü"/>
            </a:pPr>
            <a:r>
              <a:rPr lang="en-CA" dirty="0"/>
              <a:t>Propose – a trial idea</a:t>
            </a:r>
          </a:p>
          <a:p>
            <a:pPr marL="355600" lvl="1" indent="-177800">
              <a:buFont typeface="Wingdings" panose="05000000000000000000" pitchFamily="2" charset="2"/>
              <a:buChar char="ü"/>
            </a:pPr>
            <a:r>
              <a:rPr lang="en-CA" dirty="0"/>
              <a:t>Participate – in the trial</a:t>
            </a:r>
          </a:p>
          <a:p>
            <a:pPr marL="355600" lvl="1" indent="-177800">
              <a:buFont typeface="Wingdings" panose="05000000000000000000" pitchFamily="2" charset="2"/>
              <a:buChar char="ü"/>
            </a:pPr>
            <a:r>
              <a:rPr lang="en-CA" dirty="0"/>
              <a:t>Publish – trial results</a:t>
            </a:r>
          </a:p>
          <a:p>
            <a:pPr marL="177800" indent="-177800">
              <a:buClr>
                <a:srgbClr val="669933"/>
              </a:buClr>
              <a:buFont typeface="Arial" panose="020B0604020202020204" pitchFamily="34" charset="0"/>
              <a:buChar char="•"/>
            </a:pPr>
            <a:r>
              <a:rPr lang="en-CA" sz="3300" dirty="0"/>
              <a:t>Committees</a:t>
            </a:r>
          </a:p>
          <a:p>
            <a:pPr marL="355600" lvl="1" indent="-177800">
              <a:buFont typeface="Wingdings" panose="05000000000000000000" pitchFamily="2" charset="2"/>
              <a:buChar char="ü"/>
            </a:pPr>
            <a:r>
              <a:rPr lang="en-CA" dirty="0"/>
              <a:t>Disease Site &amp; Oversight Committees</a:t>
            </a:r>
          </a:p>
          <a:p>
            <a:pPr marL="355600" lvl="1" indent="-177800">
              <a:buFont typeface="Wingdings" panose="05000000000000000000" pitchFamily="2" charset="2"/>
              <a:buChar char="ü"/>
            </a:pPr>
            <a:r>
              <a:rPr lang="en-CA" dirty="0"/>
              <a:t>Supporting Committees (e.g. Audit and Monitoring, Clinical Research Associates, Pharmacist Network)</a:t>
            </a:r>
          </a:p>
          <a:p>
            <a:pPr marL="177800" indent="-177800">
              <a:buClr>
                <a:srgbClr val="669933"/>
              </a:buClr>
              <a:buFont typeface="Arial" panose="020B0604020202020204" pitchFamily="34" charset="0"/>
              <a:buChar char="•"/>
            </a:pPr>
            <a:r>
              <a:rPr lang="en-CA" sz="3300" dirty="0"/>
              <a:t>Data Sharing</a:t>
            </a:r>
          </a:p>
          <a:p>
            <a:pPr marL="355600" lvl="1" indent="-177800">
              <a:buFont typeface="Wingdings" panose="05000000000000000000" pitchFamily="2" charset="2"/>
              <a:buChar char="ü"/>
            </a:pPr>
            <a:r>
              <a:rPr lang="en-CA" dirty="0"/>
              <a:t>Submit a proposal via Scientific Committees or OSC Senior Investigators to access data</a:t>
            </a:r>
          </a:p>
          <a:p>
            <a:pPr marL="355600" lvl="1" indent="-177800">
              <a:buFont typeface="Wingdings" panose="05000000000000000000" pitchFamily="2" charset="2"/>
              <a:buChar char="ü"/>
            </a:pPr>
            <a:r>
              <a:rPr lang="en-CA" dirty="0"/>
              <a:t>Check out the data sharing and access policy is here: https://www.ctg.queensu.ca/public/policies</a:t>
            </a:r>
          </a:p>
          <a:p>
            <a:pPr marL="177800" indent="-177800">
              <a:buClr>
                <a:srgbClr val="669933"/>
              </a:buClr>
              <a:buFont typeface="Arial" panose="020B0604020202020204" pitchFamily="34" charset="0"/>
              <a:buChar char="•"/>
            </a:pPr>
            <a:r>
              <a:rPr lang="en-CA" sz="3300" dirty="0"/>
              <a:t>Correlative Science</a:t>
            </a:r>
          </a:p>
          <a:p>
            <a:pPr marL="355600" lvl="1" indent="-177800">
              <a:buFont typeface="Wingdings" panose="05000000000000000000" pitchFamily="2" charset="2"/>
              <a:buChar char="ü"/>
            </a:pPr>
            <a:r>
              <a:rPr lang="en-CA" dirty="0"/>
              <a:t>Submit a proposal via Scientific Committees to access tissue</a:t>
            </a:r>
          </a:p>
          <a:p>
            <a:pPr marL="581025" lvl="2" indent="-177800">
              <a:buFont typeface="Wingdings" panose="05000000000000000000" pitchFamily="2" charset="2"/>
              <a:buChar char="ü"/>
            </a:pPr>
            <a:r>
              <a:rPr lang="en-CA" sz="2300" dirty="0"/>
              <a:t>Check out correlative science policy and inventory https://www.ctg.queensu.ca/public/cctg-tissue-bank-correlative-science</a:t>
            </a:r>
          </a:p>
          <a:p>
            <a:pPr marL="177800" indent="-177800">
              <a:buClr>
                <a:srgbClr val="669933"/>
              </a:buClr>
              <a:buFont typeface="Arial" panose="020B0604020202020204" pitchFamily="34" charset="0"/>
              <a:buChar char="•"/>
            </a:pPr>
            <a:r>
              <a:rPr lang="en-CA" sz="3300" dirty="0"/>
              <a:t>Meetings of Interest</a:t>
            </a:r>
          </a:p>
          <a:p>
            <a:pPr marL="355600" lvl="1" indent="-177800">
              <a:buFont typeface="Wingdings" panose="05000000000000000000" pitchFamily="2" charset="2"/>
              <a:buChar char="ü"/>
            </a:pPr>
            <a:r>
              <a:rPr lang="en-CA" dirty="0"/>
              <a:t>Young Investigators Course (bi-annual Kingston), </a:t>
            </a:r>
          </a:p>
          <a:p>
            <a:pPr marL="355600" lvl="1" indent="-177800">
              <a:buFont typeface="Wingdings" panose="05000000000000000000" pitchFamily="2" charset="2"/>
              <a:buChar char="ü"/>
            </a:pPr>
            <a:r>
              <a:rPr lang="en-CA" dirty="0"/>
              <a:t>Spring Meeting (annual Toronto), workshops</a:t>
            </a:r>
          </a:p>
          <a:p>
            <a:pPr marL="177800" indent="-177800">
              <a:buClr>
                <a:srgbClr val="669933"/>
              </a:buClr>
              <a:buFont typeface="Arial" panose="020B0604020202020204" pitchFamily="34" charset="0"/>
              <a:buChar char="•"/>
            </a:pPr>
            <a:r>
              <a:rPr lang="en-CA" sz="3300" dirty="0"/>
              <a:t>Access Expertise</a:t>
            </a:r>
          </a:p>
          <a:p>
            <a:pPr marL="355600" lvl="1" indent="-177800">
              <a:buFont typeface="Wingdings" pitchFamily="2" charset="2"/>
              <a:buChar char="ü"/>
            </a:pPr>
            <a:r>
              <a:rPr lang="en-CA" sz="2300" dirty="0"/>
              <a:t>Trial methodology, biostatistics, regulatory, ethics, data management, IT, grant preparation and submission support</a:t>
            </a:r>
          </a:p>
          <a:p>
            <a:pPr marL="288036" lvl="1" indent="-457200">
              <a:buFont typeface="Wingdings" panose="05000000000000000000" pitchFamily="2" charset="2"/>
              <a:buChar char="ü"/>
            </a:pPr>
            <a:endParaRPr lang="en-CA" dirty="0"/>
          </a:p>
        </p:txBody>
      </p:sp>
      <p:sp>
        <p:nvSpPr>
          <p:cNvPr id="2" name="Right Arrow 1"/>
          <p:cNvSpPr/>
          <p:nvPr/>
        </p:nvSpPr>
        <p:spPr>
          <a:xfrm>
            <a:off x="2339752" y="1153749"/>
            <a:ext cx="1440160" cy="360040"/>
          </a:xfrm>
          <a:prstGeom prst="rightArrow">
            <a:avLst/>
          </a:prstGeom>
          <a:solidFill>
            <a:srgbClr val="51913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23928" y="1149102"/>
            <a:ext cx="1775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Change practice!</a:t>
            </a:r>
          </a:p>
        </p:txBody>
      </p:sp>
    </p:spTree>
    <p:extLst>
      <p:ext uri="{BB962C8B-B14F-4D97-AF65-F5344CB8AC3E}">
        <p14:creationId xmlns:p14="http://schemas.microsoft.com/office/powerpoint/2010/main" val="3098167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to Be Engaged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rgbClr val="669933"/>
              </a:buClr>
            </a:pPr>
            <a:r>
              <a:rPr lang="en-US" altLang="en-US" dirty="0"/>
              <a:t>Communicate your interest</a:t>
            </a:r>
          </a:p>
          <a:p>
            <a:pPr lvl="1"/>
            <a:r>
              <a:rPr lang="en-US" altLang="en-US" dirty="0"/>
              <a:t>Within </a:t>
            </a:r>
            <a:r>
              <a:rPr lang="en-US" altLang="en-US" dirty="0" err="1"/>
              <a:t>centre</a:t>
            </a:r>
            <a:r>
              <a:rPr lang="en-US" altLang="en-US" dirty="0"/>
              <a:t>: to Centre Reps and current committee members</a:t>
            </a:r>
          </a:p>
          <a:p>
            <a:pPr lvl="1"/>
            <a:r>
              <a:rPr lang="en-US" altLang="en-US" dirty="0"/>
              <a:t>To CCTG Senior Investigators and Scientific committee chairs</a:t>
            </a:r>
          </a:p>
          <a:p>
            <a:pPr lvl="1"/>
            <a:r>
              <a:rPr lang="en-CA" dirty="0"/>
              <a:t>Participate in meetings</a:t>
            </a:r>
          </a:p>
          <a:p>
            <a:pPr lvl="2"/>
            <a:r>
              <a:rPr lang="en-US" altLang="en-US" dirty="0"/>
              <a:t>Let any special skills/expertise be known</a:t>
            </a:r>
          </a:p>
          <a:p>
            <a:pPr lvl="2"/>
            <a:r>
              <a:rPr lang="en-US" altLang="en-US" dirty="0"/>
              <a:t>Bring your ideas forward</a:t>
            </a:r>
          </a:p>
          <a:p>
            <a:pPr>
              <a:buClr>
                <a:srgbClr val="669933"/>
              </a:buClr>
            </a:pPr>
            <a:r>
              <a:rPr lang="en-US" altLang="en-US" dirty="0"/>
              <a:t>Volunteer to be committee member</a:t>
            </a:r>
          </a:p>
          <a:p>
            <a:pPr marL="514350" lvl="2" indent="-284163"/>
            <a:r>
              <a:rPr lang="en-US" altLang="en-US" sz="2400" dirty="0"/>
              <a:t>Speak to your CCTG Centre Representative</a:t>
            </a:r>
          </a:p>
          <a:p>
            <a:pPr marL="514350" lvl="2" indent="-284163"/>
            <a:r>
              <a:rPr lang="en-US" altLang="en-US" sz="2400" dirty="0"/>
              <a:t>Consider an operations committee e.g. Audit / Monitoring</a:t>
            </a:r>
            <a:endParaRPr lang="en-CA" sz="2400" dirty="0"/>
          </a:p>
          <a:p>
            <a:pPr>
              <a:buClr>
                <a:srgbClr val="669933"/>
              </a:buClr>
            </a:pPr>
            <a:r>
              <a:rPr lang="en-US" altLang="en-US" dirty="0"/>
              <a:t>Be active in your </a:t>
            </a:r>
            <a:r>
              <a:rPr lang="en-US" altLang="en-US" dirty="0" err="1"/>
              <a:t>centre</a:t>
            </a:r>
            <a:endParaRPr lang="en-US" altLang="en-US" dirty="0"/>
          </a:p>
          <a:p>
            <a:pPr lvl="1"/>
            <a:r>
              <a:rPr lang="en-US" altLang="en-US" dirty="0"/>
              <a:t>Participate in trials</a:t>
            </a:r>
          </a:p>
          <a:p>
            <a:pPr lvl="1"/>
            <a:r>
              <a:rPr lang="en-US" altLang="en-US" dirty="0"/>
              <a:t>Respond to surveys of interest</a:t>
            </a:r>
          </a:p>
          <a:p>
            <a:pPr lvl="1"/>
            <a:endParaRPr lang="en-US" altLang="en-US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00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669933"/>
              </a:buClr>
            </a:pPr>
            <a:r>
              <a:rPr lang="en-CA" sz="2500" dirty="0"/>
              <a:t>Education is fundamental to our activity</a:t>
            </a:r>
          </a:p>
          <a:p>
            <a:pPr>
              <a:buClr>
                <a:srgbClr val="669933"/>
              </a:buClr>
            </a:pPr>
            <a:r>
              <a:rPr lang="en-CA" sz="2500" dirty="0"/>
              <a:t>Investigator engagement is key to our success</a:t>
            </a:r>
          </a:p>
          <a:p>
            <a:pPr>
              <a:buClr>
                <a:srgbClr val="669933"/>
              </a:buClr>
            </a:pPr>
            <a:r>
              <a:rPr lang="en-CA" sz="2500" dirty="0"/>
              <a:t>We have multiple opportunities for New Investigators and interested in hearing about how to do better</a:t>
            </a:r>
          </a:p>
          <a:p>
            <a:pPr>
              <a:buClr>
                <a:srgbClr val="669933"/>
              </a:buClr>
            </a:pPr>
            <a:r>
              <a:rPr lang="en-CA" sz="2500" dirty="0"/>
              <a:t>Know your centre representative and committee leadership.</a:t>
            </a:r>
          </a:p>
          <a:p>
            <a:pPr>
              <a:buClr>
                <a:srgbClr val="669933"/>
              </a:buClr>
            </a:pPr>
            <a:r>
              <a:rPr lang="en-CA" sz="2500" dirty="0"/>
              <a:t>Make yourself known through participation and contribution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>
                <a:latin typeface="Franklin Gothic Book"/>
              </a:rPr>
              <a:pPr/>
              <a:t>28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876304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3568" y="1059582"/>
            <a:ext cx="7776864" cy="1764196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US" sz="3200" dirty="0"/>
              <a:t>Investigator Testimonial </a:t>
            </a:r>
            <a:endParaRPr lang="en-CA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83568" y="3165816"/>
            <a:ext cx="7776864" cy="4860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2024 New Investigators Clinical Trial Course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 Kathy Han MD, MSc, FRCPC</a:t>
            </a:r>
          </a:p>
          <a:p>
            <a:pPr marL="0" indent="0">
              <a:buNone/>
            </a:pPr>
            <a:r>
              <a:rPr lang="en-CA" dirty="0"/>
              <a:t> Radiation Oncology, Princess Margaret Cancer Centre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899592" y="1761660"/>
            <a:ext cx="7776864" cy="1062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3400" b="1" kern="1200">
                <a:solidFill>
                  <a:srgbClr val="51913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rgbClr val="51913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rgbClr val="51913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rgbClr val="519136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rgbClr val="519136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854804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85418973"/>
              </p:ext>
            </p:extLst>
          </p:nvPr>
        </p:nvGraphicFramePr>
        <p:xfrm>
          <a:off x="467285" y="783764"/>
          <a:ext cx="8209429" cy="37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611560" y="202312"/>
            <a:ext cx="7920880" cy="56923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strike="noStrike" kern="1200" cap="none" baseline="0">
                <a:solidFill>
                  <a:srgbClr val="51913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CCTG Network</a:t>
            </a:r>
          </a:p>
        </p:txBody>
      </p:sp>
    </p:spTree>
    <p:extLst>
      <p:ext uri="{BB962C8B-B14F-4D97-AF65-F5344CB8AC3E}">
        <p14:creationId xmlns:p14="http://schemas.microsoft.com/office/powerpoint/2010/main" val="4163150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I Became Engaged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/>
              <a:t>New Investigator’s Course in 2012 (fellow)</a:t>
            </a:r>
          </a:p>
          <a:p>
            <a:r>
              <a:rPr lang="en-US" altLang="en-US" dirty="0"/>
              <a:t>Participated in CCTG meetings</a:t>
            </a:r>
          </a:p>
          <a:p>
            <a:r>
              <a:rPr lang="en-US" altLang="en-US" dirty="0"/>
              <a:t>Participated in trials</a:t>
            </a:r>
          </a:p>
          <a:p>
            <a:r>
              <a:rPr lang="en-US" altLang="en-US" dirty="0"/>
              <a:t>Helped respond to surveys of interest</a:t>
            </a:r>
          </a:p>
          <a:p>
            <a:r>
              <a:rPr lang="en-US" altLang="en-US" dirty="0"/>
              <a:t>Joined CCTG endometrial cancer working group </a:t>
            </a:r>
          </a:p>
          <a:p>
            <a:r>
              <a:rPr lang="en-US" altLang="en-US" dirty="0"/>
              <a:t>Proposed trials </a:t>
            </a:r>
          </a:p>
          <a:p>
            <a:pPr lvl="1"/>
            <a:r>
              <a:rPr lang="en-US" altLang="en-US" dirty="0"/>
              <a:t>Co-chair CCTG EN.10: Tailored adjuvant therapy in </a:t>
            </a:r>
            <a:r>
              <a:rPr lang="en-US" altLang="en-US" i="1" dirty="0"/>
              <a:t>POLE</a:t>
            </a:r>
            <a:r>
              <a:rPr lang="en-US" altLang="en-US" dirty="0"/>
              <a:t>-mutated and p53 wildtype/NSMP early stage endometrial cancer (RAINBO BLUE &amp;TAPER)</a:t>
            </a:r>
            <a:endParaRPr lang="en-CA" sz="1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altLang="en-US" dirty="0"/>
              <a:t>Became CCTG endometrial working group co-chair </a:t>
            </a:r>
          </a:p>
          <a:p>
            <a:pPr lvl="1"/>
            <a:r>
              <a:rPr lang="en-US" altLang="en-US" dirty="0"/>
              <a:t>International opportunities: NCI Uterine Task Force, NCI Endometrial Cancer Clinical Trial Planning Meeting, Gynecologic Cancer Intergroup (GCIG) Endometrial Cancer Consensus Conference – Clinical Research</a:t>
            </a:r>
          </a:p>
          <a:p>
            <a:pPr lvl="1"/>
            <a:endParaRPr lang="en-US" altLang="en-US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102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ekstvak 30">
            <a:extLst>
              <a:ext uri="{FF2B5EF4-FFF2-40B4-BE49-F238E27FC236}">
                <a16:creationId xmlns:a16="http://schemas.microsoft.com/office/drawing/2014/main" id="{E5DF822E-D473-BCA8-9309-64753F1B344D}"/>
              </a:ext>
            </a:extLst>
          </p:cNvPr>
          <p:cNvSpPr txBox="1"/>
          <p:nvPr/>
        </p:nvSpPr>
        <p:spPr>
          <a:xfrm>
            <a:off x="-19350" y="2685901"/>
            <a:ext cx="19568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350" dirty="0" err="1">
                <a:solidFill>
                  <a:prstClr val="black"/>
                </a:solidFill>
                <a:latin typeface="Calibri"/>
                <a:ea typeface="ＭＳ Ｐゴシック" charset="0"/>
              </a:rPr>
              <a:t>Surgically</a:t>
            </a:r>
            <a:r>
              <a:rPr lang="nl-NL" sz="1350" dirty="0">
                <a:solidFill>
                  <a:prstClr val="black"/>
                </a:solidFill>
                <a:latin typeface="Calibri"/>
                <a:ea typeface="ＭＳ Ｐゴシック" charset="0"/>
              </a:rPr>
              <a:t> </a:t>
            </a:r>
            <a:r>
              <a:rPr lang="nl-NL" sz="1350" dirty="0" err="1">
                <a:solidFill>
                  <a:prstClr val="black"/>
                </a:solidFill>
                <a:latin typeface="Calibri"/>
                <a:ea typeface="ＭＳ Ｐゴシック" charset="0"/>
              </a:rPr>
              <a:t>Resected</a:t>
            </a:r>
            <a:r>
              <a:rPr lang="nl-NL" sz="1350" dirty="0">
                <a:solidFill>
                  <a:prstClr val="black"/>
                </a:solidFill>
                <a:latin typeface="Calibri"/>
                <a:ea typeface="ＭＳ Ｐゴシック" charset="0"/>
              </a:rPr>
              <a:t> EC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sz="1350" u="sng" dirty="0">
              <a:solidFill>
                <a:prstClr val="black"/>
              </a:solidFill>
              <a:latin typeface="Calibri"/>
              <a:ea typeface="ＭＳ Ｐゴシック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350" u="sng" dirty="0" err="1">
                <a:solidFill>
                  <a:prstClr val="black"/>
                </a:solidFill>
                <a:latin typeface="Calibri"/>
                <a:ea typeface="ＭＳ Ｐゴシック" charset="0"/>
              </a:rPr>
              <a:t>Eligible</a:t>
            </a:r>
            <a:r>
              <a:rPr lang="nl-NL" sz="1350" u="sng" dirty="0">
                <a:solidFill>
                  <a:prstClr val="black"/>
                </a:solidFill>
                <a:latin typeface="Calibri"/>
                <a:ea typeface="ＭＳ Ｐゴシック" charset="0"/>
              </a:rPr>
              <a:t> </a:t>
            </a:r>
            <a:r>
              <a:rPr lang="nl-NL" sz="1350" u="sng" dirty="0" err="1">
                <a:solidFill>
                  <a:prstClr val="black"/>
                </a:solidFill>
                <a:latin typeface="Calibri"/>
                <a:ea typeface="ＭＳ Ｐゴシック" charset="0"/>
              </a:rPr>
              <a:t>histotypes</a:t>
            </a:r>
            <a:r>
              <a:rPr lang="nl-NL" sz="1350" u="sng" dirty="0">
                <a:solidFill>
                  <a:prstClr val="black"/>
                </a:solidFill>
                <a:latin typeface="Calibri"/>
                <a:ea typeface="ＭＳ Ｐゴシック" charset="0"/>
              </a:rPr>
              <a:t>: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350" dirty="0" err="1">
                <a:solidFill>
                  <a:prstClr val="black"/>
                </a:solidFill>
                <a:latin typeface="Calibri"/>
                <a:ea typeface="ＭＳ Ｐゴシック" charset="0"/>
              </a:rPr>
              <a:t>endometrioid</a:t>
            </a:r>
            <a:r>
              <a:rPr lang="nl-NL" sz="1350" dirty="0">
                <a:solidFill>
                  <a:prstClr val="black"/>
                </a:solidFill>
                <a:latin typeface="Calibri"/>
                <a:ea typeface="ＭＳ Ｐゴシック" charset="0"/>
              </a:rPr>
              <a:t>, </a:t>
            </a:r>
            <a:r>
              <a:rPr lang="nl-NL" sz="1350" dirty="0" err="1">
                <a:solidFill>
                  <a:prstClr val="black"/>
                </a:solidFill>
                <a:latin typeface="Calibri"/>
                <a:ea typeface="ＭＳ Ｐゴシック" charset="0"/>
              </a:rPr>
              <a:t>serous</a:t>
            </a:r>
            <a:r>
              <a:rPr lang="nl-NL" sz="1350" dirty="0">
                <a:solidFill>
                  <a:prstClr val="black"/>
                </a:solidFill>
                <a:latin typeface="Calibri"/>
                <a:ea typeface="ＭＳ Ｐゴシック" charset="0"/>
              </a:rPr>
              <a:t>,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350" dirty="0" err="1">
                <a:solidFill>
                  <a:prstClr val="black"/>
                </a:solidFill>
                <a:latin typeface="Calibri"/>
                <a:ea typeface="ＭＳ Ｐゴシック" charset="0"/>
              </a:rPr>
              <a:t>clear</a:t>
            </a:r>
            <a:r>
              <a:rPr lang="nl-NL" sz="1350" dirty="0">
                <a:solidFill>
                  <a:prstClr val="black"/>
                </a:solidFill>
                <a:latin typeface="Calibri"/>
                <a:ea typeface="ＭＳ Ｐゴシック" charset="0"/>
              </a:rPr>
              <a:t> </a:t>
            </a:r>
            <a:r>
              <a:rPr lang="nl-NL" sz="1350" dirty="0" err="1">
                <a:solidFill>
                  <a:prstClr val="black"/>
                </a:solidFill>
                <a:latin typeface="Calibri"/>
                <a:ea typeface="ＭＳ Ｐゴシック" charset="0"/>
              </a:rPr>
              <a:t>cell</a:t>
            </a:r>
            <a:r>
              <a:rPr lang="nl-NL" sz="1350" dirty="0">
                <a:solidFill>
                  <a:prstClr val="black"/>
                </a:solidFill>
                <a:latin typeface="Calibri"/>
                <a:ea typeface="ＭＳ Ｐゴシック" charset="0"/>
              </a:rPr>
              <a:t>, </a:t>
            </a:r>
            <a:r>
              <a:rPr lang="nl-NL" sz="1350" dirty="0" err="1">
                <a:solidFill>
                  <a:prstClr val="black"/>
                </a:solidFill>
                <a:latin typeface="Calibri"/>
                <a:ea typeface="ＭＳ Ｐゴシック" charset="0"/>
              </a:rPr>
              <a:t>un</a:t>
            </a:r>
            <a:r>
              <a:rPr lang="nl-NL" sz="1350" dirty="0">
                <a:solidFill>
                  <a:prstClr val="black"/>
                </a:solidFill>
                <a:latin typeface="Calibri"/>
                <a:ea typeface="ＭＳ Ｐゴシック" charset="0"/>
              </a:rPr>
              <a:t>/</a:t>
            </a:r>
            <a:r>
              <a:rPr lang="nl-NL" sz="1350" dirty="0" err="1">
                <a:solidFill>
                  <a:prstClr val="black"/>
                </a:solidFill>
                <a:latin typeface="Calibri"/>
                <a:ea typeface="ＭＳ Ｐゴシック" charset="0"/>
              </a:rPr>
              <a:t>dedifferentiated</a:t>
            </a:r>
            <a:r>
              <a:rPr lang="nl-NL" sz="1350" dirty="0">
                <a:solidFill>
                  <a:prstClr val="black"/>
                </a:solidFill>
                <a:latin typeface="Calibri"/>
                <a:ea typeface="ＭＳ Ｐゴシック" charset="0"/>
              </a:rPr>
              <a:t>, mixed </a:t>
            </a:r>
            <a:r>
              <a:rPr lang="nl-NL" sz="1350" dirty="0" err="1">
                <a:solidFill>
                  <a:prstClr val="black"/>
                </a:solidFill>
                <a:latin typeface="Calibri"/>
                <a:ea typeface="ＭＳ Ｐゴシック" charset="0"/>
              </a:rPr>
              <a:t>and</a:t>
            </a:r>
            <a:r>
              <a:rPr lang="nl-NL" sz="1350" dirty="0">
                <a:solidFill>
                  <a:prstClr val="black"/>
                </a:solidFill>
                <a:latin typeface="Calibri"/>
                <a:ea typeface="ＭＳ Ｐゴシック" charset="0"/>
              </a:rPr>
              <a:t> </a:t>
            </a:r>
            <a:r>
              <a:rPr lang="nl-NL" sz="1350" dirty="0" err="1">
                <a:solidFill>
                  <a:prstClr val="black"/>
                </a:solidFill>
                <a:latin typeface="Calibri"/>
                <a:ea typeface="ＭＳ Ｐゴシック" charset="0"/>
              </a:rPr>
              <a:t>carcinosarcoma</a:t>
            </a:r>
            <a:endParaRPr lang="nl-NL" sz="1350" dirty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  <p:sp>
        <p:nvSpPr>
          <p:cNvPr id="8" name="Pijl: omlaag 41">
            <a:extLst>
              <a:ext uri="{FF2B5EF4-FFF2-40B4-BE49-F238E27FC236}">
                <a16:creationId xmlns:a16="http://schemas.microsoft.com/office/drawing/2014/main" id="{DC96C891-1B91-47EE-5249-12DFD57EA422}"/>
              </a:ext>
            </a:extLst>
          </p:cNvPr>
          <p:cNvSpPr/>
          <p:nvPr/>
        </p:nvSpPr>
        <p:spPr>
          <a:xfrm rot="16200000">
            <a:off x="1891360" y="2717992"/>
            <a:ext cx="171137" cy="31252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kstvak 81">
            <a:extLst>
              <a:ext uri="{FF2B5EF4-FFF2-40B4-BE49-F238E27FC236}">
                <a16:creationId xmlns:a16="http://schemas.microsoft.com/office/drawing/2014/main" id="{D109708C-FB2A-84A9-EA58-6AE9463C0EAD}"/>
              </a:ext>
            </a:extLst>
          </p:cNvPr>
          <p:cNvSpPr txBox="1"/>
          <p:nvPr/>
        </p:nvSpPr>
        <p:spPr>
          <a:xfrm>
            <a:off x="1795462" y="2634679"/>
            <a:ext cx="1855062" cy="634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00" dirty="0" err="1">
                <a:solidFill>
                  <a:prstClr val="black"/>
                </a:solidFill>
                <a:latin typeface="Calibri"/>
                <a:ea typeface="ＭＳ Ｐゴシック" charset="0"/>
              </a:rPr>
              <a:t>Molecular</a:t>
            </a:r>
            <a:r>
              <a:rPr lang="nl-NL" sz="1500" dirty="0">
                <a:solidFill>
                  <a:prstClr val="black"/>
                </a:solidFill>
                <a:latin typeface="Calibri"/>
                <a:ea typeface="ＭＳ Ｐゴシック" charset="0"/>
              </a:rPr>
              <a:t> </a:t>
            </a:r>
            <a:r>
              <a:rPr lang="nl-NL" sz="1500" dirty="0" err="1">
                <a:solidFill>
                  <a:prstClr val="black"/>
                </a:solidFill>
                <a:latin typeface="Calibri"/>
                <a:ea typeface="ＭＳ Ｐゴシック" charset="0"/>
              </a:rPr>
              <a:t>Classification</a:t>
            </a:r>
            <a:endParaRPr lang="nl-NL" sz="1500" dirty="0">
              <a:solidFill>
                <a:prstClr val="black"/>
              </a:solidFill>
              <a:latin typeface="Calibri"/>
              <a:ea typeface="ＭＳ Ｐゴシック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sz="525" dirty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  <p:cxnSp>
        <p:nvCxnSpPr>
          <p:cNvPr id="10" name="Rechte verbindingslijn met pijl 43">
            <a:extLst>
              <a:ext uri="{FF2B5EF4-FFF2-40B4-BE49-F238E27FC236}">
                <a16:creationId xmlns:a16="http://schemas.microsoft.com/office/drawing/2014/main" id="{DD8CB3D9-2E64-E952-9AFF-4E9956188679}"/>
              </a:ext>
            </a:extLst>
          </p:cNvPr>
          <p:cNvCxnSpPr>
            <a:cxnSpLocks/>
          </p:cNvCxnSpPr>
          <p:nvPr/>
        </p:nvCxnSpPr>
        <p:spPr>
          <a:xfrm flipV="1">
            <a:off x="3168130" y="1494853"/>
            <a:ext cx="1593167" cy="1226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echte verbindingslijn met pijl 84">
            <a:extLst>
              <a:ext uri="{FF2B5EF4-FFF2-40B4-BE49-F238E27FC236}">
                <a16:creationId xmlns:a16="http://schemas.microsoft.com/office/drawing/2014/main" id="{3B1EEBD2-53D8-544D-A786-0B1449971C84}"/>
              </a:ext>
            </a:extLst>
          </p:cNvPr>
          <p:cNvCxnSpPr>
            <a:cxnSpLocks/>
          </p:cNvCxnSpPr>
          <p:nvPr/>
        </p:nvCxnSpPr>
        <p:spPr>
          <a:xfrm flipV="1">
            <a:off x="3403681" y="2377139"/>
            <a:ext cx="1354616" cy="482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echte verbindingslijn met pijl 87">
            <a:extLst>
              <a:ext uri="{FF2B5EF4-FFF2-40B4-BE49-F238E27FC236}">
                <a16:creationId xmlns:a16="http://schemas.microsoft.com/office/drawing/2014/main" id="{555D91BA-77B9-A77C-E5CC-F6FFB645C784}"/>
              </a:ext>
            </a:extLst>
          </p:cNvPr>
          <p:cNvCxnSpPr>
            <a:cxnSpLocks/>
          </p:cNvCxnSpPr>
          <p:nvPr/>
        </p:nvCxnSpPr>
        <p:spPr>
          <a:xfrm>
            <a:off x="3397270" y="3022807"/>
            <a:ext cx="1350029" cy="199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echte verbindingslijn met pijl 89">
            <a:extLst>
              <a:ext uri="{FF2B5EF4-FFF2-40B4-BE49-F238E27FC236}">
                <a16:creationId xmlns:a16="http://schemas.microsoft.com/office/drawing/2014/main" id="{C0F18B89-E78C-45B1-445E-316290327050}"/>
              </a:ext>
            </a:extLst>
          </p:cNvPr>
          <p:cNvCxnSpPr>
            <a:cxnSpLocks/>
          </p:cNvCxnSpPr>
          <p:nvPr/>
        </p:nvCxnSpPr>
        <p:spPr>
          <a:xfrm>
            <a:off x="3173815" y="3194256"/>
            <a:ext cx="1580776" cy="883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D58AF03-FC32-BFDE-C5AE-121C5D5CCC4E}"/>
              </a:ext>
            </a:extLst>
          </p:cNvPr>
          <p:cNvGrpSpPr/>
          <p:nvPr/>
        </p:nvGrpSpPr>
        <p:grpSpPr>
          <a:xfrm>
            <a:off x="5933530" y="1261204"/>
            <a:ext cx="2342433" cy="3253021"/>
            <a:chOff x="7827394" y="1283438"/>
            <a:chExt cx="3123244" cy="4337360"/>
          </a:xfrm>
        </p:grpSpPr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50F7491D-A712-4559-36C0-9768155E757F}"/>
                </a:ext>
              </a:extLst>
            </p:cNvPr>
            <p:cNvSpPr/>
            <p:nvPr/>
          </p:nvSpPr>
          <p:spPr>
            <a:xfrm>
              <a:off x="7827394" y="1472200"/>
              <a:ext cx="411539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R</a:t>
              </a:r>
              <a:endParaRPr lang="en-GB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90944AED-1C37-2F8E-1F83-A58844925E4F}"/>
                </a:ext>
              </a:extLst>
            </p:cNvPr>
            <p:cNvSpPr txBox="1"/>
            <p:nvPr/>
          </p:nvSpPr>
          <p:spPr>
            <a:xfrm>
              <a:off x="8541191" y="1699211"/>
              <a:ext cx="24094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ＭＳ Ｐゴシック" charset="0"/>
                </a:rPr>
                <a:t>Chemoradiotherapy </a:t>
              </a:r>
              <a:r>
                <a:rPr lang="en-US" sz="1200" dirty="0">
                  <a:solidFill>
                    <a:prstClr val="black"/>
                  </a:solidFill>
                  <a:latin typeface="Arial"/>
                  <a:ea typeface="ＭＳ Ｐゴシック" charset="0"/>
                  <a:cs typeface="Arial"/>
                </a:rPr>
                <a:t>→</a:t>
              </a:r>
              <a:r>
                <a:rPr lang="en-US" sz="1200" dirty="0">
                  <a:solidFill>
                    <a:prstClr val="black"/>
                  </a:solidFill>
                  <a:latin typeface="Calibri"/>
                  <a:ea typeface="ＭＳ Ｐゴシック" charset="0"/>
                </a:rPr>
                <a:t> </a:t>
              </a:r>
              <a:r>
                <a:rPr lang="en-US" sz="1200" b="1" dirty="0">
                  <a:solidFill>
                    <a:srgbClr val="FF0000"/>
                  </a:solidFill>
                  <a:latin typeface="Calibri"/>
                  <a:ea typeface="ＭＳ Ｐゴシック" charset="0"/>
                </a:rPr>
                <a:t>Olaparib</a:t>
              </a:r>
              <a:endParaRPr lang="en-GB" sz="1200" b="1" dirty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577EC50B-1087-1530-1168-9B3EBCD5D114}"/>
                </a:ext>
              </a:extLst>
            </p:cNvPr>
            <p:cNvSpPr txBox="1"/>
            <p:nvPr/>
          </p:nvSpPr>
          <p:spPr>
            <a:xfrm>
              <a:off x="8541191" y="1283438"/>
              <a:ext cx="2209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ＭＳ Ｐゴシック" charset="0"/>
                </a:rPr>
                <a:t>Chemoradiotherapy</a:t>
              </a:r>
              <a:endParaRPr lang="en-GB" sz="1200" dirty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cxnSp>
          <p:nvCxnSpPr>
            <p:cNvPr id="19" name="Rechte verbindingslijn met pijl 33">
              <a:extLst>
                <a:ext uri="{FF2B5EF4-FFF2-40B4-BE49-F238E27FC236}">
                  <a16:creationId xmlns:a16="http://schemas.microsoft.com/office/drawing/2014/main" id="{0548CBB6-AEDA-C548-6AFF-043859FF369A}"/>
                </a:ext>
              </a:extLst>
            </p:cNvPr>
            <p:cNvCxnSpPr>
              <a:cxnSpLocks/>
              <a:stCxn id="16" idx="6"/>
              <a:endCxn id="18" idx="1"/>
            </p:cNvCxnSpPr>
            <p:nvPr/>
          </p:nvCxnSpPr>
          <p:spPr>
            <a:xfrm flipV="1">
              <a:off x="8238933" y="1468105"/>
              <a:ext cx="302259" cy="1841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Rechte verbindingslijn met pijl 62">
              <a:extLst>
                <a:ext uri="{FF2B5EF4-FFF2-40B4-BE49-F238E27FC236}">
                  <a16:creationId xmlns:a16="http://schemas.microsoft.com/office/drawing/2014/main" id="{C48BDB3A-F87F-0F37-11E8-1E191643C555}"/>
                </a:ext>
              </a:extLst>
            </p:cNvPr>
            <p:cNvCxnSpPr>
              <a:cxnSpLocks/>
              <a:stCxn id="16" idx="6"/>
            </p:cNvCxnSpPr>
            <p:nvPr/>
          </p:nvCxnSpPr>
          <p:spPr>
            <a:xfrm>
              <a:off x="8238933" y="1652220"/>
              <a:ext cx="310739" cy="2251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D9D3900D-37A1-A360-FB15-A0CC867FECE3}"/>
                </a:ext>
              </a:extLst>
            </p:cNvPr>
            <p:cNvSpPr/>
            <p:nvPr/>
          </p:nvSpPr>
          <p:spPr>
            <a:xfrm>
              <a:off x="7827394" y="2580338"/>
              <a:ext cx="411539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R</a:t>
              </a:r>
              <a:endParaRPr lang="en-GB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TextBox 12">
              <a:extLst>
                <a:ext uri="{FF2B5EF4-FFF2-40B4-BE49-F238E27FC236}">
                  <a16:creationId xmlns:a16="http://schemas.microsoft.com/office/drawing/2014/main" id="{C8C5212B-227D-33D7-5316-68EF5832BC19}"/>
                </a:ext>
              </a:extLst>
            </p:cNvPr>
            <p:cNvSpPr txBox="1"/>
            <p:nvPr/>
          </p:nvSpPr>
          <p:spPr>
            <a:xfrm>
              <a:off x="8541191" y="2835926"/>
              <a:ext cx="24094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ＭＳ Ｐゴシック" charset="0"/>
                </a:rPr>
                <a:t>Radiation therapy + </a:t>
              </a:r>
              <a:r>
                <a:rPr lang="en-US" sz="1200" b="1" dirty="0">
                  <a:solidFill>
                    <a:srgbClr val="00B050"/>
                  </a:solidFill>
                  <a:latin typeface="Calibri"/>
                  <a:ea typeface="ＭＳ Ｐゴシック" charset="0"/>
                </a:rPr>
                <a:t>Durvalumab</a:t>
              </a:r>
            </a:p>
          </p:txBody>
        </p:sp>
        <p:sp>
          <p:nvSpPr>
            <p:cNvPr id="23" name="TextBox 13">
              <a:extLst>
                <a:ext uri="{FF2B5EF4-FFF2-40B4-BE49-F238E27FC236}">
                  <a16:creationId xmlns:a16="http://schemas.microsoft.com/office/drawing/2014/main" id="{C0E05276-DFCA-94D1-5B23-E34F3CD9CA68}"/>
                </a:ext>
              </a:extLst>
            </p:cNvPr>
            <p:cNvSpPr txBox="1"/>
            <p:nvPr/>
          </p:nvSpPr>
          <p:spPr>
            <a:xfrm>
              <a:off x="8541191" y="2427553"/>
              <a:ext cx="2110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ＭＳ Ｐゴシック" charset="0"/>
                </a:rPr>
                <a:t>Radiation therapy </a:t>
              </a:r>
              <a:endParaRPr lang="en-GB" sz="1200" dirty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cxnSp>
          <p:nvCxnSpPr>
            <p:cNvPr id="24" name="Rechte verbindingslijn met pijl 78">
              <a:extLst>
                <a:ext uri="{FF2B5EF4-FFF2-40B4-BE49-F238E27FC236}">
                  <a16:creationId xmlns:a16="http://schemas.microsoft.com/office/drawing/2014/main" id="{26D8F0E0-3795-2CDA-681E-ED7C8324AA58}"/>
                </a:ext>
              </a:extLst>
            </p:cNvPr>
            <p:cNvCxnSpPr>
              <a:cxnSpLocks/>
              <a:stCxn id="21" idx="6"/>
            </p:cNvCxnSpPr>
            <p:nvPr/>
          </p:nvCxnSpPr>
          <p:spPr>
            <a:xfrm flipV="1">
              <a:off x="8238933" y="2610483"/>
              <a:ext cx="376055" cy="1498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Rechte verbindingslijn met pijl 79">
              <a:extLst>
                <a:ext uri="{FF2B5EF4-FFF2-40B4-BE49-F238E27FC236}">
                  <a16:creationId xmlns:a16="http://schemas.microsoft.com/office/drawing/2014/main" id="{3891F7BE-C98F-8020-F425-B14D1ADA0470}"/>
                </a:ext>
              </a:extLst>
            </p:cNvPr>
            <p:cNvCxnSpPr>
              <a:cxnSpLocks/>
              <a:stCxn id="21" idx="6"/>
            </p:cNvCxnSpPr>
            <p:nvPr/>
          </p:nvCxnSpPr>
          <p:spPr>
            <a:xfrm>
              <a:off x="8238933" y="2760358"/>
              <a:ext cx="376055" cy="2251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13">
              <a:extLst>
                <a:ext uri="{FF2B5EF4-FFF2-40B4-BE49-F238E27FC236}">
                  <a16:creationId xmlns:a16="http://schemas.microsoft.com/office/drawing/2014/main" id="{DDA9D7B9-C641-64C9-4D20-A84FDF2A4665}"/>
                </a:ext>
              </a:extLst>
            </p:cNvPr>
            <p:cNvSpPr txBox="1"/>
            <p:nvPr/>
          </p:nvSpPr>
          <p:spPr>
            <a:xfrm>
              <a:off x="8562210" y="4759024"/>
              <a:ext cx="170563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1200" b="1" dirty="0">
                  <a:solidFill>
                    <a:srgbClr val="2B21BD"/>
                  </a:solidFill>
                  <a:latin typeface="Calibri"/>
                  <a:ea typeface="ＭＳ Ｐゴシック" charset="0"/>
                </a:rPr>
                <a:t>No Adj Tx / </a:t>
              </a:r>
            </a:p>
            <a:p>
              <a:pPr algn="ctr" defTabSz="685800">
                <a:defRPr/>
              </a:pPr>
              <a:r>
                <a:rPr lang="en-US" sz="1200" b="1" dirty="0">
                  <a:solidFill>
                    <a:srgbClr val="2B21BD"/>
                  </a:solidFill>
                  <a:latin typeface="Calibri"/>
                  <a:ea typeface="ＭＳ Ｐゴシック" charset="0"/>
                </a:rPr>
                <a:t>De-escalation (TAPER &amp; other)</a:t>
              </a:r>
              <a:endParaRPr lang="en-GB" sz="1200" b="1" dirty="0">
                <a:solidFill>
                  <a:srgbClr val="2B21BD"/>
                </a:solidFill>
                <a:latin typeface="Calibri"/>
                <a:ea typeface="ＭＳ Ｐゴシック" charset="0"/>
              </a:endParaRPr>
            </a:p>
          </p:txBody>
        </p:sp>
        <p:cxnSp>
          <p:nvCxnSpPr>
            <p:cNvPr id="27" name="Rechte verbindingslijn met pijl 94">
              <a:extLst>
                <a:ext uri="{FF2B5EF4-FFF2-40B4-BE49-F238E27FC236}">
                  <a16:creationId xmlns:a16="http://schemas.microsoft.com/office/drawing/2014/main" id="{1E618F16-D95F-9955-37EC-813FC6028F22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>
              <a:off x="7932234" y="5038872"/>
              <a:ext cx="629976" cy="1510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Oval 21">
              <a:extLst>
                <a:ext uri="{FF2B5EF4-FFF2-40B4-BE49-F238E27FC236}">
                  <a16:creationId xmlns:a16="http://schemas.microsoft.com/office/drawing/2014/main" id="{58B407F4-145E-C6A1-417E-CBD1DC0A345C}"/>
                </a:ext>
              </a:extLst>
            </p:cNvPr>
            <p:cNvSpPr/>
            <p:nvPr/>
          </p:nvSpPr>
          <p:spPr>
            <a:xfrm>
              <a:off x="7827394" y="3730515"/>
              <a:ext cx="411539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R</a:t>
              </a:r>
              <a:endParaRPr lang="en-GB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TextBox 12">
              <a:extLst>
                <a:ext uri="{FF2B5EF4-FFF2-40B4-BE49-F238E27FC236}">
                  <a16:creationId xmlns:a16="http://schemas.microsoft.com/office/drawing/2014/main" id="{065759B3-F9DA-2B74-25F3-D84853BB9DE7}"/>
                </a:ext>
              </a:extLst>
            </p:cNvPr>
            <p:cNvSpPr txBox="1"/>
            <p:nvPr/>
          </p:nvSpPr>
          <p:spPr>
            <a:xfrm>
              <a:off x="8541191" y="3928948"/>
              <a:ext cx="2409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ＭＳ Ｐゴシック" charset="0"/>
                </a:rPr>
                <a:t>RT → </a:t>
              </a:r>
              <a:r>
                <a:rPr lang="en-US" sz="1200" b="1" dirty="0">
                  <a:solidFill>
                    <a:srgbClr val="F79646">
                      <a:lumMod val="75000"/>
                    </a:srgbClr>
                  </a:solidFill>
                  <a:latin typeface="Calibri"/>
                  <a:ea typeface="ＭＳ Ｐゴシック" charset="0"/>
                </a:rPr>
                <a:t>Hormonal Tx</a:t>
              </a:r>
              <a:endParaRPr lang="en-GB" sz="1200" b="1" dirty="0">
                <a:solidFill>
                  <a:srgbClr val="F79646">
                    <a:lumMod val="75000"/>
                  </a:srgbClr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30" name="TextBox 13">
              <a:extLst>
                <a:ext uri="{FF2B5EF4-FFF2-40B4-BE49-F238E27FC236}">
                  <a16:creationId xmlns:a16="http://schemas.microsoft.com/office/drawing/2014/main" id="{70C35B84-5398-F5F2-5B21-51B1A3B38DD0}"/>
                </a:ext>
              </a:extLst>
            </p:cNvPr>
            <p:cNvSpPr txBox="1"/>
            <p:nvPr/>
          </p:nvSpPr>
          <p:spPr>
            <a:xfrm>
              <a:off x="8541189" y="3549154"/>
              <a:ext cx="19753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ＭＳ Ｐゴシック" charset="0"/>
                </a:rPr>
                <a:t>Chemoradiotherapy</a:t>
              </a:r>
              <a:endParaRPr lang="en-GB" sz="1200" dirty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cxnSp>
          <p:nvCxnSpPr>
            <p:cNvPr id="31" name="Rechte verbindingslijn met pijl 73">
              <a:extLst>
                <a:ext uri="{FF2B5EF4-FFF2-40B4-BE49-F238E27FC236}">
                  <a16:creationId xmlns:a16="http://schemas.microsoft.com/office/drawing/2014/main" id="{FA6F7C9A-6103-7860-4D74-48A405F0CD2F}"/>
                </a:ext>
              </a:extLst>
            </p:cNvPr>
            <p:cNvCxnSpPr>
              <a:cxnSpLocks/>
              <a:stCxn id="28" idx="6"/>
              <a:endCxn id="30" idx="1"/>
            </p:cNvCxnSpPr>
            <p:nvPr/>
          </p:nvCxnSpPr>
          <p:spPr>
            <a:xfrm flipV="1">
              <a:off x="8238933" y="3733820"/>
              <a:ext cx="302256" cy="1767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Rechte verbindingslijn met pijl 74">
              <a:extLst>
                <a:ext uri="{FF2B5EF4-FFF2-40B4-BE49-F238E27FC236}">
                  <a16:creationId xmlns:a16="http://schemas.microsoft.com/office/drawing/2014/main" id="{5FEB01BF-E831-9302-77B5-0CE05D03E0B5}"/>
                </a:ext>
              </a:extLst>
            </p:cNvPr>
            <p:cNvCxnSpPr>
              <a:cxnSpLocks/>
              <a:stCxn id="28" idx="6"/>
              <a:endCxn id="29" idx="1"/>
            </p:cNvCxnSpPr>
            <p:nvPr/>
          </p:nvCxnSpPr>
          <p:spPr>
            <a:xfrm>
              <a:off x="8238933" y="3910535"/>
              <a:ext cx="302259" cy="2030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DDF9A32-3EF6-A294-61A7-41FAEB1F4AB3}"/>
              </a:ext>
            </a:extLst>
          </p:cNvPr>
          <p:cNvSpPr txBox="1"/>
          <p:nvPr/>
        </p:nvSpPr>
        <p:spPr>
          <a:xfrm rot="19299777">
            <a:off x="3220637" y="1826120"/>
            <a:ext cx="147989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b="1" dirty="0">
                <a:solidFill>
                  <a:prstClr val="black"/>
                </a:solidFill>
                <a:latin typeface="Calibri"/>
                <a:ea typeface="ＭＳ Ｐゴシック" charset="0"/>
              </a:rPr>
              <a:t>p53abn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ＭＳ Ｐゴシック" charset="0"/>
              </a:rPr>
              <a:t> </a:t>
            </a:r>
            <a:r>
              <a:rPr lang="en-US" sz="1050" dirty="0">
                <a:solidFill>
                  <a:prstClr val="black"/>
                </a:solidFill>
                <a:latin typeface="Calibri"/>
                <a:ea typeface="ＭＳ Ｐゴシック" charset="0"/>
              </a:rPr>
              <a:t>IA (MI+) to III</a:t>
            </a:r>
            <a:endParaRPr lang="nl-NL" sz="1350" dirty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C4EE6AF-C8E1-16EE-411F-D6AFC294D383}"/>
              </a:ext>
            </a:extLst>
          </p:cNvPr>
          <p:cNvSpPr txBox="1"/>
          <p:nvPr/>
        </p:nvSpPr>
        <p:spPr>
          <a:xfrm rot="20372075">
            <a:off x="3310956" y="2340839"/>
            <a:ext cx="163538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b="1" dirty="0">
                <a:solidFill>
                  <a:prstClr val="black"/>
                </a:solidFill>
                <a:latin typeface="Calibri"/>
                <a:ea typeface="ＭＳ Ｐゴシック" charset="0"/>
              </a:rPr>
              <a:t>MMRd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ＭＳ Ｐゴシック" charset="0"/>
              </a:rPr>
              <a:t> </a:t>
            </a:r>
            <a:r>
              <a:rPr lang="en-US" sz="1050" dirty="0">
                <a:solidFill>
                  <a:prstClr val="black"/>
                </a:solidFill>
                <a:latin typeface="Calibri"/>
                <a:ea typeface="ＭＳ Ｐゴシック" charset="0"/>
              </a:rPr>
              <a:t>stage II(LVSI+)/III</a:t>
            </a:r>
            <a:endParaRPr lang="nl-NL" sz="1350" dirty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A3EE6A-29D0-2A50-DF5E-045F5D1CBEEF}"/>
              </a:ext>
            </a:extLst>
          </p:cNvPr>
          <p:cNvSpPr txBox="1"/>
          <p:nvPr/>
        </p:nvSpPr>
        <p:spPr>
          <a:xfrm rot="386315">
            <a:off x="3348991" y="2880835"/>
            <a:ext cx="15808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b="1" dirty="0">
                <a:solidFill>
                  <a:prstClr val="black"/>
                </a:solidFill>
                <a:latin typeface="Calibri"/>
                <a:ea typeface="ＭＳ Ｐゴシック" charset="0"/>
              </a:rPr>
              <a:t>NSMP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ＭＳ Ｐゴシック" charset="0"/>
              </a:rPr>
              <a:t> </a:t>
            </a:r>
            <a:r>
              <a:rPr lang="en-US" sz="1050" dirty="0">
                <a:solidFill>
                  <a:prstClr val="black"/>
                </a:solidFill>
                <a:latin typeface="Calibri"/>
                <a:ea typeface="ＭＳ Ｐゴシック" charset="0"/>
              </a:rPr>
              <a:t>stage II(LVSI+)/III</a:t>
            </a:r>
            <a:endParaRPr lang="nl-NL" sz="1350" dirty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98284C-5B42-A3EB-1AF8-A324D33D6815}"/>
              </a:ext>
            </a:extLst>
          </p:cNvPr>
          <p:cNvSpPr txBox="1"/>
          <p:nvPr/>
        </p:nvSpPr>
        <p:spPr>
          <a:xfrm rot="1730167">
            <a:off x="3332827" y="3408372"/>
            <a:ext cx="1382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b="1" i="1" dirty="0">
                <a:solidFill>
                  <a:prstClr val="black"/>
                </a:solidFill>
                <a:latin typeface="Calibri"/>
                <a:ea typeface="ＭＳ Ｐゴシック" charset="0"/>
              </a:rPr>
              <a:t>POLE</a:t>
            </a:r>
            <a:r>
              <a:rPr lang="en-US" sz="1350" b="1" dirty="0">
                <a:solidFill>
                  <a:prstClr val="black"/>
                </a:solidFill>
                <a:latin typeface="Calibri"/>
                <a:ea typeface="ＭＳ Ｐゴシック" charset="0"/>
              </a:rPr>
              <a:t>mut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ＭＳ Ｐゴシック" charset="0"/>
              </a:rPr>
              <a:t> </a:t>
            </a:r>
            <a:r>
              <a:rPr lang="en-US" sz="1050" dirty="0">
                <a:solidFill>
                  <a:prstClr val="black"/>
                </a:solidFill>
                <a:latin typeface="Calibri"/>
                <a:ea typeface="ＭＳ Ｐゴシック" charset="0"/>
              </a:rPr>
              <a:t>stage I-III</a:t>
            </a:r>
            <a:endParaRPr lang="nl-NL" sz="1350" dirty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8D724D4-0CE9-6274-BDE9-11C420B360A3}"/>
              </a:ext>
            </a:extLst>
          </p:cNvPr>
          <p:cNvSpPr txBox="1"/>
          <p:nvPr/>
        </p:nvSpPr>
        <p:spPr>
          <a:xfrm>
            <a:off x="8052115" y="1279666"/>
            <a:ext cx="7590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b="1" dirty="0">
                <a:solidFill>
                  <a:prstClr val="black"/>
                </a:solidFill>
                <a:latin typeface="Calibri"/>
                <a:ea typeface="ＭＳ Ｐゴシック" charset="0"/>
              </a:rPr>
              <a:t>France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D1ECF40-6643-4623-A915-36A2468BC1F0}"/>
              </a:ext>
            </a:extLst>
          </p:cNvPr>
          <p:cNvSpPr txBox="1"/>
          <p:nvPr/>
        </p:nvSpPr>
        <p:spPr>
          <a:xfrm>
            <a:off x="8052115" y="2150120"/>
            <a:ext cx="10187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b="1" dirty="0">
                <a:solidFill>
                  <a:prstClr val="black"/>
                </a:solidFill>
                <a:latin typeface="Calibri"/>
                <a:ea typeface="ＭＳ Ｐゴシック" charset="0"/>
              </a:rPr>
              <a:t>DGOG (NL)</a:t>
            </a:r>
            <a:endParaRPr lang="nl-NL" sz="1350" dirty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A73169B-4778-4393-25E6-3EAD5F5B271E}"/>
              </a:ext>
            </a:extLst>
          </p:cNvPr>
          <p:cNvSpPr txBox="1"/>
          <p:nvPr/>
        </p:nvSpPr>
        <p:spPr>
          <a:xfrm>
            <a:off x="8052115" y="3001667"/>
            <a:ext cx="9447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b="1" dirty="0">
                <a:solidFill>
                  <a:prstClr val="black"/>
                </a:solidFill>
                <a:latin typeface="Calibri"/>
                <a:ea typeface="ＭＳ Ｐゴシック" charset="0"/>
              </a:rPr>
              <a:t>NCRI (UK)</a:t>
            </a:r>
            <a:endParaRPr lang="nl-NL" sz="1350" dirty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DF611D9-26FE-597A-0CE3-C94979E5B97C}"/>
              </a:ext>
            </a:extLst>
          </p:cNvPr>
          <p:cNvSpPr txBox="1"/>
          <p:nvPr/>
        </p:nvSpPr>
        <p:spPr>
          <a:xfrm>
            <a:off x="8097083" y="3905603"/>
            <a:ext cx="10114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b="1" dirty="0">
                <a:solidFill>
                  <a:prstClr val="black"/>
                </a:solidFill>
                <a:latin typeface="Calibri"/>
                <a:ea typeface="ＭＳ Ｐゴシック" charset="0"/>
              </a:rPr>
              <a:t>CCTG EN.10 (Canada)</a:t>
            </a:r>
            <a:endParaRPr lang="nl-NL" sz="1350" dirty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06D06A8-601C-6A96-6AB6-6D6EB7A08E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90" t="16510" r="10755" b="11112"/>
          <a:stretch/>
        </p:blipFill>
        <p:spPr>
          <a:xfrm>
            <a:off x="4801136" y="1039365"/>
            <a:ext cx="1061988" cy="94364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EF29FAF-029D-D22C-6054-22629EBA12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41" t="16480" r="9333" b="9722"/>
          <a:stretch/>
        </p:blipFill>
        <p:spPr>
          <a:xfrm>
            <a:off x="4809519" y="1912504"/>
            <a:ext cx="1061884" cy="945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4D1754E-0D5C-DA9F-E889-1279AC1EBA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75" t="17556" r="12131" b="9722"/>
          <a:stretch/>
        </p:blipFill>
        <p:spPr>
          <a:xfrm>
            <a:off x="4842759" y="2760236"/>
            <a:ext cx="1001818" cy="945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70853FE-A51E-C345-A403-319CF3DE86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487" t="16480" r="11803" b="10913"/>
          <a:stretch/>
        </p:blipFill>
        <p:spPr>
          <a:xfrm>
            <a:off x="4838104" y="3615288"/>
            <a:ext cx="1011421" cy="945000"/>
          </a:xfrm>
          <a:prstGeom prst="rect">
            <a:avLst/>
          </a:prstGeom>
        </p:spPr>
      </p:pic>
      <p:pic>
        <p:nvPicPr>
          <p:cNvPr id="45" name="Obrázek 5">
            <a:extLst>
              <a:ext uri="{FF2B5EF4-FFF2-40B4-BE49-F238E27FC236}">
                <a16:creationId xmlns:a16="http://schemas.microsoft.com/office/drawing/2014/main" id="{E4484708-FB10-2902-8A18-0B23333A7C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57" y="1035763"/>
            <a:ext cx="738527" cy="47542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A4F1621-1F74-FCE5-DBA1-5256F3D4FFF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275"/>
          <a:stretch/>
        </p:blipFill>
        <p:spPr>
          <a:xfrm>
            <a:off x="3941" y="899904"/>
            <a:ext cx="864096" cy="801238"/>
          </a:xfrm>
          <a:prstGeom prst="rect">
            <a:avLst/>
          </a:prstGeom>
        </p:spPr>
      </p:pic>
      <p:sp>
        <p:nvSpPr>
          <p:cNvPr id="49" name="Title 11">
            <a:extLst>
              <a:ext uri="{FF2B5EF4-FFF2-40B4-BE49-F238E27FC236}">
                <a16:creationId xmlns:a16="http://schemas.microsoft.com/office/drawing/2014/main" id="{1F8B4229-72DB-5808-4AFB-8B969FFC025A}"/>
              </a:ext>
            </a:extLst>
          </p:cNvPr>
          <p:cNvSpPr txBox="1">
            <a:spLocks/>
          </p:cNvSpPr>
          <p:nvPr/>
        </p:nvSpPr>
        <p:spPr>
          <a:xfrm>
            <a:off x="133740" y="204405"/>
            <a:ext cx="8792013" cy="49513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vert="horz" wrap="square" lIns="51435" tIns="25718" rIns="51435" bIns="25718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lnSpc>
                <a:spcPct val="96000"/>
              </a:lnSpc>
              <a:defRPr/>
            </a:pPr>
            <a:r>
              <a:rPr lang="en-US" sz="1800" b="1" u="sng" dirty="0">
                <a:solidFill>
                  <a:srgbClr val="FF0000"/>
                </a:solidFill>
                <a:latin typeface="Calibri"/>
              </a:rPr>
              <a:t>R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efining </a:t>
            </a:r>
            <a:r>
              <a:rPr lang="en-US" sz="1800" b="1" u="sng" dirty="0">
                <a:solidFill>
                  <a:srgbClr val="00B050"/>
                </a:solidFill>
                <a:latin typeface="Calibri"/>
              </a:rPr>
              <a:t>A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djuvant treatment </a:t>
            </a:r>
            <a:r>
              <a:rPr lang="en-US" sz="1800" b="1" u="sng" dirty="0">
                <a:solidFill>
                  <a:prstClr val="black"/>
                </a:solidFill>
                <a:latin typeface="Calibri"/>
              </a:rPr>
              <a:t>I</a:t>
            </a:r>
            <a:r>
              <a:rPr lang="en-US" sz="1800" b="1" u="sng" dirty="0">
                <a:solidFill>
                  <a:srgbClr val="FFC000"/>
                </a:solidFill>
                <a:latin typeface="Calibri"/>
              </a:rPr>
              <a:t>N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endometrial cancer </a:t>
            </a:r>
            <a:r>
              <a:rPr lang="en-US" sz="1800" b="1" u="sng" dirty="0">
                <a:solidFill>
                  <a:srgbClr val="0070C0"/>
                </a:solidFill>
                <a:latin typeface="Calibri"/>
              </a:rPr>
              <a:t>B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ased </a:t>
            </a:r>
            <a:r>
              <a:rPr lang="en-US" sz="1800" b="1" u="sng" dirty="0">
                <a:solidFill>
                  <a:prstClr val="black"/>
                </a:solidFill>
                <a:latin typeface="Calibri"/>
              </a:rPr>
              <a:t>O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n molecular profile (RAINBO)</a:t>
            </a:r>
            <a:r>
              <a:rPr lang="en-US" sz="15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DGOG/transPORTEC/ENGOT-en14</a:t>
            </a:r>
            <a:endParaRPr lang="en-US" sz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895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F0230FF9-63A3-A0D4-FFAB-D3502EB90223}"/>
              </a:ext>
            </a:extLst>
          </p:cNvPr>
          <p:cNvSpPr/>
          <p:nvPr/>
        </p:nvSpPr>
        <p:spPr>
          <a:xfrm>
            <a:off x="1661368" y="4793038"/>
            <a:ext cx="1110432" cy="324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929" y="274320"/>
            <a:ext cx="7647250" cy="370332"/>
          </a:xfrm>
        </p:spPr>
        <p:txBody>
          <a:bodyPr/>
          <a:lstStyle/>
          <a:p>
            <a:r>
              <a:rPr lang="en-CA" dirty="0"/>
              <a:t>CCTG EN.10 (RAINBO BLUE/TAPER) Timeline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6858" y="4020265"/>
            <a:ext cx="407365" cy="305524"/>
          </a:xfrm>
        </p:spPr>
        <p:txBody>
          <a:bodyPr>
            <a:normAutofit fontScale="92500" lnSpcReduction="20000"/>
          </a:bodyPr>
          <a:lstStyle/>
          <a:p>
            <a:fld id="{2754ED01-E2A0-4C1E-8E21-014B99041579}" type="slidenum">
              <a:rPr 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32</a:t>
            </a:fld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6" name="Google Shape;117;p16">
            <a:extLst>
              <a:ext uri="{FF2B5EF4-FFF2-40B4-BE49-F238E27FC236}">
                <a16:creationId xmlns:a16="http://schemas.microsoft.com/office/drawing/2014/main" id="{75FB50DE-B197-1E4F-96AF-6DC92E7E9FA1}"/>
              </a:ext>
            </a:extLst>
          </p:cNvPr>
          <p:cNvGrpSpPr/>
          <p:nvPr/>
        </p:nvGrpSpPr>
        <p:grpSpPr>
          <a:xfrm>
            <a:off x="-145601" y="1016207"/>
            <a:ext cx="2298433" cy="1822947"/>
            <a:chOff x="198325" y="1344987"/>
            <a:chExt cx="2128175" cy="1687913"/>
          </a:xfrm>
        </p:grpSpPr>
        <p:sp>
          <p:nvSpPr>
            <p:cNvPr id="47" name="Google Shape;118;p16">
              <a:extLst>
                <a:ext uri="{FF2B5EF4-FFF2-40B4-BE49-F238E27FC236}">
                  <a16:creationId xmlns:a16="http://schemas.microsoft.com/office/drawing/2014/main" id="{CBBE0C2F-F62A-FED5-75EA-E9FD53E0A1C1}"/>
                </a:ext>
              </a:extLst>
            </p:cNvPr>
            <p:cNvSpPr/>
            <p:nvPr/>
          </p:nvSpPr>
          <p:spPr>
            <a:xfrm>
              <a:off x="1912750" y="1382375"/>
              <a:ext cx="230100" cy="1119800"/>
            </a:xfrm>
            <a:custGeom>
              <a:avLst/>
              <a:gdLst/>
              <a:ahLst/>
              <a:cxnLst/>
              <a:rect l="l" t="t" r="r" b="b"/>
              <a:pathLst>
                <a:path w="9204" h="44792" extrusionOk="0">
                  <a:moveTo>
                    <a:pt x="0" y="1"/>
                  </a:moveTo>
                  <a:lnTo>
                    <a:pt x="0" y="33291"/>
                  </a:lnTo>
                  <a:cubicBezTo>
                    <a:pt x="0" y="38244"/>
                    <a:pt x="2810" y="42649"/>
                    <a:pt x="7096" y="44792"/>
                  </a:cubicBezTo>
                  <a:lnTo>
                    <a:pt x="9204" y="44792"/>
                  </a:lnTo>
                  <a:lnTo>
                    <a:pt x="9204" y="43328"/>
                  </a:lnTo>
                  <a:cubicBezTo>
                    <a:pt x="5025" y="41804"/>
                    <a:pt x="2179" y="37827"/>
                    <a:pt x="2179" y="33291"/>
                  </a:cubicBezTo>
                  <a:lnTo>
                    <a:pt x="2179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8" name="Google Shape;119;p16">
              <a:extLst>
                <a:ext uri="{FF2B5EF4-FFF2-40B4-BE49-F238E27FC236}">
                  <a16:creationId xmlns:a16="http://schemas.microsoft.com/office/drawing/2014/main" id="{45B119F9-EB41-5DFA-A7AB-7B27A69CA788}"/>
                </a:ext>
              </a:extLst>
            </p:cNvPr>
            <p:cNvSpPr/>
            <p:nvPr/>
          </p:nvSpPr>
          <p:spPr>
            <a:xfrm>
              <a:off x="1086425" y="2443825"/>
              <a:ext cx="1240075" cy="589075"/>
            </a:xfrm>
            <a:custGeom>
              <a:avLst/>
              <a:gdLst/>
              <a:ahLst/>
              <a:cxnLst/>
              <a:rect l="l" t="t" r="r" b="b"/>
              <a:pathLst>
                <a:path w="45375" h="23563" extrusionOk="0">
                  <a:moveTo>
                    <a:pt x="0" y="0"/>
                  </a:moveTo>
                  <a:lnTo>
                    <a:pt x="0" y="23563"/>
                  </a:lnTo>
                  <a:lnTo>
                    <a:pt x="33599" y="23563"/>
                  </a:lnTo>
                  <a:cubicBezTo>
                    <a:pt x="40100" y="23563"/>
                    <a:pt x="45375" y="18288"/>
                    <a:pt x="45375" y="11788"/>
                  </a:cubicBezTo>
                  <a:cubicBezTo>
                    <a:pt x="45375" y="5275"/>
                    <a:pt x="40100" y="0"/>
                    <a:pt x="33599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" sz="2267" b="1" kern="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Fira Sans Extra Condensed"/>
                </a:rPr>
                <a:t>2019</a:t>
              </a:r>
              <a:endParaRPr sz="2267" b="1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ira Sans Extra Condensed"/>
              </a:endParaRPr>
            </a:p>
          </p:txBody>
        </p:sp>
        <p:sp>
          <p:nvSpPr>
            <p:cNvPr id="49" name="Google Shape;122;p16">
              <a:extLst>
                <a:ext uri="{FF2B5EF4-FFF2-40B4-BE49-F238E27FC236}">
                  <a16:creationId xmlns:a16="http://schemas.microsoft.com/office/drawing/2014/main" id="{664890CD-8EDC-B72F-AA00-44C03F40883B}"/>
                </a:ext>
              </a:extLst>
            </p:cNvPr>
            <p:cNvSpPr txBox="1"/>
            <p:nvPr/>
          </p:nvSpPr>
          <p:spPr>
            <a:xfrm>
              <a:off x="220145" y="1811533"/>
              <a:ext cx="13059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r"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000" b="1" kern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May CCTG</a:t>
              </a:r>
              <a:endParaRPr sz="20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endParaRPr>
            </a:p>
          </p:txBody>
        </p:sp>
        <p:sp>
          <p:nvSpPr>
            <p:cNvPr id="50" name="Google Shape;123;p16">
              <a:extLst>
                <a:ext uri="{FF2B5EF4-FFF2-40B4-BE49-F238E27FC236}">
                  <a16:creationId xmlns:a16="http://schemas.microsoft.com/office/drawing/2014/main" id="{C0FBBEFA-C8D4-ECB4-7D9E-B5D5A3F5E695}"/>
                </a:ext>
              </a:extLst>
            </p:cNvPr>
            <p:cNvSpPr txBox="1"/>
            <p:nvPr/>
          </p:nvSpPr>
          <p:spPr>
            <a:xfrm>
              <a:off x="198325" y="1344987"/>
              <a:ext cx="13059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" sz="2000" b="1" kern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Fira Sans Extra Condensed Medium"/>
                </a:rPr>
                <a:t>Feb NRG  </a:t>
              </a:r>
              <a:endParaRPr sz="20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ira Sans Extra Condensed Medium"/>
              </a:endParaRPr>
            </a:p>
          </p:txBody>
        </p:sp>
      </p:grpSp>
      <p:grpSp>
        <p:nvGrpSpPr>
          <p:cNvPr id="51" name="Google Shape;124;p16">
            <a:extLst>
              <a:ext uri="{FF2B5EF4-FFF2-40B4-BE49-F238E27FC236}">
                <a16:creationId xmlns:a16="http://schemas.microsoft.com/office/drawing/2014/main" id="{3F5E043D-4BD2-4BC8-C50A-E6FEE4622C1F}"/>
              </a:ext>
            </a:extLst>
          </p:cNvPr>
          <p:cNvGrpSpPr/>
          <p:nvPr/>
        </p:nvGrpSpPr>
        <p:grpSpPr>
          <a:xfrm>
            <a:off x="3562147" y="1067615"/>
            <a:ext cx="1339254" cy="1782567"/>
            <a:chOff x="3460550" y="1382375"/>
            <a:chExt cx="1240050" cy="1650525"/>
          </a:xfrm>
        </p:grpSpPr>
        <p:sp>
          <p:nvSpPr>
            <p:cNvPr id="52" name="Google Shape;125;p16">
              <a:extLst>
                <a:ext uri="{FF2B5EF4-FFF2-40B4-BE49-F238E27FC236}">
                  <a16:creationId xmlns:a16="http://schemas.microsoft.com/office/drawing/2014/main" id="{3B52B08C-2D73-FE8C-66AE-D1D51F343798}"/>
                </a:ext>
              </a:extLst>
            </p:cNvPr>
            <p:cNvSpPr/>
            <p:nvPr/>
          </p:nvSpPr>
          <p:spPr>
            <a:xfrm>
              <a:off x="4286550" y="1382375"/>
              <a:ext cx="230100" cy="1119800"/>
            </a:xfrm>
            <a:custGeom>
              <a:avLst/>
              <a:gdLst/>
              <a:ahLst/>
              <a:cxnLst/>
              <a:rect l="l" t="t" r="r" b="b"/>
              <a:pathLst>
                <a:path w="9204" h="44792" extrusionOk="0">
                  <a:moveTo>
                    <a:pt x="0" y="1"/>
                  </a:moveTo>
                  <a:lnTo>
                    <a:pt x="0" y="33291"/>
                  </a:lnTo>
                  <a:cubicBezTo>
                    <a:pt x="0" y="38244"/>
                    <a:pt x="2810" y="42649"/>
                    <a:pt x="7097" y="44792"/>
                  </a:cubicBezTo>
                  <a:lnTo>
                    <a:pt x="9204" y="44792"/>
                  </a:lnTo>
                  <a:lnTo>
                    <a:pt x="9204" y="43328"/>
                  </a:lnTo>
                  <a:cubicBezTo>
                    <a:pt x="5025" y="41804"/>
                    <a:pt x="2179" y="37827"/>
                    <a:pt x="2179" y="33291"/>
                  </a:cubicBezTo>
                  <a:lnTo>
                    <a:pt x="217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3" name="Google Shape;126;p16">
              <a:extLst>
                <a:ext uri="{FF2B5EF4-FFF2-40B4-BE49-F238E27FC236}">
                  <a16:creationId xmlns:a16="http://schemas.microsoft.com/office/drawing/2014/main" id="{5D927346-7652-28B8-D4BD-F1DA4A88DD10}"/>
                </a:ext>
              </a:extLst>
            </p:cNvPr>
            <p:cNvSpPr/>
            <p:nvPr/>
          </p:nvSpPr>
          <p:spPr>
            <a:xfrm>
              <a:off x="3460550" y="2443825"/>
              <a:ext cx="1240050" cy="589075"/>
            </a:xfrm>
            <a:custGeom>
              <a:avLst/>
              <a:gdLst/>
              <a:ahLst/>
              <a:cxnLst/>
              <a:rect l="l" t="t" r="r" b="b"/>
              <a:pathLst>
                <a:path w="49602" h="23563" extrusionOk="0">
                  <a:moveTo>
                    <a:pt x="1" y="0"/>
                  </a:moveTo>
                  <a:cubicBezTo>
                    <a:pt x="4620" y="1917"/>
                    <a:pt x="7871" y="6477"/>
                    <a:pt x="7871" y="11788"/>
                  </a:cubicBezTo>
                  <a:cubicBezTo>
                    <a:pt x="7871" y="17098"/>
                    <a:pt x="4620" y="21646"/>
                    <a:pt x="1" y="23563"/>
                  </a:cubicBezTo>
                  <a:lnTo>
                    <a:pt x="37827" y="23563"/>
                  </a:lnTo>
                  <a:cubicBezTo>
                    <a:pt x="44328" y="23563"/>
                    <a:pt x="49602" y="18288"/>
                    <a:pt x="49602" y="11788"/>
                  </a:cubicBezTo>
                  <a:cubicBezTo>
                    <a:pt x="49602" y="5275"/>
                    <a:pt x="44328" y="0"/>
                    <a:pt x="3782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" sz="2267" b="1" kern="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Fira Sans Extra Condensed"/>
                </a:rPr>
                <a:t>2021</a:t>
              </a:r>
              <a:endParaRPr sz="2267" b="1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ira Sans Extra Condensed"/>
              </a:endParaRPr>
            </a:p>
          </p:txBody>
        </p:sp>
      </p:grpSp>
      <p:grpSp>
        <p:nvGrpSpPr>
          <p:cNvPr id="54" name="Google Shape;132;p16">
            <a:extLst>
              <a:ext uri="{FF2B5EF4-FFF2-40B4-BE49-F238E27FC236}">
                <a16:creationId xmlns:a16="http://schemas.microsoft.com/office/drawing/2014/main" id="{777CC013-077B-F781-210D-4A8B432DD36C}"/>
              </a:ext>
            </a:extLst>
          </p:cNvPr>
          <p:cNvGrpSpPr/>
          <p:nvPr/>
        </p:nvGrpSpPr>
        <p:grpSpPr>
          <a:xfrm>
            <a:off x="6298100" y="1043363"/>
            <a:ext cx="1339605" cy="1782567"/>
            <a:chOff x="5831075" y="1382375"/>
            <a:chExt cx="1240375" cy="1650525"/>
          </a:xfrm>
        </p:grpSpPr>
        <p:sp>
          <p:nvSpPr>
            <p:cNvPr id="55" name="Google Shape;133;p16">
              <a:extLst>
                <a:ext uri="{FF2B5EF4-FFF2-40B4-BE49-F238E27FC236}">
                  <a16:creationId xmlns:a16="http://schemas.microsoft.com/office/drawing/2014/main" id="{ECBFA784-A229-9E77-4978-D42A86C2871C}"/>
                </a:ext>
              </a:extLst>
            </p:cNvPr>
            <p:cNvSpPr/>
            <p:nvPr/>
          </p:nvSpPr>
          <p:spPr>
            <a:xfrm>
              <a:off x="6657075" y="1382375"/>
              <a:ext cx="230425" cy="1119800"/>
            </a:xfrm>
            <a:custGeom>
              <a:avLst/>
              <a:gdLst/>
              <a:ahLst/>
              <a:cxnLst/>
              <a:rect l="l" t="t" r="r" b="b"/>
              <a:pathLst>
                <a:path w="9217" h="44792" extrusionOk="0">
                  <a:moveTo>
                    <a:pt x="1" y="1"/>
                  </a:moveTo>
                  <a:lnTo>
                    <a:pt x="1" y="33291"/>
                  </a:lnTo>
                  <a:cubicBezTo>
                    <a:pt x="1" y="38244"/>
                    <a:pt x="2823" y="42649"/>
                    <a:pt x="7097" y="44792"/>
                  </a:cubicBezTo>
                  <a:lnTo>
                    <a:pt x="9216" y="44792"/>
                  </a:lnTo>
                  <a:lnTo>
                    <a:pt x="9216" y="43328"/>
                  </a:lnTo>
                  <a:cubicBezTo>
                    <a:pt x="5025" y="41804"/>
                    <a:pt x="2192" y="37827"/>
                    <a:pt x="2192" y="33291"/>
                  </a:cubicBezTo>
                  <a:lnTo>
                    <a:pt x="2192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Google Shape;134;p16">
              <a:extLst>
                <a:ext uri="{FF2B5EF4-FFF2-40B4-BE49-F238E27FC236}">
                  <a16:creationId xmlns:a16="http://schemas.microsoft.com/office/drawing/2014/main" id="{F631B89C-B4A6-3370-04B1-91926FF28B05}"/>
                </a:ext>
              </a:extLst>
            </p:cNvPr>
            <p:cNvSpPr/>
            <p:nvPr/>
          </p:nvSpPr>
          <p:spPr>
            <a:xfrm>
              <a:off x="5831075" y="2443825"/>
              <a:ext cx="1240375" cy="589075"/>
            </a:xfrm>
            <a:custGeom>
              <a:avLst/>
              <a:gdLst/>
              <a:ahLst/>
              <a:cxnLst/>
              <a:rect l="l" t="t" r="r" b="b"/>
              <a:pathLst>
                <a:path w="49615" h="23563" extrusionOk="0">
                  <a:moveTo>
                    <a:pt x="1" y="0"/>
                  </a:moveTo>
                  <a:cubicBezTo>
                    <a:pt x="4621" y="1917"/>
                    <a:pt x="7871" y="6477"/>
                    <a:pt x="7871" y="11788"/>
                  </a:cubicBezTo>
                  <a:cubicBezTo>
                    <a:pt x="7871" y="17098"/>
                    <a:pt x="4621" y="21646"/>
                    <a:pt x="1" y="23563"/>
                  </a:cubicBezTo>
                  <a:lnTo>
                    <a:pt x="37827" y="23563"/>
                  </a:lnTo>
                  <a:cubicBezTo>
                    <a:pt x="44340" y="23563"/>
                    <a:pt x="49614" y="18288"/>
                    <a:pt x="49614" y="11788"/>
                  </a:cubicBezTo>
                  <a:cubicBezTo>
                    <a:pt x="49614" y="5275"/>
                    <a:pt x="44340" y="0"/>
                    <a:pt x="3782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" sz="2267" b="1" kern="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Fira Sans Extra Condensed"/>
                </a:rPr>
                <a:t>2023</a:t>
              </a:r>
              <a:endParaRPr sz="2267" b="1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ira Sans Extra Condensed"/>
              </a:endParaRPr>
            </a:p>
          </p:txBody>
        </p:sp>
      </p:grpSp>
      <p:grpSp>
        <p:nvGrpSpPr>
          <p:cNvPr id="57" name="Google Shape;139;p16">
            <a:extLst>
              <a:ext uri="{FF2B5EF4-FFF2-40B4-BE49-F238E27FC236}">
                <a16:creationId xmlns:a16="http://schemas.microsoft.com/office/drawing/2014/main" id="{0C94CCAA-6B5D-6B66-2EBA-9E201E9BECEE}"/>
              </a:ext>
            </a:extLst>
          </p:cNvPr>
          <p:cNvGrpSpPr/>
          <p:nvPr/>
        </p:nvGrpSpPr>
        <p:grpSpPr>
          <a:xfrm>
            <a:off x="2193969" y="2202953"/>
            <a:ext cx="1339280" cy="1803142"/>
            <a:chOff x="2275275" y="2443825"/>
            <a:chExt cx="1240075" cy="1669575"/>
          </a:xfrm>
        </p:grpSpPr>
        <p:sp>
          <p:nvSpPr>
            <p:cNvPr id="58" name="Google Shape;140;p16">
              <a:extLst>
                <a:ext uri="{FF2B5EF4-FFF2-40B4-BE49-F238E27FC236}">
                  <a16:creationId xmlns:a16="http://schemas.microsoft.com/office/drawing/2014/main" id="{3DC9FEB8-F1A4-5B54-1CB4-E3471398D55D}"/>
                </a:ext>
              </a:extLst>
            </p:cNvPr>
            <p:cNvSpPr/>
            <p:nvPr/>
          </p:nvSpPr>
          <p:spPr>
            <a:xfrm>
              <a:off x="3035500" y="2993300"/>
              <a:ext cx="230100" cy="1120100"/>
            </a:xfrm>
            <a:custGeom>
              <a:avLst/>
              <a:gdLst/>
              <a:ahLst/>
              <a:cxnLst/>
              <a:rect l="l" t="t" r="r" b="b"/>
              <a:pathLst>
                <a:path w="9204" h="44804" extrusionOk="0">
                  <a:moveTo>
                    <a:pt x="7097" y="0"/>
                  </a:moveTo>
                  <a:cubicBezTo>
                    <a:pt x="2810" y="2143"/>
                    <a:pt x="0" y="6549"/>
                    <a:pt x="0" y="11514"/>
                  </a:cubicBezTo>
                  <a:lnTo>
                    <a:pt x="0" y="44803"/>
                  </a:lnTo>
                  <a:lnTo>
                    <a:pt x="2179" y="44803"/>
                  </a:lnTo>
                  <a:lnTo>
                    <a:pt x="2179" y="11514"/>
                  </a:lnTo>
                  <a:cubicBezTo>
                    <a:pt x="2179" y="6965"/>
                    <a:pt x="5025" y="2989"/>
                    <a:pt x="9204" y="1477"/>
                  </a:cubicBezTo>
                  <a:lnTo>
                    <a:pt x="9204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9" name="Google Shape;141;p16">
              <a:extLst>
                <a:ext uri="{FF2B5EF4-FFF2-40B4-BE49-F238E27FC236}">
                  <a16:creationId xmlns:a16="http://schemas.microsoft.com/office/drawing/2014/main" id="{50BBC841-7970-EFE8-920D-6882936EC649}"/>
                </a:ext>
              </a:extLst>
            </p:cNvPr>
            <p:cNvSpPr/>
            <p:nvPr/>
          </p:nvSpPr>
          <p:spPr>
            <a:xfrm>
              <a:off x="2275275" y="2443825"/>
              <a:ext cx="1240075" cy="589075"/>
            </a:xfrm>
            <a:custGeom>
              <a:avLst/>
              <a:gdLst/>
              <a:ahLst/>
              <a:cxnLst/>
              <a:rect l="l" t="t" r="r" b="b"/>
              <a:pathLst>
                <a:path w="49603" h="23563" extrusionOk="0">
                  <a:moveTo>
                    <a:pt x="1" y="0"/>
                  </a:moveTo>
                  <a:cubicBezTo>
                    <a:pt x="4621" y="1917"/>
                    <a:pt x="7871" y="6477"/>
                    <a:pt x="7871" y="11788"/>
                  </a:cubicBezTo>
                  <a:cubicBezTo>
                    <a:pt x="7871" y="17098"/>
                    <a:pt x="4621" y="21646"/>
                    <a:pt x="1" y="23563"/>
                  </a:cubicBezTo>
                  <a:lnTo>
                    <a:pt x="37827" y="23563"/>
                  </a:lnTo>
                  <a:cubicBezTo>
                    <a:pt x="44328" y="23563"/>
                    <a:pt x="49602" y="18288"/>
                    <a:pt x="49602" y="11788"/>
                  </a:cubicBezTo>
                  <a:cubicBezTo>
                    <a:pt x="49602" y="5275"/>
                    <a:pt x="44328" y="0"/>
                    <a:pt x="3782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" sz="2267" b="1" kern="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Fira Sans Extra Condensed"/>
                </a:rPr>
                <a:t>2020</a:t>
              </a:r>
              <a:endParaRPr sz="2267" b="1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ira Sans Extra Condensed"/>
              </a:endParaRPr>
            </a:p>
          </p:txBody>
        </p:sp>
      </p:grpSp>
      <p:grpSp>
        <p:nvGrpSpPr>
          <p:cNvPr id="60" name="Google Shape;146;p16">
            <a:extLst>
              <a:ext uri="{FF2B5EF4-FFF2-40B4-BE49-F238E27FC236}">
                <a16:creationId xmlns:a16="http://schemas.microsoft.com/office/drawing/2014/main" id="{C82C2CBC-5707-52B8-2E49-000583BBD4E6}"/>
              </a:ext>
            </a:extLst>
          </p:cNvPr>
          <p:cNvGrpSpPr/>
          <p:nvPr/>
        </p:nvGrpSpPr>
        <p:grpSpPr>
          <a:xfrm>
            <a:off x="4929975" y="2188537"/>
            <a:ext cx="1339578" cy="1803141"/>
            <a:chOff x="4645825" y="2443825"/>
            <a:chExt cx="1240350" cy="1669575"/>
          </a:xfrm>
        </p:grpSpPr>
        <p:sp>
          <p:nvSpPr>
            <p:cNvPr id="61" name="Google Shape;147;p16">
              <a:extLst>
                <a:ext uri="{FF2B5EF4-FFF2-40B4-BE49-F238E27FC236}">
                  <a16:creationId xmlns:a16="http://schemas.microsoft.com/office/drawing/2014/main" id="{9FF5A960-306A-C76F-ABCD-3ED86A2E0C65}"/>
                </a:ext>
              </a:extLst>
            </p:cNvPr>
            <p:cNvSpPr/>
            <p:nvPr/>
          </p:nvSpPr>
          <p:spPr>
            <a:xfrm>
              <a:off x="5409300" y="2993300"/>
              <a:ext cx="230125" cy="1120100"/>
            </a:xfrm>
            <a:custGeom>
              <a:avLst/>
              <a:gdLst/>
              <a:ahLst/>
              <a:cxnLst/>
              <a:rect l="l" t="t" r="r" b="b"/>
              <a:pathLst>
                <a:path w="9205" h="44804" extrusionOk="0">
                  <a:moveTo>
                    <a:pt x="7097" y="0"/>
                  </a:moveTo>
                  <a:cubicBezTo>
                    <a:pt x="2811" y="2143"/>
                    <a:pt x="1" y="6549"/>
                    <a:pt x="1" y="11514"/>
                  </a:cubicBezTo>
                  <a:lnTo>
                    <a:pt x="1" y="44803"/>
                  </a:lnTo>
                  <a:lnTo>
                    <a:pt x="2180" y="44803"/>
                  </a:lnTo>
                  <a:lnTo>
                    <a:pt x="2180" y="11514"/>
                  </a:lnTo>
                  <a:cubicBezTo>
                    <a:pt x="2180" y="6965"/>
                    <a:pt x="5025" y="2989"/>
                    <a:pt x="9204" y="1477"/>
                  </a:cubicBezTo>
                  <a:lnTo>
                    <a:pt x="9204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2" name="Google Shape;148;p16">
              <a:extLst>
                <a:ext uri="{FF2B5EF4-FFF2-40B4-BE49-F238E27FC236}">
                  <a16:creationId xmlns:a16="http://schemas.microsoft.com/office/drawing/2014/main" id="{9D4E2E7E-DAB2-3652-49F0-57C2A71197CA}"/>
                </a:ext>
              </a:extLst>
            </p:cNvPr>
            <p:cNvSpPr/>
            <p:nvPr/>
          </p:nvSpPr>
          <p:spPr>
            <a:xfrm>
              <a:off x="4645825" y="2443825"/>
              <a:ext cx="1240350" cy="589075"/>
            </a:xfrm>
            <a:custGeom>
              <a:avLst/>
              <a:gdLst/>
              <a:ahLst/>
              <a:cxnLst/>
              <a:rect l="l" t="t" r="r" b="b"/>
              <a:pathLst>
                <a:path w="49614" h="23563" extrusionOk="0">
                  <a:moveTo>
                    <a:pt x="0" y="0"/>
                  </a:moveTo>
                  <a:cubicBezTo>
                    <a:pt x="4620" y="1917"/>
                    <a:pt x="7870" y="6477"/>
                    <a:pt x="7870" y="11788"/>
                  </a:cubicBezTo>
                  <a:cubicBezTo>
                    <a:pt x="7870" y="17098"/>
                    <a:pt x="4620" y="21646"/>
                    <a:pt x="0" y="23563"/>
                  </a:cubicBezTo>
                  <a:lnTo>
                    <a:pt x="37826" y="23563"/>
                  </a:lnTo>
                  <a:cubicBezTo>
                    <a:pt x="44339" y="23563"/>
                    <a:pt x="49614" y="18288"/>
                    <a:pt x="49614" y="11788"/>
                  </a:cubicBezTo>
                  <a:cubicBezTo>
                    <a:pt x="49614" y="5275"/>
                    <a:pt x="44339" y="0"/>
                    <a:pt x="3782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" sz="2267" b="1" kern="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Fira Sans Extra Condensed"/>
                </a:rPr>
                <a:t>2022</a:t>
              </a:r>
              <a:endParaRPr sz="2267" b="1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ira Sans Extra Condensed"/>
              </a:endParaRPr>
            </a:p>
          </p:txBody>
        </p:sp>
      </p:grpSp>
      <p:grpSp>
        <p:nvGrpSpPr>
          <p:cNvPr id="63" name="Google Shape;156;p16">
            <a:extLst>
              <a:ext uri="{FF2B5EF4-FFF2-40B4-BE49-F238E27FC236}">
                <a16:creationId xmlns:a16="http://schemas.microsoft.com/office/drawing/2014/main" id="{4F372B5D-0940-E819-D1EE-1D7F5F4A1C2F}"/>
              </a:ext>
            </a:extLst>
          </p:cNvPr>
          <p:cNvGrpSpPr/>
          <p:nvPr/>
        </p:nvGrpSpPr>
        <p:grpSpPr>
          <a:xfrm>
            <a:off x="7666279" y="2188537"/>
            <a:ext cx="1339578" cy="1803141"/>
            <a:chOff x="7016350" y="2443825"/>
            <a:chExt cx="1240350" cy="1669575"/>
          </a:xfrm>
        </p:grpSpPr>
        <p:sp>
          <p:nvSpPr>
            <p:cNvPr id="64" name="Google Shape;157;p16">
              <a:extLst>
                <a:ext uri="{FF2B5EF4-FFF2-40B4-BE49-F238E27FC236}">
                  <a16:creationId xmlns:a16="http://schemas.microsoft.com/office/drawing/2014/main" id="{A31D35F0-6D92-8D55-5132-CE28C1680579}"/>
                </a:ext>
              </a:extLst>
            </p:cNvPr>
            <p:cNvSpPr/>
            <p:nvPr/>
          </p:nvSpPr>
          <p:spPr>
            <a:xfrm>
              <a:off x="7779850" y="2993300"/>
              <a:ext cx="230100" cy="1120100"/>
            </a:xfrm>
            <a:custGeom>
              <a:avLst/>
              <a:gdLst/>
              <a:ahLst/>
              <a:cxnLst/>
              <a:rect l="l" t="t" r="r" b="b"/>
              <a:pathLst>
                <a:path w="9204" h="44804" extrusionOk="0">
                  <a:moveTo>
                    <a:pt x="7096" y="0"/>
                  </a:moveTo>
                  <a:cubicBezTo>
                    <a:pt x="2810" y="2143"/>
                    <a:pt x="0" y="6549"/>
                    <a:pt x="0" y="11514"/>
                  </a:cubicBezTo>
                  <a:lnTo>
                    <a:pt x="0" y="44803"/>
                  </a:lnTo>
                  <a:lnTo>
                    <a:pt x="2179" y="44803"/>
                  </a:lnTo>
                  <a:lnTo>
                    <a:pt x="2179" y="11514"/>
                  </a:lnTo>
                  <a:cubicBezTo>
                    <a:pt x="2179" y="6965"/>
                    <a:pt x="5025" y="2989"/>
                    <a:pt x="9204" y="1477"/>
                  </a:cubicBezTo>
                  <a:lnTo>
                    <a:pt x="9204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5" name="Google Shape;158;p16">
              <a:extLst>
                <a:ext uri="{FF2B5EF4-FFF2-40B4-BE49-F238E27FC236}">
                  <a16:creationId xmlns:a16="http://schemas.microsoft.com/office/drawing/2014/main" id="{FE3335B3-C98F-C43E-039E-3B97FA7B2D7D}"/>
                </a:ext>
              </a:extLst>
            </p:cNvPr>
            <p:cNvSpPr/>
            <p:nvPr/>
          </p:nvSpPr>
          <p:spPr>
            <a:xfrm>
              <a:off x="7016350" y="2443825"/>
              <a:ext cx="1240350" cy="589075"/>
            </a:xfrm>
            <a:custGeom>
              <a:avLst/>
              <a:gdLst/>
              <a:ahLst/>
              <a:cxnLst/>
              <a:rect l="l" t="t" r="r" b="b"/>
              <a:pathLst>
                <a:path w="49614" h="23563" extrusionOk="0">
                  <a:moveTo>
                    <a:pt x="1" y="0"/>
                  </a:moveTo>
                  <a:cubicBezTo>
                    <a:pt x="4620" y="1917"/>
                    <a:pt x="7871" y="6477"/>
                    <a:pt x="7871" y="11788"/>
                  </a:cubicBezTo>
                  <a:cubicBezTo>
                    <a:pt x="7871" y="17098"/>
                    <a:pt x="4620" y="21646"/>
                    <a:pt x="1" y="23563"/>
                  </a:cubicBezTo>
                  <a:lnTo>
                    <a:pt x="37827" y="23563"/>
                  </a:lnTo>
                  <a:cubicBezTo>
                    <a:pt x="44340" y="23563"/>
                    <a:pt x="49614" y="18288"/>
                    <a:pt x="49614" y="11788"/>
                  </a:cubicBezTo>
                  <a:cubicBezTo>
                    <a:pt x="49614" y="5275"/>
                    <a:pt x="44340" y="0"/>
                    <a:pt x="37827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" sz="2267" b="1" kern="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Fira Sans Extra Condensed"/>
                </a:rPr>
                <a:t>2024</a:t>
              </a:r>
              <a:endParaRPr sz="2267" b="1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ira Sans Extra Condensed"/>
              </a:endParaRPr>
            </a:p>
          </p:txBody>
        </p:sp>
      </p:grpSp>
      <p:pic>
        <p:nvPicPr>
          <p:cNvPr id="66" name="Picture 2" descr="Download Coffee Logo Design Royalty-Free Vector Graphic - Pixabay">
            <a:extLst>
              <a:ext uri="{FF2B5EF4-FFF2-40B4-BE49-F238E27FC236}">
                <a16:creationId xmlns:a16="http://schemas.microsoft.com/office/drawing/2014/main" id="{4C86126E-FEB8-4350-4507-2C71550D2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08" y="892449"/>
            <a:ext cx="445869" cy="53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Badge - Traffic Light Logo Png, Transparent Png , Transparent Png Image -  PNGitem">
            <a:extLst>
              <a:ext uri="{FF2B5EF4-FFF2-40B4-BE49-F238E27FC236}">
                <a16:creationId xmlns:a16="http://schemas.microsoft.com/office/drawing/2014/main" id="{EBAFA38A-A410-7BF4-0981-DE01572794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8" r="21678"/>
          <a:stretch/>
        </p:blipFill>
        <p:spPr bwMode="auto">
          <a:xfrm>
            <a:off x="1206129" y="1535517"/>
            <a:ext cx="475961" cy="5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Google Shape;123;p16">
            <a:extLst>
              <a:ext uri="{FF2B5EF4-FFF2-40B4-BE49-F238E27FC236}">
                <a16:creationId xmlns:a16="http://schemas.microsoft.com/office/drawing/2014/main" id="{D98688C2-594E-7E1C-EEE5-EF8D0B680D2D}"/>
              </a:ext>
            </a:extLst>
          </p:cNvPr>
          <p:cNvSpPr txBox="1"/>
          <p:nvPr/>
        </p:nvSpPr>
        <p:spPr>
          <a:xfrm>
            <a:off x="1032776" y="3787083"/>
            <a:ext cx="1976515" cy="463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ira Sans Extra Condensed Medium"/>
              </a:rPr>
              <a:t>Refined study design</a:t>
            </a:r>
          </a:p>
          <a:p>
            <a:pPr algn="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" sz="1050" b="1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Fira Sans Extra Condensed Medium"/>
            </a:endParaRPr>
          </a:p>
          <a:p>
            <a:pPr algn="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ira Sans Extra Condensed Medium"/>
              </a:rPr>
              <a:t>CIHR Oct submission</a:t>
            </a:r>
          </a:p>
          <a:p>
            <a:pPr algn="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" sz="1050" b="1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Fira Sans Extra Condensed Medium"/>
            </a:endParaRPr>
          </a:p>
          <a:p>
            <a:pPr algn="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ira Sans Extra Condensed Medium"/>
              </a:rPr>
              <a:t>RAINBO discussion </a:t>
            </a:r>
            <a:endParaRPr sz="2000" b="1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Fira Sans Extra Condensed Medium"/>
            </a:endParaRPr>
          </a:p>
        </p:txBody>
      </p:sp>
      <p:sp>
        <p:nvSpPr>
          <p:cNvPr id="69" name="Google Shape;123;p16">
            <a:extLst>
              <a:ext uri="{FF2B5EF4-FFF2-40B4-BE49-F238E27FC236}">
                <a16:creationId xmlns:a16="http://schemas.microsoft.com/office/drawing/2014/main" id="{05F2106E-D564-DD1C-3919-DC1A39A7C00A}"/>
              </a:ext>
            </a:extLst>
          </p:cNvPr>
          <p:cNvSpPr txBox="1"/>
          <p:nvPr/>
        </p:nvSpPr>
        <p:spPr>
          <a:xfrm>
            <a:off x="2567666" y="1229078"/>
            <a:ext cx="1831151" cy="46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ira Sans Extra Condensed Medium"/>
              </a:rPr>
              <a:t>CIHR funded March</a:t>
            </a:r>
          </a:p>
          <a:p>
            <a:pPr algn="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" sz="1050" b="1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Fira Sans Extra Condensed Medium"/>
            </a:endParaRPr>
          </a:p>
          <a:p>
            <a:pPr algn="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ira Sans Extra Condensed Medium"/>
              </a:rPr>
              <a:t>CCTG CTC approval May </a:t>
            </a:r>
            <a:endParaRPr sz="2000" b="1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Fira Sans Extra Condensed Medium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95F3288B-B91A-D374-B08D-C5C836220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3453" y="1518719"/>
            <a:ext cx="335499" cy="39027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B714067-B818-242F-3453-24F79C1144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6279" y="1032047"/>
            <a:ext cx="378560" cy="370332"/>
          </a:xfrm>
          <a:prstGeom prst="rect">
            <a:avLst/>
          </a:prstGeom>
        </p:spPr>
      </p:pic>
      <p:sp>
        <p:nvSpPr>
          <p:cNvPr id="72" name="Google Shape;123;p16">
            <a:extLst>
              <a:ext uri="{FF2B5EF4-FFF2-40B4-BE49-F238E27FC236}">
                <a16:creationId xmlns:a16="http://schemas.microsoft.com/office/drawing/2014/main" id="{D00A810C-97DE-72A5-B18A-521EA3ACF2B1}"/>
              </a:ext>
            </a:extLst>
          </p:cNvPr>
          <p:cNvSpPr txBox="1"/>
          <p:nvPr/>
        </p:nvSpPr>
        <p:spPr>
          <a:xfrm>
            <a:off x="5148064" y="1310708"/>
            <a:ext cx="2108454" cy="46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" sz="1050" b="1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Fira Sans Extra Condensed Medium"/>
            </a:endParaRPr>
          </a:p>
          <a:p>
            <a:pPr algn="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ira Sans Extra Condensed Medium"/>
              </a:rPr>
              <a:t>Canadian site activations</a:t>
            </a:r>
          </a:p>
          <a:p>
            <a:pPr algn="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" sz="1050" b="1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Fira Sans Extra Condensed Medium"/>
            </a:endParaRPr>
          </a:p>
          <a:p>
            <a:pPr algn="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ira Sans Extra Condensed Medium"/>
              </a:rPr>
              <a:t>Protocol amendment Nov </a:t>
            </a:r>
          </a:p>
          <a:p>
            <a:pPr algn="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2000" b="1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Fira Sans Extra Condensed Medium"/>
            </a:endParaRPr>
          </a:p>
        </p:txBody>
      </p:sp>
      <p:sp>
        <p:nvSpPr>
          <p:cNvPr id="73" name="Google Shape;123;p16">
            <a:extLst>
              <a:ext uri="{FF2B5EF4-FFF2-40B4-BE49-F238E27FC236}">
                <a16:creationId xmlns:a16="http://schemas.microsoft.com/office/drawing/2014/main" id="{A22C6FED-5833-7B83-5A94-D428F4F66216}"/>
              </a:ext>
            </a:extLst>
          </p:cNvPr>
          <p:cNvSpPr txBox="1"/>
          <p:nvPr/>
        </p:nvSpPr>
        <p:spPr>
          <a:xfrm>
            <a:off x="3627479" y="3680288"/>
            <a:ext cx="2168657" cy="46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" sz="1050" b="1" kern="0" dirty="0">
              <a:solidFill>
                <a:srgbClr val="002A5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Fira Sans Extra Condensed Medium"/>
            </a:endParaRPr>
          </a:p>
          <a:p>
            <a:pPr algn="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ira Sans Extra Condensed Medium"/>
              </a:rPr>
              <a:t>NRG approval Feb</a:t>
            </a:r>
          </a:p>
          <a:p>
            <a:pPr algn="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" sz="1050" b="1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Fira Sans Extra Condensed Medium"/>
            </a:endParaRPr>
          </a:p>
          <a:p>
            <a:pPr algn="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ira Sans Extra Condensed Medium"/>
              </a:rPr>
              <a:t>NCI GCSC approval June</a:t>
            </a:r>
          </a:p>
          <a:p>
            <a:pPr algn="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" sz="1050" b="1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Fira Sans Extra Condensed Medium"/>
            </a:endParaRPr>
          </a:p>
          <a:p>
            <a:pPr algn="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ira Sans Extra Condensed Medium"/>
              </a:rPr>
              <a:t>CCTG central activation Dec 19 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AA58842E-BD73-5567-D512-159A0CB5E5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5576" y="3433404"/>
            <a:ext cx="462516" cy="493768"/>
          </a:xfrm>
          <a:prstGeom prst="rect">
            <a:avLst/>
          </a:prstGeom>
        </p:spPr>
      </p:pic>
      <p:sp>
        <p:nvSpPr>
          <p:cNvPr id="75" name="Google Shape;123;p16">
            <a:extLst>
              <a:ext uri="{FF2B5EF4-FFF2-40B4-BE49-F238E27FC236}">
                <a16:creationId xmlns:a16="http://schemas.microsoft.com/office/drawing/2014/main" id="{DF7F0434-B2EB-EE3B-7610-E18852B4A519}"/>
              </a:ext>
            </a:extLst>
          </p:cNvPr>
          <p:cNvSpPr txBox="1"/>
          <p:nvPr/>
        </p:nvSpPr>
        <p:spPr>
          <a:xfrm>
            <a:off x="6073248" y="3331918"/>
            <a:ext cx="2468548" cy="46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ira Sans Extra Condensed Medium"/>
              </a:rPr>
              <a:t>CTEP approval</a:t>
            </a:r>
          </a:p>
          <a:p>
            <a:pPr algn="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" sz="1050" b="1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Fira Sans Extra Condensed Medium"/>
            </a:endParaRPr>
          </a:p>
          <a:p>
            <a:pPr algn="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ira Sans Extra Condensed Medium"/>
              </a:rPr>
              <a:t>International activations</a:t>
            </a:r>
          </a:p>
          <a:p>
            <a:pPr algn="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2000" b="1" kern="0" dirty="0">
              <a:solidFill>
                <a:srgbClr val="002A5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Fira Sans Extra Condensed Medium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E659989B-F581-FA45-1987-E890D966AE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6256" y="4059257"/>
            <a:ext cx="654150" cy="412655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3064E8E4-55DA-24EE-9B41-DC6E79C0D9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8671" y="4576065"/>
            <a:ext cx="654150" cy="436546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DA600F38-E238-6EF1-8C40-4F95106C4A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3993" y="4047083"/>
            <a:ext cx="646179" cy="41265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EB48F762-4E61-73FA-2DBA-112EDFC212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6256" y="4577499"/>
            <a:ext cx="654150" cy="435112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03F88476-277F-E8D8-4B63-EB3F94165D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4348" y="4054133"/>
            <a:ext cx="666179" cy="417779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7898869-06B9-FA07-8FD3-1B65EFE6B78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7275" r="12474"/>
          <a:stretch/>
        </p:blipFill>
        <p:spPr>
          <a:xfrm>
            <a:off x="1011920" y="4442577"/>
            <a:ext cx="661622" cy="700923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C7A023C9-591C-FA1D-D240-FBCF29E39E7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4348" y="4576583"/>
            <a:ext cx="666179" cy="4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2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2" grpId="0"/>
      <p:bldP spid="73" grpId="0"/>
      <p:bldP spid="7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929" y="274320"/>
            <a:ext cx="7647250" cy="370332"/>
          </a:xfrm>
        </p:spPr>
        <p:txBody>
          <a:bodyPr/>
          <a:lstStyle/>
          <a:p>
            <a:r>
              <a:rPr lang="en-CA" dirty="0"/>
              <a:t>CCTG EN.11 (</a:t>
            </a:r>
            <a:r>
              <a:rPr lang="en-CA"/>
              <a:t>RAINBO GREEN) </a:t>
            </a:r>
            <a:r>
              <a:rPr lang="en-CA" dirty="0"/>
              <a:t>Timeline</a:t>
            </a:r>
          </a:p>
        </p:txBody>
      </p:sp>
      <p:grpSp>
        <p:nvGrpSpPr>
          <p:cNvPr id="51" name="Google Shape;124;p16">
            <a:extLst>
              <a:ext uri="{FF2B5EF4-FFF2-40B4-BE49-F238E27FC236}">
                <a16:creationId xmlns:a16="http://schemas.microsoft.com/office/drawing/2014/main" id="{3F5E043D-4BD2-4BC8-C50A-E6FEE4622C1F}"/>
              </a:ext>
            </a:extLst>
          </p:cNvPr>
          <p:cNvGrpSpPr/>
          <p:nvPr/>
        </p:nvGrpSpPr>
        <p:grpSpPr>
          <a:xfrm>
            <a:off x="3664794" y="1067615"/>
            <a:ext cx="1339254" cy="1782567"/>
            <a:chOff x="3460550" y="1382375"/>
            <a:chExt cx="1240050" cy="1650525"/>
          </a:xfrm>
        </p:grpSpPr>
        <p:sp>
          <p:nvSpPr>
            <p:cNvPr id="52" name="Google Shape;125;p16">
              <a:extLst>
                <a:ext uri="{FF2B5EF4-FFF2-40B4-BE49-F238E27FC236}">
                  <a16:creationId xmlns:a16="http://schemas.microsoft.com/office/drawing/2014/main" id="{3B52B08C-2D73-FE8C-66AE-D1D51F343798}"/>
                </a:ext>
              </a:extLst>
            </p:cNvPr>
            <p:cNvSpPr/>
            <p:nvPr/>
          </p:nvSpPr>
          <p:spPr>
            <a:xfrm>
              <a:off x="4286550" y="1382375"/>
              <a:ext cx="230100" cy="1119800"/>
            </a:xfrm>
            <a:custGeom>
              <a:avLst/>
              <a:gdLst/>
              <a:ahLst/>
              <a:cxnLst/>
              <a:rect l="l" t="t" r="r" b="b"/>
              <a:pathLst>
                <a:path w="9204" h="44792" extrusionOk="0">
                  <a:moveTo>
                    <a:pt x="0" y="1"/>
                  </a:moveTo>
                  <a:lnTo>
                    <a:pt x="0" y="33291"/>
                  </a:lnTo>
                  <a:cubicBezTo>
                    <a:pt x="0" y="38244"/>
                    <a:pt x="2810" y="42649"/>
                    <a:pt x="7097" y="44792"/>
                  </a:cubicBezTo>
                  <a:lnTo>
                    <a:pt x="9204" y="44792"/>
                  </a:lnTo>
                  <a:lnTo>
                    <a:pt x="9204" y="43328"/>
                  </a:lnTo>
                  <a:cubicBezTo>
                    <a:pt x="5025" y="41804"/>
                    <a:pt x="2179" y="37827"/>
                    <a:pt x="2179" y="33291"/>
                  </a:cubicBezTo>
                  <a:lnTo>
                    <a:pt x="217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3" name="Google Shape;126;p16">
              <a:extLst>
                <a:ext uri="{FF2B5EF4-FFF2-40B4-BE49-F238E27FC236}">
                  <a16:creationId xmlns:a16="http://schemas.microsoft.com/office/drawing/2014/main" id="{5D927346-7652-28B8-D4BD-F1DA4A88DD10}"/>
                </a:ext>
              </a:extLst>
            </p:cNvPr>
            <p:cNvSpPr/>
            <p:nvPr/>
          </p:nvSpPr>
          <p:spPr>
            <a:xfrm>
              <a:off x="3460550" y="2443825"/>
              <a:ext cx="1240050" cy="589075"/>
            </a:xfrm>
            <a:custGeom>
              <a:avLst/>
              <a:gdLst/>
              <a:ahLst/>
              <a:cxnLst/>
              <a:rect l="l" t="t" r="r" b="b"/>
              <a:pathLst>
                <a:path w="49602" h="23563" extrusionOk="0">
                  <a:moveTo>
                    <a:pt x="1" y="0"/>
                  </a:moveTo>
                  <a:cubicBezTo>
                    <a:pt x="4620" y="1917"/>
                    <a:pt x="7871" y="6477"/>
                    <a:pt x="7871" y="11788"/>
                  </a:cubicBezTo>
                  <a:cubicBezTo>
                    <a:pt x="7871" y="17098"/>
                    <a:pt x="4620" y="21646"/>
                    <a:pt x="1" y="23563"/>
                  </a:cubicBezTo>
                  <a:lnTo>
                    <a:pt x="37827" y="23563"/>
                  </a:lnTo>
                  <a:cubicBezTo>
                    <a:pt x="44328" y="23563"/>
                    <a:pt x="49602" y="18288"/>
                    <a:pt x="49602" y="11788"/>
                  </a:cubicBezTo>
                  <a:cubicBezTo>
                    <a:pt x="49602" y="5275"/>
                    <a:pt x="44328" y="0"/>
                    <a:pt x="3782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" sz="2267" b="1" kern="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Fira Sans Extra Condensed"/>
                </a:rPr>
                <a:t>2021</a:t>
              </a:r>
              <a:endParaRPr sz="2267" b="1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ira Sans Extra Condensed"/>
              </a:endParaRPr>
            </a:p>
          </p:txBody>
        </p:sp>
      </p:grpSp>
      <p:grpSp>
        <p:nvGrpSpPr>
          <p:cNvPr id="54" name="Google Shape;132;p16">
            <a:extLst>
              <a:ext uri="{FF2B5EF4-FFF2-40B4-BE49-F238E27FC236}">
                <a16:creationId xmlns:a16="http://schemas.microsoft.com/office/drawing/2014/main" id="{777CC013-077B-F781-210D-4A8B432DD36C}"/>
              </a:ext>
            </a:extLst>
          </p:cNvPr>
          <p:cNvGrpSpPr/>
          <p:nvPr/>
        </p:nvGrpSpPr>
        <p:grpSpPr>
          <a:xfrm>
            <a:off x="6400747" y="1043363"/>
            <a:ext cx="1339605" cy="1782567"/>
            <a:chOff x="5831075" y="1382375"/>
            <a:chExt cx="1240375" cy="1650525"/>
          </a:xfrm>
        </p:grpSpPr>
        <p:sp>
          <p:nvSpPr>
            <p:cNvPr id="55" name="Google Shape;133;p16">
              <a:extLst>
                <a:ext uri="{FF2B5EF4-FFF2-40B4-BE49-F238E27FC236}">
                  <a16:creationId xmlns:a16="http://schemas.microsoft.com/office/drawing/2014/main" id="{ECBFA784-A229-9E77-4978-D42A86C2871C}"/>
                </a:ext>
              </a:extLst>
            </p:cNvPr>
            <p:cNvSpPr/>
            <p:nvPr/>
          </p:nvSpPr>
          <p:spPr>
            <a:xfrm>
              <a:off x="6657075" y="1382375"/>
              <a:ext cx="230425" cy="1119800"/>
            </a:xfrm>
            <a:custGeom>
              <a:avLst/>
              <a:gdLst/>
              <a:ahLst/>
              <a:cxnLst/>
              <a:rect l="l" t="t" r="r" b="b"/>
              <a:pathLst>
                <a:path w="9217" h="44792" extrusionOk="0">
                  <a:moveTo>
                    <a:pt x="1" y="1"/>
                  </a:moveTo>
                  <a:lnTo>
                    <a:pt x="1" y="33291"/>
                  </a:lnTo>
                  <a:cubicBezTo>
                    <a:pt x="1" y="38244"/>
                    <a:pt x="2823" y="42649"/>
                    <a:pt x="7097" y="44792"/>
                  </a:cubicBezTo>
                  <a:lnTo>
                    <a:pt x="9216" y="44792"/>
                  </a:lnTo>
                  <a:lnTo>
                    <a:pt x="9216" y="43328"/>
                  </a:lnTo>
                  <a:cubicBezTo>
                    <a:pt x="5025" y="41804"/>
                    <a:pt x="2192" y="37827"/>
                    <a:pt x="2192" y="33291"/>
                  </a:cubicBezTo>
                  <a:lnTo>
                    <a:pt x="2192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Google Shape;134;p16">
              <a:extLst>
                <a:ext uri="{FF2B5EF4-FFF2-40B4-BE49-F238E27FC236}">
                  <a16:creationId xmlns:a16="http://schemas.microsoft.com/office/drawing/2014/main" id="{F631B89C-B4A6-3370-04B1-91926FF28B05}"/>
                </a:ext>
              </a:extLst>
            </p:cNvPr>
            <p:cNvSpPr/>
            <p:nvPr/>
          </p:nvSpPr>
          <p:spPr>
            <a:xfrm>
              <a:off x="5831075" y="2443825"/>
              <a:ext cx="1240375" cy="589075"/>
            </a:xfrm>
            <a:custGeom>
              <a:avLst/>
              <a:gdLst/>
              <a:ahLst/>
              <a:cxnLst/>
              <a:rect l="l" t="t" r="r" b="b"/>
              <a:pathLst>
                <a:path w="49615" h="23563" extrusionOk="0">
                  <a:moveTo>
                    <a:pt x="1" y="0"/>
                  </a:moveTo>
                  <a:cubicBezTo>
                    <a:pt x="4621" y="1917"/>
                    <a:pt x="7871" y="6477"/>
                    <a:pt x="7871" y="11788"/>
                  </a:cubicBezTo>
                  <a:cubicBezTo>
                    <a:pt x="7871" y="17098"/>
                    <a:pt x="4621" y="21646"/>
                    <a:pt x="1" y="23563"/>
                  </a:cubicBezTo>
                  <a:lnTo>
                    <a:pt x="37827" y="23563"/>
                  </a:lnTo>
                  <a:cubicBezTo>
                    <a:pt x="44340" y="23563"/>
                    <a:pt x="49614" y="18288"/>
                    <a:pt x="49614" y="11788"/>
                  </a:cubicBezTo>
                  <a:cubicBezTo>
                    <a:pt x="49614" y="5275"/>
                    <a:pt x="44340" y="0"/>
                    <a:pt x="3782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" sz="2267" b="1" kern="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Fira Sans Extra Condensed"/>
                </a:rPr>
                <a:t>2023</a:t>
              </a:r>
              <a:endParaRPr sz="2267" b="1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ira Sans Extra Condensed"/>
              </a:endParaRPr>
            </a:p>
          </p:txBody>
        </p:sp>
      </p:grpSp>
      <p:grpSp>
        <p:nvGrpSpPr>
          <p:cNvPr id="60" name="Google Shape;146;p16">
            <a:extLst>
              <a:ext uri="{FF2B5EF4-FFF2-40B4-BE49-F238E27FC236}">
                <a16:creationId xmlns:a16="http://schemas.microsoft.com/office/drawing/2014/main" id="{C82C2CBC-5707-52B8-2E49-000583BBD4E6}"/>
              </a:ext>
            </a:extLst>
          </p:cNvPr>
          <p:cNvGrpSpPr/>
          <p:nvPr/>
        </p:nvGrpSpPr>
        <p:grpSpPr>
          <a:xfrm>
            <a:off x="5032622" y="2188537"/>
            <a:ext cx="1339578" cy="1803141"/>
            <a:chOff x="4645825" y="2443825"/>
            <a:chExt cx="1240350" cy="1669575"/>
          </a:xfrm>
        </p:grpSpPr>
        <p:sp>
          <p:nvSpPr>
            <p:cNvPr id="61" name="Google Shape;147;p16">
              <a:extLst>
                <a:ext uri="{FF2B5EF4-FFF2-40B4-BE49-F238E27FC236}">
                  <a16:creationId xmlns:a16="http://schemas.microsoft.com/office/drawing/2014/main" id="{9FF5A960-306A-C76F-ABCD-3ED86A2E0C65}"/>
                </a:ext>
              </a:extLst>
            </p:cNvPr>
            <p:cNvSpPr/>
            <p:nvPr/>
          </p:nvSpPr>
          <p:spPr>
            <a:xfrm>
              <a:off x="5409300" y="2993300"/>
              <a:ext cx="230125" cy="1120100"/>
            </a:xfrm>
            <a:custGeom>
              <a:avLst/>
              <a:gdLst/>
              <a:ahLst/>
              <a:cxnLst/>
              <a:rect l="l" t="t" r="r" b="b"/>
              <a:pathLst>
                <a:path w="9205" h="44804" extrusionOk="0">
                  <a:moveTo>
                    <a:pt x="7097" y="0"/>
                  </a:moveTo>
                  <a:cubicBezTo>
                    <a:pt x="2811" y="2143"/>
                    <a:pt x="1" y="6549"/>
                    <a:pt x="1" y="11514"/>
                  </a:cubicBezTo>
                  <a:lnTo>
                    <a:pt x="1" y="44803"/>
                  </a:lnTo>
                  <a:lnTo>
                    <a:pt x="2180" y="44803"/>
                  </a:lnTo>
                  <a:lnTo>
                    <a:pt x="2180" y="11514"/>
                  </a:lnTo>
                  <a:cubicBezTo>
                    <a:pt x="2180" y="6965"/>
                    <a:pt x="5025" y="2989"/>
                    <a:pt x="9204" y="1477"/>
                  </a:cubicBezTo>
                  <a:lnTo>
                    <a:pt x="9204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2" name="Google Shape;148;p16">
              <a:extLst>
                <a:ext uri="{FF2B5EF4-FFF2-40B4-BE49-F238E27FC236}">
                  <a16:creationId xmlns:a16="http://schemas.microsoft.com/office/drawing/2014/main" id="{9D4E2E7E-DAB2-3652-49F0-57C2A71197CA}"/>
                </a:ext>
              </a:extLst>
            </p:cNvPr>
            <p:cNvSpPr/>
            <p:nvPr/>
          </p:nvSpPr>
          <p:spPr>
            <a:xfrm>
              <a:off x="4645825" y="2443825"/>
              <a:ext cx="1240350" cy="589075"/>
            </a:xfrm>
            <a:custGeom>
              <a:avLst/>
              <a:gdLst/>
              <a:ahLst/>
              <a:cxnLst/>
              <a:rect l="l" t="t" r="r" b="b"/>
              <a:pathLst>
                <a:path w="49614" h="23563" extrusionOk="0">
                  <a:moveTo>
                    <a:pt x="0" y="0"/>
                  </a:moveTo>
                  <a:cubicBezTo>
                    <a:pt x="4620" y="1917"/>
                    <a:pt x="7870" y="6477"/>
                    <a:pt x="7870" y="11788"/>
                  </a:cubicBezTo>
                  <a:cubicBezTo>
                    <a:pt x="7870" y="17098"/>
                    <a:pt x="4620" y="21646"/>
                    <a:pt x="0" y="23563"/>
                  </a:cubicBezTo>
                  <a:lnTo>
                    <a:pt x="37826" y="23563"/>
                  </a:lnTo>
                  <a:cubicBezTo>
                    <a:pt x="44339" y="23563"/>
                    <a:pt x="49614" y="18288"/>
                    <a:pt x="49614" y="11788"/>
                  </a:cubicBezTo>
                  <a:cubicBezTo>
                    <a:pt x="49614" y="5275"/>
                    <a:pt x="44339" y="0"/>
                    <a:pt x="3782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" sz="2267" b="1" kern="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Fira Sans Extra Condensed"/>
                </a:rPr>
                <a:t>2022</a:t>
              </a:r>
              <a:endParaRPr sz="2267" b="1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ira Sans Extra Condensed"/>
              </a:endParaRPr>
            </a:p>
          </p:txBody>
        </p:sp>
      </p:grpSp>
      <p:grpSp>
        <p:nvGrpSpPr>
          <p:cNvPr id="63" name="Google Shape;156;p16">
            <a:extLst>
              <a:ext uri="{FF2B5EF4-FFF2-40B4-BE49-F238E27FC236}">
                <a16:creationId xmlns:a16="http://schemas.microsoft.com/office/drawing/2014/main" id="{4F372B5D-0940-E819-D1EE-1D7F5F4A1C2F}"/>
              </a:ext>
            </a:extLst>
          </p:cNvPr>
          <p:cNvGrpSpPr/>
          <p:nvPr/>
        </p:nvGrpSpPr>
        <p:grpSpPr>
          <a:xfrm>
            <a:off x="7768926" y="2188537"/>
            <a:ext cx="1339578" cy="1803141"/>
            <a:chOff x="7016350" y="2443825"/>
            <a:chExt cx="1240350" cy="1669575"/>
          </a:xfrm>
        </p:grpSpPr>
        <p:sp>
          <p:nvSpPr>
            <p:cNvPr id="64" name="Google Shape;157;p16">
              <a:extLst>
                <a:ext uri="{FF2B5EF4-FFF2-40B4-BE49-F238E27FC236}">
                  <a16:creationId xmlns:a16="http://schemas.microsoft.com/office/drawing/2014/main" id="{A31D35F0-6D92-8D55-5132-CE28C1680579}"/>
                </a:ext>
              </a:extLst>
            </p:cNvPr>
            <p:cNvSpPr/>
            <p:nvPr/>
          </p:nvSpPr>
          <p:spPr>
            <a:xfrm>
              <a:off x="7779850" y="2993300"/>
              <a:ext cx="230100" cy="1120100"/>
            </a:xfrm>
            <a:custGeom>
              <a:avLst/>
              <a:gdLst/>
              <a:ahLst/>
              <a:cxnLst/>
              <a:rect l="l" t="t" r="r" b="b"/>
              <a:pathLst>
                <a:path w="9204" h="44804" extrusionOk="0">
                  <a:moveTo>
                    <a:pt x="7096" y="0"/>
                  </a:moveTo>
                  <a:cubicBezTo>
                    <a:pt x="2810" y="2143"/>
                    <a:pt x="0" y="6549"/>
                    <a:pt x="0" y="11514"/>
                  </a:cubicBezTo>
                  <a:lnTo>
                    <a:pt x="0" y="44803"/>
                  </a:lnTo>
                  <a:lnTo>
                    <a:pt x="2179" y="44803"/>
                  </a:lnTo>
                  <a:lnTo>
                    <a:pt x="2179" y="11514"/>
                  </a:lnTo>
                  <a:cubicBezTo>
                    <a:pt x="2179" y="6965"/>
                    <a:pt x="5025" y="2989"/>
                    <a:pt x="9204" y="1477"/>
                  </a:cubicBezTo>
                  <a:lnTo>
                    <a:pt x="9204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5" name="Google Shape;158;p16">
              <a:extLst>
                <a:ext uri="{FF2B5EF4-FFF2-40B4-BE49-F238E27FC236}">
                  <a16:creationId xmlns:a16="http://schemas.microsoft.com/office/drawing/2014/main" id="{FE3335B3-C98F-C43E-039E-3B97FA7B2D7D}"/>
                </a:ext>
              </a:extLst>
            </p:cNvPr>
            <p:cNvSpPr/>
            <p:nvPr/>
          </p:nvSpPr>
          <p:spPr>
            <a:xfrm>
              <a:off x="7016350" y="2443825"/>
              <a:ext cx="1240350" cy="589075"/>
            </a:xfrm>
            <a:custGeom>
              <a:avLst/>
              <a:gdLst/>
              <a:ahLst/>
              <a:cxnLst/>
              <a:rect l="l" t="t" r="r" b="b"/>
              <a:pathLst>
                <a:path w="49614" h="23563" extrusionOk="0">
                  <a:moveTo>
                    <a:pt x="1" y="0"/>
                  </a:moveTo>
                  <a:cubicBezTo>
                    <a:pt x="4620" y="1917"/>
                    <a:pt x="7871" y="6477"/>
                    <a:pt x="7871" y="11788"/>
                  </a:cubicBezTo>
                  <a:cubicBezTo>
                    <a:pt x="7871" y="17098"/>
                    <a:pt x="4620" y="21646"/>
                    <a:pt x="1" y="23563"/>
                  </a:cubicBezTo>
                  <a:lnTo>
                    <a:pt x="37827" y="23563"/>
                  </a:lnTo>
                  <a:cubicBezTo>
                    <a:pt x="44340" y="23563"/>
                    <a:pt x="49614" y="18288"/>
                    <a:pt x="49614" y="11788"/>
                  </a:cubicBezTo>
                  <a:cubicBezTo>
                    <a:pt x="49614" y="5275"/>
                    <a:pt x="44340" y="0"/>
                    <a:pt x="37827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" sz="2267" b="1" kern="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Fira Sans Extra Condensed"/>
                </a:rPr>
                <a:t>2024</a:t>
              </a:r>
              <a:endParaRPr sz="2267" b="1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ira Sans Extra Condensed"/>
              </a:endParaRPr>
            </a:p>
          </p:txBody>
        </p:sp>
      </p:grpSp>
      <p:sp>
        <p:nvSpPr>
          <p:cNvPr id="69" name="Google Shape;123;p16">
            <a:extLst>
              <a:ext uri="{FF2B5EF4-FFF2-40B4-BE49-F238E27FC236}">
                <a16:creationId xmlns:a16="http://schemas.microsoft.com/office/drawing/2014/main" id="{05F2106E-D564-DD1C-3919-DC1A39A7C00A}"/>
              </a:ext>
            </a:extLst>
          </p:cNvPr>
          <p:cNvSpPr txBox="1"/>
          <p:nvPr/>
        </p:nvSpPr>
        <p:spPr>
          <a:xfrm>
            <a:off x="3150931" y="1227874"/>
            <a:ext cx="1428270" cy="46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" sz="1050" b="1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Fira Sans Extra Condensed Medium"/>
            </a:endParaRPr>
          </a:p>
          <a:p>
            <a:pPr algn="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ira Sans Extra Condensed Medium"/>
              </a:rPr>
              <a:t>Presented to CCTG CTC Dec</a:t>
            </a:r>
            <a:endParaRPr sz="2000" b="1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Fira Sans Extra Condensed Medium"/>
            </a:endParaRPr>
          </a:p>
        </p:txBody>
      </p:sp>
      <p:sp>
        <p:nvSpPr>
          <p:cNvPr id="72" name="Google Shape;123;p16">
            <a:extLst>
              <a:ext uri="{FF2B5EF4-FFF2-40B4-BE49-F238E27FC236}">
                <a16:creationId xmlns:a16="http://schemas.microsoft.com/office/drawing/2014/main" id="{D00A810C-97DE-72A5-B18A-521EA3ACF2B1}"/>
              </a:ext>
            </a:extLst>
          </p:cNvPr>
          <p:cNvSpPr txBox="1"/>
          <p:nvPr/>
        </p:nvSpPr>
        <p:spPr>
          <a:xfrm>
            <a:off x="5640353" y="1310708"/>
            <a:ext cx="1718812" cy="46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" sz="1050" b="1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Fira Sans Extra Condensed Medium"/>
            </a:endParaRPr>
          </a:p>
          <a:p>
            <a:pPr algn="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ira Sans Extra Condensed Medium"/>
              </a:rPr>
              <a:t>CCTG central activation</a:t>
            </a:r>
          </a:p>
          <a:p>
            <a:pPr algn="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ira Sans Extra Condensed Medium"/>
              </a:rPr>
              <a:t>July </a:t>
            </a:r>
          </a:p>
          <a:p>
            <a:pPr algn="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2000" b="1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Fira Sans Extra Condensed Medium"/>
            </a:endParaRPr>
          </a:p>
        </p:txBody>
      </p:sp>
      <p:sp>
        <p:nvSpPr>
          <p:cNvPr id="73" name="Google Shape;123;p16">
            <a:extLst>
              <a:ext uri="{FF2B5EF4-FFF2-40B4-BE49-F238E27FC236}">
                <a16:creationId xmlns:a16="http://schemas.microsoft.com/office/drawing/2014/main" id="{A22C6FED-5833-7B83-5A94-D428F4F66216}"/>
              </a:ext>
            </a:extLst>
          </p:cNvPr>
          <p:cNvSpPr txBox="1"/>
          <p:nvPr/>
        </p:nvSpPr>
        <p:spPr>
          <a:xfrm>
            <a:off x="3173400" y="3507854"/>
            <a:ext cx="2725383" cy="46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" sz="1050" b="1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Fira Sans Extra Condensed Medium"/>
            </a:endParaRPr>
          </a:p>
          <a:p>
            <a:pPr algn="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ira Sans Extra Condensed Medium"/>
              </a:rPr>
              <a:t>CTC approval Jan</a:t>
            </a:r>
          </a:p>
          <a:p>
            <a:pPr algn="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" sz="1050" b="1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Fira Sans Extra Condensed Medium"/>
            </a:endParaRPr>
          </a:p>
          <a:p>
            <a:pPr algn="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ira Sans Extra Condensed Medium"/>
              </a:rPr>
              <a:t>CIHR grant submitted Mar &amp; funded July</a:t>
            </a:r>
          </a:p>
          <a:p>
            <a:pPr algn="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" sz="1050" b="1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Fira Sans Extra Condensed Medium"/>
            </a:endParaRPr>
          </a:p>
          <a:p>
            <a:pPr algn="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ira Sans Extra Condensed Medium"/>
              </a:rPr>
              <a:t>Netherland central activation Aug</a:t>
            </a:r>
          </a:p>
        </p:txBody>
      </p:sp>
      <p:sp>
        <p:nvSpPr>
          <p:cNvPr id="75" name="Google Shape;123;p16">
            <a:extLst>
              <a:ext uri="{FF2B5EF4-FFF2-40B4-BE49-F238E27FC236}">
                <a16:creationId xmlns:a16="http://schemas.microsoft.com/office/drawing/2014/main" id="{DF7F0434-B2EB-EE3B-7610-E18852B4A519}"/>
              </a:ext>
            </a:extLst>
          </p:cNvPr>
          <p:cNvSpPr txBox="1"/>
          <p:nvPr/>
        </p:nvSpPr>
        <p:spPr>
          <a:xfrm>
            <a:off x="6175895" y="3547942"/>
            <a:ext cx="2468548" cy="46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ira Sans Extra Condensed Medium"/>
              </a:rPr>
              <a:t>Canadian site activations</a:t>
            </a:r>
          </a:p>
          <a:p>
            <a:pPr algn="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2000" b="1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Fira Sans Extra Condensed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8E8F1A-51DA-DB26-CD92-C4F91ECFF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676" y="2870896"/>
            <a:ext cx="335499" cy="390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CE54C4-EC78-5FD8-D2C4-9D246059E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396" y="3641578"/>
            <a:ext cx="378560" cy="3703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B154D7-0C39-7F81-BEA6-9A0A8BF85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044" y="4428577"/>
            <a:ext cx="380262" cy="252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C8213C-B5FA-BC12-DBFE-796011D163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3379"/>
          <a:stretch/>
        </p:blipFill>
        <p:spPr>
          <a:xfrm>
            <a:off x="1176994" y="1174697"/>
            <a:ext cx="789788" cy="1028844"/>
          </a:xfrm>
          <a:prstGeom prst="rect">
            <a:avLst/>
          </a:prstGeom>
        </p:spPr>
      </p:pic>
      <p:sp>
        <p:nvSpPr>
          <p:cNvPr id="9" name="Oval 21">
            <a:extLst>
              <a:ext uri="{FF2B5EF4-FFF2-40B4-BE49-F238E27FC236}">
                <a16:creationId xmlns:a16="http://schemas.microsoft.com/office/drawing/2014/main" id="{DC74F90B-FB89-2524-B1F8-EDFFEA2EFB23}"/>
              </a:ext>
            </a:extLst>
          </p:cNvPr>
          <p:cNvSpPr/>
          <p:nvPr/>
        </p:nvSpPr>
        <p:spPr>
          <a:xfrm>
            <a:off x="1373109" y="2340859"/>
            <a:ext cx="308654" cy="27003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R</a:t>
            </a:r>
            <a:endParaRPr lang="en-GB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3843B431-F0FF-5FB8-5FA2-939BD20FDA49}"/>
              </a:ext>
            </a:extLst>
          </p:cNvPr>
          <p:cNvSpPr txBox="1"/>
          <p:nvPr/>
        </p:nvSpPr>
        <p:spPr>
          <a:xfrm>
            <a:off x="1506632" y="3117827"/>
            <a:ext cx="1807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  <a:ea typeface="ＭＳ Ｐゴシック" charset="0"/>
              </a:rPr>
              <a:t>Radiotherapy + </a:t>
            </a:r>
            <a:r>
              <a:rPr lang="en-US" b="1" dirty="0">
                <a:solidFill>
                  <a:srgbClr val="00B050"/>
                </a:solidFill>
                <a:latin typeface="Calibri"/>
                <a:ea typeface="ＭＳ Ｐゴシック" charset="0"/>
              </a:rPr>
              <a:t>Durvalumab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4FDB252F-E3A2-2794-1BDF-30C18B82BBEA}"/>
              </a:ext>
            </a:extLst>
          </p:cNvPr>
          <p:cNvSpPr txBox="1"/>
          <p:nvPr/>
        </p:nvSpPr>
        <p:spPr>
          <a:xfrm>
            <a:off x="67484" y="3089688"/>
            <a:ext cx="1583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  <a:ea typeface="ＭＳ Ｐゴシック" charset="0"/>
              </a:rPr>
              <a:t>Radiotherapy</a:t>
            </a:r>
            <a:endParaRPr lang="en-GB" b="1" dirty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1EE80F1-8117-514D-96DF-6E66802C950F}"/>
              </a:ext>
            </a:extLst>
          </p:cNvPr>
          <p:cNvCxnSpPr>
            <a:stCxn id="9" idx="4"/>
            <a:endCxn id="11" idx="0"/>
          </p:cNvCxnSpPr>
          <p:nvPr/>
        </p:nvCxnSpPr>
        <p:spPr>
          <a:xfrm flipH="1">
            <a:off x="859103" y="2610889"/>
            <a:ext cx="668333" cy="478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4CD14F-E768-76A3-6F84-7B8D84777690}"/>
              </a:ext>
            </a:extLst>
          </p:cNvPr>
          <p:cNvCxnSpPr>
            <a:cxnSpLocks/>
          </p:cNvCxnSpPr>
          <p:nvPr/>
        </p:nvCxnSpPr>
        <p:spPr>
          <a:xfrm>
            <a:off x="1529119" y="2610889"/>
            <a:ext cx="668333" cy="478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Google Shape;123;p16">
            <a:extLst>
              <a:ext uri="{FF2B5EF4-FFF2-40B4-BE49-F238E27FC236}">
                <a16:creationId xmlns:a16="http://schemas.microsoft.com/office/drawing/2014/main" id="{F22B6DB7-F2F4-E790-5EDF-2CDECCFDA08D}"/>
              </a:ext>
            </a:extLst>
          </p:cNvPr>
          <p:cNvSpPr txBox="1"/>
          <p:nvPr/>
        </p:nvSpPr>
        <p:spPr>
          <a:xfrm>
            <a:off x="231244" y="4051998"/>
            <a:ext cx="2468548" cy="46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" b="1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Fira Sans Extra Condensed Medium"/>
            </a:endParaRPr>
          </a:p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ira Sans Extra Condensed Medium"/>
              </a:rPr>
              <a:t>Lead group: DGOG</a:t>
            </a:r>
          </a:p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ira Sans Extra Condensed Medium"/>
              </a:rPr>
              <a:t>Canadian PI: S Welch</a:t>
            </a:r>
          </a:p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b="1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4866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2" grpId="0"/>
      <p:bldP spid="73" grpId="0"/>
      <p:bldP spid="7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3437097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92"/>
            <a:r>
              <a: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29, 2023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403774"/>
            <a:ext cx="9144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892"/>
            <a:r>
              <a:rPr lang="en-CA" sz="2700" b="1" dirty="0">
                <a:solidFill>
                  <a:srgbClr val="5191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Stratification of Gynaecological Malignancies: Emerging Clinical Research Trends in Endometrial and Vulvar Carcinoma Workshop</a:t>
            </a:r>
            <a:endParaRPr lang="en-US" sz="2700" b="1" dirty="0">
              <a:solidFill>
                <a:srgbClr val="5191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Mary Kinloch – CAP-ACP 2019 | June 22-25">
            <a:extLst>
              <a:ext uri="{FF2B5EF4-FFF2-40B4-BE49-F238E27FC236}">
                <a16:creationId xmlns:a16="http://schemas.microsoft.com/office/drawing/2014/main" id="{F036BB6C-D770-58E9-B397-A7391DC4A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7" r="16937" b="32377"/>
          <a:stretch/>
        </p:blipFill>
        <p:spPr bwMode="auto">
          <a:xfrm>
            <a:off x="3999553" y="3941694"/>
            <a:ext cx="1132286" cy="115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jelica Hodgson | Laboratory Medicine and Pathobiology">
            <a:extLst>
              <a:ext uri="{FF2B5EF4-FFF2-40B4-BE49-F238E27FC236}">
                <a16:creationId xmlns:a16="http://schemas.microsoft.com/office/drawing/2014/main" id="{23950B36-CCDF-2003-5CCE-E4739A9A30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2" r="7392" b="12857"/>
          <a:stretch/>
        </p:blipFill>
        <p:spPr bwMode="auto">
          <a:xfrm>
            <a:off x="5213984" y="3941695"/>
            <a:ext cx="1132287" cy="115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ngratulations to Dr. Jessica McAlpine on Promotion to Professor |  Department of Obstetrics &amp; Gynaecology">
            <a:extLst>
              <a:ext uri="{FF2B5EF4-FFF2-40B4-BE49-F238E27FC236}">
                <a16:creationId xmlns:a16="http://schemas.microsoft.com/office/drawing/2014/main" id="{01E2B194-E656-9145-9F96-B1A6627DE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3" t="2551" r="21460" b="44526"/>
          <a:stretch/>
        </p:blipFill>
        <p:spPr bwMode="auto">
          <a:xfrm>
            <a:off x="356261" y="3957417"/>
            <a:ext cx="1132286" cy="114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dvancing Radiation Oncology: Kathy Han | Radiation Oncology">
            <a:extLst>
              <a:ext uri="{FF2B5EF4-FFF2-40B4-BE49-F238E27FC236}">
                <a16:creationId xmlns:a16="http://schemas.microsoft.com/office/drawing/2014/main" id="{710BC637-ADAD-8398-B02D-9DE66FB9B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1" r="18957"/>
          <a:stretch/>
        </p:blipFill>
        <p:spPr bwMode="auto">
          <a:xfrm>
            <a:off x="1570692" y="3945329"/>
            <a:ext cx="1132286" cy="115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021 GCI-Clinical Trials Group Accelerating Grants Recipients - Gynecologic  Cancer Initiative">
            <a:extLst>
              <a:ext uri="{FF2B5EF4-FFF2-40B4-BE49-F238E27FC236}">
                <a16:creationId xmlns:a16="http://schemas.microsoft.com/office/drawing/2014/main" id="{3651CCF5-CF93-C6D9-92F6-486B0A30D5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" r="2567" b="3065"/>
          <a:stretch/>
        </p:blipFill>
        <p:spPr bwMode="auto">
          <a:xfrm>
            <a:off x="7642846" y="3958429"/>
            <a:ext cx="1132286" cy="114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BAC2D5EB-2330-2850-4E1B-F80E0FE678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158" r="7149" b="27009"/>
          <a:stretch/>
        </p:blipFill>
        <p:spPr bwMode="auto">
          <a:xfrm>
            <a:off x="2785123" y="3952595"/>
            <a:ext cx="1132286" cy="115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ortrait photo of Lien Hoang">
            <a:extLst>
              <a:ext uri="{FF2B5EF4-FFF2-40B4-BE49-F238E27FC236}">
                <a16:creationId xmlns:a16="http://schemas.microsoft.com/office/drawing/2014/main" id="{CBBBE030-2A8F-1376-6A76-387E53B56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416" y="3941694"/>
            <a:ext cx="1132286" cy="115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64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Canadian Member Centres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265510" indent="-265510">
              <a:buClr>
                <a:srgbClr val="519136"/>
              </a:buClr>
            </a:pPr>
            <a:r>
              <a:rPr lang="en-CA" sz="2000" dirty="0"/>
              <a:t>Canadian centres providing medical care to cancer patients are eligible</a:t>
            </a:r>
          </a:p>
          <a:p>
            <a:pPr marL="265510" indent="-265510">
              <a:buClr>
                <a:srgbClr val="519136"/>
              </a:buClr>
            </a:pPr>
            <a:r>
              <a:rPr lang="en-CA" sz="2000" dirty="0"/>
              <a:t>Membership package is assessed and Participating Centre Agreement is executed:</a:t>
            </a:r>
          </a:p>
          <a:p>
            <a:pPr marL="469106" indent="-257175"/>
            <a:r>
              <a:rPr lang="en-CA" sz="1650" dirty="0"/>
              <a:t>Oncology or malignant hematology practice and a commitment to participation and enrollment</a:t>
            </a:r>
          </a:p>
          <a:p>
            <a:pPr marL="469106" indent="-257175"/>
            <a:r>
              <a:rPr lang="en-CA" sz="1650" dirty="0"/>
              <a:t>Adequate resources and Standard Operating Procedures, including compliance with applicable regulations and guidelines</a:t>
            </a:r>
          </a:p>
          <a:p>
            <a:pPr marL="469106" indent="-257175"/>
            <a:r>
              <a:rPr lang="en-CA" sz="1650" dirty="0"/>
              <a:t>Established system for ethical review, pharmacy, laboratory, and imaging facilities</a:t>
            </a:r>
          </a:p>
          <a:p>
            <a:pPr marL="469106" lvl="1" indent="-257175"/>
            <a:r>
              <a:rPr lang="en-CA" sz="1650" b="1" i="1" dirty="0"/>
              <a:t>Designated leaders that will serve in institutional specific roles</a:t>
            </a:r>
          </a:p>
          <a:p>
            <a:pPr>
              <a:buClr>
                <a:srgbClr val="669933"/>
              </a:buClr>
            </a:pPr>
            <a:r>
              <a:rPr lang="en-CA" sz="2000" dirty="0"/>
              <a:t>Continued membership requires trial activation, accrual, and compliance with audit and monitoring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22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Canadian Member Centre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300" b="1" dirty="0"/>
              <a:t>Centre Representatives:</a:t>
            </a:r>
            <a:r>
              <a:rPr lang="en-US" sz="2300" dirty="0"/>
              <a:t> </a:t>
            </a:r>
            <a:r>
              <a:rPr lang="en-US" sz="2200" dirty="0"/>
              <a:t>Investigators who lead coordination of all CCTG trials activated at their </a:t>
            </a:r>
            <a:r>
              <a:rPr lang="en-US" sz="2200" dirty="0" err="1"/>
              <a:t>centre</a:t>
            </a:r>
            <a:r>
              <a:rPr lang="en-US" sz="2200" dirty="0"/>
              <a:t> and who are the main liaison between the </a:t>
            </a:r>
            <a:r>
              <a:rPr lang="en-US" sz="2200" dirty="0" err="1"/>
              <a:t>centre</a:t>
            </a:r>
            <a:r>
              <a:rPr lang="en-US" sz="2200" dirty="0"/>
              <a:t> and the OSC  </a:t>
            </a:r>
          </a:p>
          <a:p>
            <a:r>
              <a:rPr lang="en-GB" sz="2300" b="1" dirty="0"/>
              <a:t>Contact Clinical Research Associates (CCRA): </a:t>
            </a:r>
            <a:r>
              <a:rPr lang="en-GB" sz="2200" dirty="0"/>
              <a:t>Senior CRA responsible for overseeing and reporting centre activities with respect to CCTG trials</a:t>
            </a:r>
            <a:endParaRPr lang="en-US" sz="2200" dirty="0"/>
          </a:p>
          <a:p>
            <a:r>
              <a:rPr lang="en-GB" sz="2300" b="1" dirty="0"/>
              <a:t>Ethics Representative (EREP): </a:t>
            </a:r>
            <a:r>
              <a:rPr lang="en-GB" sz="2200" dirty="0"/>
              <a:t>Institutional contact for issues relating to REB review of consents, protocols, and amendments; Main contact with OSC to ensure dissemination of new policies and procedures that apply across trials </a:t>
            </a:r>
            <a:endParaRPr lang="en-US" sz="2200" dirty="0"/>
          </a:p>
          <a:p>
            <a:r>
              <a:rPr lang="en-US" sz="2300" b="1" dirty="0"/>
              <a:t>Contact Pharmacist: </a:t>
            </a:r>
            <a:r>
              <a:rPr lang="en-US" sz="2200" dirty="0"/>
              <a:t>Responsible for oversight of processes related to the receiving, handling, dispensing, and accountability of IMP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74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CCTG Centre Representative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Clr>
                <a:srgbClr val="669933"/>
              </a:buClr>
            </a:pPr>
            <a:r>
              <a:rPr lang="en-US" sz="2500" dirty="0"/>
              <a:t>Centre Representative assumes overall responsibility for liaising with CCTG. </a:t>
            </a:r>
          </a:p>
          <a:p>
            <a:pPr lvl="0">
              <a:buClr>
                <a:srgbClr val="669933"/>
              </a:buClr>
            </a:pPr>
            <a:r>
              <a:rPr lang="en-US" sz="2500" dirty="0"/>
              <a:t>Duties include:</a:t>
            </a:r>
          </a:p>
          <a:p>
            <a:pPr lvl="1"/>
            <a:r>
              <a:rPr lang="en-US" dirty="0"/>
              <a:t>Function as overall ‘principal investigator’.</a:t>
            </a:r>
          </a:p>
          <a:p>
            <a:pPr lvl="1"/>
            <a:r>
              <a:rPr lang="en-US" dirty="0"/>
              <a:t>Communication to and from the CCTG.</a:t>
            </a:r>
          </a:p>
          <a:p>
            <a:pPr lvl="1"/>
            <a:r>
              <a:rPr lang="en-US" dirty="0"/>
              <a:t>Supervise the establishment of a mechanism for distributing per case funding.</a:t>
            </a:r>
          </a:p>
          <a:p>
            <a:pPr lvl="1"/>
            <a:r>
              <a:rPr lang="en-US" u="sng" dirty="0"/>
              <a:t>Appoint committee and subcommittee members.</a:t>
            </a:r>
          </a:p>
          <a:p>
            <a:pPr lvl="1"/>
            <a:r>
              <a:rPr lang="en-US" dirty="0"/>
              <a:t>Participate in the nomination of investigators/CRAs for the Annual meeting.</a:t>
            </a:r>
          </a:p>
          <a:p>
            <a:pPr lvl="1"/>
            <a:r>
              <a:rPr lang="en-US" dirty="0"/>
              <a:t>Receive and respond to the periodic assessments of centre performance.</a:t>
            </a:r>
          </a:p>
          <a:p>
            <a:pPr lvl="1"/>
            <a:r>
              <a:rPr lang="en-US" dirty="0"/>
              <a:t>Supervise the implementation of corrective measures.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01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Become a CCTG Investigator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rgbClr val="669933"/>
              </a:buClr>
            </a:pPr>
            <a:r>
              <a:rPr lang="en-US" sz="2500" dirty="0"/>
              <a:t>Qualified, practicing at a current CCTG member site, undergone training, provided documentation.</a:t>
            </a:r>
          </a:p>
          <a:p>
            <a:pPr>
              <a:buClr>
                <a:srgbClr val="669933"/>
              </a:buClr>
            </a:pPr>
            <a:r>
              <a:rPr lang="en-US" sz="2500" dirty="0"/>
              <a:t>Credentialing Requirements</a:t>
            </a:r>
          </a:p>
          <a:p>
            <a:pPr lvl="1"/>
            <a:r>
              <a:rPr lang="en-US" dirty="0"/>
              <a:t>Register with CCTG as an investigator and annually renew registration. </a:t>
            </a:r>
          </a:p>
          <a:p>
            <a:pPr lvl="2"/>
            <a:r>
              <a:rPr lang="en-US" dirty="0"/>
              <a:t>CCTG Investigator Registration Form </a:t>
            </a:r>
          </a:p>
          <a:p>
            <a:pPr lvl="2"/>
            <a:r>
              <a:rPr lang="en-US" dirty="0"/>
              <a:t>Current curriculum vitae (CV).</a:t>
            </a:r>
          </a:p>
          <a:p>
            <a:pPr>
              <a:buClr>
                <a:srgbClr val="669933"/>
              </a:buClr>
            </a:pPr>
            <a:r>
              <a:rPr lang="en-US" sz="2500" dirty="0"/>
              <a:t>Additional credentialing requirements for CCTG trial participation.</a:t>
            </a:r>
          </a:p>
          <a:p>
            <a:pPr lvl="1"/>
            <a:r>
              <a:rPr lang="en-US" dirty="0"/>
              <a:t>Completion of GCP training program</a:t>
            </a:r>
          </a:p>
          <a:p>
            <a:pPr lvl="1"/>
            <a:r>
              <a:rPr lang="en-US" dirty="0"/>
              <a:t>Completion of training in the Protection of Human Research Participants</a:t>
            </a:r>
          </a:p>
          <a:p>
            <a:pPr lvl="1"/>
            <a:r>
              <a:rPr lang="en-US" dirty="0"/>
              <a:t>Annual completion of NCI CTEP Investigator Registration; required for participating on trials sponsored by NCI CTEP</a:t>
            </a:r>
          </a:p>
          <a:p>
            <a:pPr lvl="1"/>
            <a:r>
              <a:rPr lang="en-US" dirty="0"/>
              <a:t>Completion of Health Canada Qualified Investigator Undertaking Form; for QIs participating on trials under a Clinical Trials Application (CTA) in Canada</a:t>
            </a:r>
          </a:p>
        </p:txBody>
      </p:sp>
    </p:spTree>
    <p:extLst>
      <p:ext uri="{BB962C8B-B14F-4D97-AF65-F5344CB8AC3E}">
        <p14:creationId xmlns:p14="http://schemas.microsoft.com/office/powerpoint/2010/main" val="2121048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Investigator Training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519" y="765953"/>
            <a:ext cx="46085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https://www.ctg.queensu.ca/public/toolbox</a:t>
            </a:r>
            <a:endParaRPr lang="en-US" sz="1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568" y="1073730"/>
            <a:ext cx="6604075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56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Committees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44385817"/>
              </p:ext>
            </p:extLst>
          </p:nvPr>
        </p:nvGraphicFramePr>
        <p:xfrm>
          <a:off x="2544759" y="940174"/>
          <a:ext cx="6059689" cy="296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323528" y="1028701"/>
            <a:ext cx="2020911" cy="212365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+mj-lt"/>
              <a:buAutoNum type="arabicPeriod"/>
            </a:pPr>
            <a:r>
              <a:rPr lang="en-CA" sz="1200" dirty="0">
                <a:solidFill>
                  <a:prstClr val="black"/>
                </a:solidFill>
                <a:latin typeface="Calibri"/>
                <a:cs typeface="Calibri"/>
              </a:rPr>
              <a:t>Brain*</a:t>
            </a:r>
          </a:p>
          <a:p>
            <a:pPr marL="171450" indent="-171450">
              <a:buFont typeface="+mj-lt"/>
              <a:buAutoNum type="arabicPeriod"/>
            </a:pPr>
            <a:r>
              <a:rPr lang="en-CA" sz="1200" dirty="0">
                <a:solidFill>
                  <a:prstClr val="black"/>
                </a:solidFill>
                <a:latin typeface="Calibri"/>
                <a:cs typeface="Calibri"/>
              </a:rPr>
              <a:t>Breast</a:t>
            </a:r>
          </a:p>
          <a:p>
            <a:pPr marL="171450" indent="-171450">
              <a:buFont typeface="+mj-lt"/>
              <a:buAutoNum type="arabicPeriod"/>
            </a:pPr>
            <a:r>
              <a:rPr lang="en-CA" sz="1200" dirty="0">
                <a:solidFill>
                  <a:prstClr val="black"/>
                </a:solidFill>
                <a:latin typeface="Calibri"/>
                <a:cs typeface="Calibri"/>
              </a:rPr>
              <a:t>GI</a:t>
            </a:r>
          </a:p>
          <a:p>
            <a:pPr marL="171450" indent="-171450">
              <a:buFont typeface="+mj-lt"/>
              <a:buAutoNum type="arabicPeriod"/>
            </a:pPr>
            <a:r>
              <a:rPr lang="en-CA" sz="1200" dirty="0">
                <a:solidFill>
                  <a:prstClr val="black"/>
                </a:solidFill>
                <a:latin typeface="Calibri"/>
                <a:cs typeface="Calibri"/>
              </a:rPr>
              <a:t>GU</a:t>
            </a:r>
          </a:p>
          <a:p>
            <a:pPr marL="171450" indent="-171450">
              <a:buFont typeface="+mj-lt"/>
              <a:buAutoNum type="arabicPeriod"/>
            </a:pPr>
            <a:r>
              <a:rPr lang="en-CA" sz="1200" dirty="0" err="1">
                <a:solidFill>
                  <a:prstClr val="black"/>
                </a:solidFill>
                <a:latin typeface="Calibri"/>
                <a:cs typeface="Calibri"/>
              </a:rPr>
              <a:t>Gyne</a:t>
            </a:r>
            <a:endParaRPr lang="en-CA"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71450" indent="-171450">
              <a:buFont typeface="+mj-lt"/>
              <a:buAutoNum type="arabicPeriod"/>
            </a:pPr>
            <a:r>
              <a:rPr lang="en-CA" sz="1200" dirty="0">
                <a:solidFill>
                  <a:prstClr val="black"/>
                </a:solidFill>
                <a:latin typeface="Calibri"/>
                <a:cs typeface="Calibri"/>
              </a:rPr>
              <a:t>Hematology</a:t>
            </a:r>
          </a:p>
          <a:p>
            <a:pPr marL="171450" indent="-171450">
              <a:buFont typeface="+mj-lt"/>
              <a:buAutoNum type="arabicPeriod"/>
            </a:pPr>
            <a:r>
              <a:rPr lang="en-CA" sz="1200" dirty="0">
                <a:solidFill>
                  <a:prstClr val="black"/>
                </a:solidFill>
                <a:latin typeface="Calibri"/>
                <a:cs typeface="Calibri"/>
              </a:rPr>
              <a:t>H&amp;N*</a:t>
            </a:r>
          </a:p>
          <a:p>
            <a:pPr marL="171450" indent="-171450">
              <a:buFont typeface="+mj-lt"/>
              <a:buAutoNum type="arabicPeriod"/>
            </a:pPr>
            <a:r>
              <a:rPr lang="en-CA" sz="1200" dirty="0">
                <a:solidFill>
                  <a:prstClr val="black"/>
                </a:solidFill>
                <a:latin typeface="Calibri"/>
                <a:cs typeface="Calibri"/>
              </a:rPr>
              <a:t>Lung</a:t>
            </a:r>
          </a:p>
          <a:p>
            <a:pPr marL="171450" indent="-171450">
              <a:buFont typeface="+mj-lt"/>
              <a:buAutoNum type="arabicPeriod"/>
            </a:pPr>
            <a:r>
              <a:rPr lang="en-CA" sz="1200" dirty="0">
                <a:solidFill>
                  <a:prstClr val="black"/>
                </a:solidFill>
                <a:latin typeface="Calibri"/>
                <a:cs typeface="Calibri"/>
              </a:rPr>
              <a:t>Melanoma*</a:t>
            </a:r>
          </a:p>
          <a:p>
            <a:pPr marL="171450" indent="-171450">
              <a:buFont typeface="+mj-lt"/>
              <a:buAutoNum type="arabicPeriod"/>
            </a:pPr>
            <a:r>
              <a:rPr lang="en-CA" sz="1200" dirty="0">
                <a:solidFill>
                  <a:prstClr val="black"/>
                </a:solidFill>
                <a:latin typeface="Calibri"/>
                <a:cs typeface="Calibri"/>
              </a:rPr>
              <a:t>Sarcoma*</a:t>
            </a:r>
          </a:p>
          <a:p>
            <a:pPr marL="171450" indent="-171450">
              <a:buFont typeface="+mj-lt"/>
              <a:buAutoNum type="arabicPeriod"/>
            </a:pPr>
            <a:r>
              <a:rPr lang="en-CA" sz="1200" dirty="0">
                <a:solidFill>
                  <a:prstClr val="black"/>
                </a:solidFill>
                <a:latin typeface="Calibri"/>
                <a:cs typeface="Calibri"/>
              </a:rPr>
              <a:t>Symptom Control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925" y="3218985"/>
            <a:ext cx="2015827" cy="8309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+mj-lt"/>
              <a:buAutoNum type="arabicPeriod"/>
            </a:pPr>
            <a:r>
              <a:rPr lang="en-CA" sz="1200" dirty="0">
                <a:solidFill>
                  <a:prstClr val="black"/>
                </a:solidFill>
                <a:latin typeface="Calibri"/>
                <a:cs typeface="Calibri"/>
              </a:rPr>
              <a:t>Quality of Life</a:t>
            </a:r>
          </a:p>
          <a:p>
            <a:pPr marL="171450" indent="-171450">
              <a:buFont typeface="+mj-lt"/>
              <a:buAutoNum type="arabicPeriod"/>
            </a:pPr>
            <a:r>
              <a:rPr lang="en-CA" sz="1200" dirty="0">
                <a:solidFill>
                  <a:prstClr val="black"/>
                </a:solidFill>
                <a:latin typeface="Calibri"/>
                <a:cs typeface="Calibri"/>
              </a:rPr>
              <a:t>Economic Analysis</a:t>
            </a:r>
          </a:p>
          <a:p>
            <a:pPr marL="171450" indent="-171450">
              <a:buFont typeface="+mj-lt"/>
              <a:buAutoNum type="arabicPeriod"/>
            </a:pPr>
            <a:r>
              <a:rPr lang="en-CA" sz="1200" dirty="0">
                <a:solidFill>
                  <a:prstClr val="black"/>
                </a:solidFill>
                <a:latin typeface="Calibri"/>
                <a:cs typeface="Calibri"/>
              </a:rPr>
              <a:t>Correlative Biology/Banking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51987" y="4423831"/>
            <a:ext cx="6052461" cy="3249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9F000F"/>
              </a:buClr>
              <a:buSzPct val="90000"/>
              <a:buFont typeface="Monotype Sorts" pitchFamily="2" charset="2"/>
              <a:buNone/>
            </a:pPr>
            <a:endParaRPr lang="en-US" sz="105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buClr>
                <a:srgbClr val="9F000F"/>
              </a:buClr>
              <a:buSzPct val="90000"/>
              <a:buFont typeface="Monotype Sorts" pitchFamily="2" charset="2"/>
              <a:buNone/>
            </a:pPr>
            <a:endParaRPr lang="en-US" sz="105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buClr>
                <a:srgbClr val="9F000F"/>
              </a:buClr>
              <a:buSzPct val="90000"/>
            </a:pP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Operations and Statistics Centre at Queen’s (130 Staff &amp; 15 Faculty) </a:t>
            </a:r>
          </a:p>
          <a:p>
            <a:pPr algn="ctr">
              <a:buClr>
                <a:srgbClr val="9F000F"/>
              </a:buClr>
              <a:buSzPct val="90000"/>
            </a:pPr>
            <a:endParaRPr lang="en-US" sz="105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buClr>
                <a:srgbClr val="9F000F"/>
              </a:buClr>
              <a:buSzPct val="90000"/>
              <a:buFont typeface="Monotype Sorts" pitchFamily="2" charset="2"/>
              <a:buNone/>
            </a:pPr>
            <a:endParaRPr lang="en-US" sz="105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1987" y="3999340"/>
            <a:ext cx="6052461" cy="3262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9F000F"/>
              </a:buClr>
              <a:buSzPct val="90000"/>
              <a:buFont typeface="Monotype Sorts" pitchFamily="2" charset="2"/>
              <a:buNone/>
            </a:pPr>
            <a:endParaRPr lang="en-US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buClr>
                <a:srgbClr val="9F000F"/>
              </a:buClr>
              <a:buSzPct val="90000"/>
              <a:buFont typeface="Monotype Sorts" pitchFamily="2" charset="2"/>
              <a:buNone/>
            </a:pPr>
            <a:endParaRPr lang="en-US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buClr>
                <a:srgbClr val="9F000F"/>
              </a:buClr>
              <a:buSzPct val="90000"/>
            </a:pPr>
            <a:r>
              <a:rPr lang="en-US" sz="1200" dirty="0">
                <a:solidFill>
                  <a:schemeClr val="tx1"/>
                </a:solidFill>
                <a:latin typeface="Calibri"/>
                <a:cs typeface="Calibri"/>
              </a:rPr>
              <a:t>&gt; 80 member sites and 2,100 Investigators</a:t>
            </a:r>
          </a:p>
          <a:p>
            <a:pPr algn="ctr">
              <a:buClr>
                <a:srgbClr val="9F000F"/>
              </a:buClr>
              <a:buSzPct val="90000"/>
            </a:pPr>
            <a:endParaRPr lang="en-US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buClr>
                <a:srgbClr val="9F000F"/>
              </a:buClr>
              <a:buSzPct val="90000"/>
              <a:buFont typeface="Monotype Sorts" pitchFamily="2" charset="2"/>
              <a:buNone/>
            </a:pPr>
            <a:endParaRPr lang="en-US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377181" y="3495914"/>
            <a:ext cx="498564" cy="32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752" y="2067694"/>
            <a:ext cx="498564" cy="32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3528" y="4423831"/>
            <a:ext cx="1649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*Rare cancer initiative</a:t>
            </a:r>
          </a:p>
        </p:txBody>
      </p:sp>
    </p:spTree>
    <p:extLst>
      <p:ext uri="{BB962C8B-B14F-4D97-AF65-F5344CB8AC3E}">
        <p14:creationId xmlns:p14="http://schemas.microsoft.com/office/powerpoint/2010/main" val="254778512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CTG_PowerPoint_Template_Bilingual_16x9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CTG_PowerPoint_Template_Bilingual_16x9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CCTG_PowerPoint_Template_English_16x9.potx</Template>
  <TotalTime>14846</TotalTime>
  <Words>2946</Words>
  <Application>Microsoft Office PowerPoint</Application>
  <PresentationFormat>On-screen Show (16:9)</PresentationFormat>
  <Paragraphs>524</Paragraphs>
  <Slides>34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</vt:lpstr>
      <vt:lpstr>Calibri</vt:lpstr>
      <vt:lpstr>Cambria</vt:lpstr>
      <vt:lpstr>Century Gothic</vt:lpstr>
      <vt:lpstr>Franklin Gothic Book</vt:lpstr>
      <vt:lpstr>Monotype Sorts</vt:lpstr>
      <vt:lpstr>Times New Roman</vt:lpstr>
      <vt:lpstr>Wingdings</vt:lpstr>
      <vt:lpstr>1_Office Theme</vt:lpstr>
      <vt:lpstr>1_Custom Design</vt:lpstr>
      <vt:lpstr>1_CCTG_PowerPoint_Template_Bilingual_16x9</vt:lpstr>
      <vt:lpstr>CCTG_PowerPoint_Template_Bilingual_16x9</vt:lpstr>
      <vt:lpstr>Office Theme</vt:lpstr>
      <vt:lpstr>PowerPoint Presentation</vt:lpstr>
      <vt:lpstr>Educational Objectives</vt:lpstr>
      <vt:lpstr>PowerPoint Presentation</vt:lpstr>
      <vt:lpstr>Canadian Member Centres</vt:lpstr>
      <vt:lpstr>Canadian Member Centre Roles</vt:lpstr>
      <vt:lpstr>CCTG Centre Representative</vt:lpstr>
      <vt:lpstr>How to Become a CCTG Investigator</vt:lpstr>
      <vt:lpstr>Investigator Training</vt:lpstr>
      <vt:lpstr>Committees</vt:lpstr>
      <vt:lpstr>Scientific Committee Structure</vt:lpstr>
      <vt:lpstr>How to Become a Committee Member</vt:lpstr>
      <vt:lpstr>How to Become a Study Chair</vt:lpstr>
      <vt:lpstr>Idea to Protocol</vt:lpstr>
      <vt:lpstr>CCTG &amp; NCI’s Clinical Trials Enterprise</vt:lpstr>
      <vt:lpstr>NCTN Grant Deliverables - Overall</vt:lpstr>
      <vt:lpstr>PowerPoint Presentation</vt:lpstr>
      <vt:lpstr>NCI Steering Committees &amp; Task Forces with CCTG Members*</vt:lpstr>
      <vt:lpstr>Young Investigator Education + Training is a CCTG Priority &gt; 500 Students and Investigators Since 2017</vt:lpstr>
      <vt:lpstr>Member Resources</vt:lpstr>
      <vt:lpstr>Education, Training &amp; Fellowships</vt:lpstr>
      <vt:lpstr>CCTG New Investigators Clinical Trial Practicum</vt:lpstr>
      <vt:lpstr>PowerPoint Presentation</vt:lpstr>
      <vt:lpstr>PowerPoint Presentation</vt:lpstr>
      <vt:lpstr>Data And Tissues for Secondary Studies</vt:lpstr>
      <vt:lpstr>Recognition Awards</vt:lpstr>
      <vt:lpstr>Opportunities for Investigators</vt:lpstr>
      <vt:lpstr>How to Be Engaged</vt:lpstr>
      <vt:lpstr>Summary</vt:lpstr>
      <vt:lpstr>PowerPoint Presentation</vt:lpstr>
      <vt:lpstr>How I Became Engaged</vt:lpstr>
      <vt:lpstr>PowerPoint Presentation</vt:lpstr>
      <vt:lpstr>CCTG EN.10 (RAINBO BLUE/TAPER) Timeline</vt:lpstr>
      <vt:lpstr>CCTG EN.11 (RAINBO GREEN) Timeline</vt:lpstr>
      <vt:lpstr>PowerPoint Presentation</vt:lpstr>
    </vt:vector>
  </TitlesOfParts>
  <Company>NCIC Clinical Trials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Smith</dc:creator>
  <cp:lastModifiedBy>Wendy Parulekar</cp:lastModifiedBy>
  <cp:revision>691</cp:revision>
  <cp:lastPrinted>2016-08-11T17:09:03Z</cp:lastPrinted>
  <dcterms:created xsi:type="dcterms:W3CDTF">2016-01-26T20:07:45Z</dcterms:created>
  <dcterms:modified xsi:type="dcterms:W3CDTF">2024-08-16T19:02:21Z</dcterms:modified>
</cp:coreProperties>
</file>