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2"/>
  </p:notesMasterIdLst>
  <p:sldIdLst>
    <p:sldId id="256" r:id="rId2"/>
    <p:sldId id="366" r:id="rId3"/>
    <p:sldId id="370" r:id="rId4"/>
    <p:sldId id="371" r:id="rId5"/>
    <p:sldId id="372" r:id="rId6"/>
    <p:sldId id="373" r:id="rId7"/>
    <p:sldId id="374" r:id="rId8"/>
    <p:sldId id="834" r:id="rId9"/>
    <p:sldId id="376" r:id="rId10"/>
    <p:sldId id="377" r:id="rId11"/>
    <p:sldId id="263" r:id="rId12"/>
    <p:sldId id="266" r:id="rId13"/>
    <p:sldId id="381" r:id="rId14"/>
    <p:sldId id="382" r:id="rId15"/>
    <p:sldId id="835" r:id="rId16"/>
    <p:sldId id="385" r:id="rId17"/>
    <p:sldId id="386" r:id="rId18"/>
    <p:sldId id="387" r:id="rId19"/>
    <p:sldId id="388" r:id="rId20"/>
    <p:sldId id="389" r:id="rId21"/>
    <p:sldId id="392" r:id="rId22"/>
    <p:sldId id="838" r:id="rId23"/>
    <p:sldId id="355" r:id="rId24"/>
    <p:sldId id="354" r:id="rId25"/>
    <p:sldId id="830" r:id="rId26"/>
    <p:sldId id="322" r:id="rId27"/>
    <p:sldId id="345" r:id="rId28"/>
    <p:sldId id="346" r:id="rId29"/>
    <p:sldId id="347" r:id="rId30"/>
    <p:sldId id="348" r:id="rId31"/>
    <p:sldId id="837" r:id="rId32"/>
    <p:sldId id="352" r:id="rId33"/>
    <p:sldId id="829" r:id="rId34"/>
    <p:sldId id="316" r:id="rId35"/>
    <p:sldId id="307" r:id="rId36"/>
    <p:sldId id="351" r:id="rId37"/>
    <p:sldId id="839" r:id="rId38"/>
    <p:sldId id="328" r:id="rId39"/>
    <p:sldId id="340" r:id="rId40"/>
    <p:sldId id="343" r:id="rId41"/>
    <p:sldId id="840" r:id="rId42"/>
    <p:sldId id="841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3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6499" autoAdjust="0"/>
  </p:normalViewPr>
  <p:slideViewPr>
    <p:cSldViewPr>
      <p:cViewPr varScale="1">
        <p:scale>
          <a:sx n="85" d="100"/>
          <a:sy n="85" d="100"/>
        </p:scale>
        <p:origin x="15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8F27A-8742-4D1D-BA3D-DFD4B694E7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7FA44-A99A-4A64-9700-728C786FDA1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Adequate Resources</a:t>
          </a:r>
        </a:p>
      </dgm:t>
    </dgm:pt>
    <dgm:pt modelId="{97B247F5-1560-4EEB-9883-B79234CFD343}" type="parTrans" cxnId="{FC1629A6-5E99-4BEA-9C18-54017115EE1F}">
      <dgm:prSet/>
      <dgm:spPr/>
      <dgm:t>
        <a:bodyPr/>
        <a:lstStyle/>
        <a:p>
          <a:endParaRPr lang="en-US"/>
        </a:p>
      </dgm:t>
    </dgm:pt>
    <dgm:pt modelId="{26CFE535-0E1D-4793-9A0D-BD87B2448B6B}" type="sibTrans" cxnId="{FC1629A6-5E99-4BEA-9C18-54017115EE1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Credentialed QI</a:t>
          </a:r>
        </a:p>
      </dgm:t>
    </dgm:pt>
    <dgm:pt modelId="{D0356813-7EF5-44CE-B4CC-A360AFA6B1F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SOPs to Conduct Clinical Trials</a:t>
          </a:r>
        </a:p>
      </dgm:t>
    </dgm:pt>
    <dgm:pt modelId="{8E31269D-A6A7-44F6-9B57-E0962338C761}" type="parTrans" cxnId="{BB3B692B-6D47-40BF-ACFE-F1EE3BA49F42}">
      <dgm:prSet/>
      <dgm:spPr/>
      <dgm:t>
        <a:bodyPr/>
        <a:lstStyle/>
        <a:p>
          <a:endParaRPr lang="en-US"/>
        </a:p>
      </dgm:t>
    </dgm:pt>
    <dgm:pt modelId="{3F4FA11D-DFC7-4235-B542-2BCA6C0BDE0A}" type="sibTrans" cxnId="{BB3B692B-6D47-40BF-ACFE-F1EE3BA49F42}">
      <dgm:prSet/>
      <dgm:spPr/>
      <dgm:t>
        <a:bodyPr/>
        <a:lstStyle/>
        <a:p>
          <a:endParaRPr lang="en-US"/>
        </a:p>
      </dgm:t>
    </dgm:pt>
    <dgm:pt modelId="{21057722-5BB3-4C52-A9BB-DF66E2E3CC0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Established System for Ethics Review</a:t>
          </a:r>
        </a:p>
      </dgm:t>
    </dgm:pt>
    <dgm:pt modelId="{AECEAA81-C622-4620-B1EE-C515C3BBE6BE}" type="parTrans" cxnId="{D546E6BF-456E-4CE0-B578-7C4148B3DBB7}">
      <dgm:prSet/>
      <dgm:spPr/>
      <dgm:t>
        <a:bodyPr/>
        <a:lstStyle/>
        <a:p>
          <a:endParaRPr lang="en-US"/>
        </a:p>
      </dgm:t>
    </dgm:pt>
    <dgm:pt modelId="{A4FACDDB-09E0-461E-9015-1398F32F0FF2}" type="sibTrans" cxnId="{D546E6BF-456E-4CE0-B578-7C4148B3DBB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Access to Adequate Lab</a:t>
          </a:r>
        </a:p>
      </dgm:t>
    </dgm:pt>
    <dgm:pt modelId="{376C9317-7A7C-43F9-9426-338D7D57E46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Established Patient Population</a:t>
          </a:r>
        </a:p>
      </dgm:t>
    </dgm:pt>
    <dgm:pt modelId="{B0028A97-9A06-4A72-9719-0BFD5DC11588}" type="parTrans" cxnId="{9910A6B1-1EDA-4BC8-A29C-8DE320B9C2C5}">
      <dgm:prSet/>
      <dgm:spPr/>
      <dgm:t>
        <a:bodyPr/>
        <a:lstStyle/>
        <a:p>
          <a:endParaRPr lang="en-US"/>
        </a:p>
      </dgm:t>
    </dgm:pt>
    <dgm:pt modelId="{1BF0E7AD-CD56-4080-A7F5-275A2D9DF940}" type="sibTrans" cxnId="{9910A6B1-1EDA-4BC8-A29C-8DE320B9C2C5}">
      <dgm:prSet/>
      <dgm:spPr/>
      <dgm:t>
        <a:bodyPr/>
        <a:lstStyle/>
        <a:p>
          <a:endParaRPr lang="en-US"/>
        </a:p>
      </dgm:t>
    </dgm:pt>
    <dgm:pt modelId="{F562EB44-6AAC-4BD5-BBA3-189A308ABB8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Documentation of Delegated Tasks (RIPPLE)</a:t>
          </a:r>
        </a:p>
      </dgm:t>
    </dgm:pt>
    <dgm:pt modelId="{C8E358A8-C1E4-4BAB-AFDC-689A22F19455}" type="parTrans" cxnId="{B0524330-7F13-40C0-AE0F-64F83328A133}">
      <dgm:prSet/>
      <dgm:spPr/>
      <dgm:t>
        <a:bodyPr/>
        <a:lstStyle/>
        <a:p>
          <a:endParaRPr lang="en-US"/>
        </a:p>
      </dgm:t>
    </dgm:pt>
    <dgm:pt modelId="{1C085BD4-4F40-4A3A-A232-51C7FE80E722}" type="sibTrans" cxnId="{B0524330-7F13-40C0-AE0F-64F83328A13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Completion of Required Training</a:t>
          </a:r>
        </a:p>
      </dgm:t>
    </dgm:pt>
    <dgm:pt modelId="{BBBDDEB9-0869-40CA-ABF8-7C358A2CEA4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Demonstrated Commitment to Support CCTG Trials</a:t>
          </a:r>
        </a:p>
      </dgm:t>
    </dgm:pt>
    <dgm:pt modelId="{DA44B325-C543-49F5-B7C7-92D89DD21AA6}" type="parTrans" cxnId="{E7D99159-F705-4D00-B3D5-F7D5F0AB2AEA}">
      <dgm:prSet/>
      <dgm:spPr/>
      <dgm:t>
        <a:bodyPr/>
        <a:lstStyle/>
        <a:p>
          <a:endParaRPr lang="en-US"/>
        </a:p>
      </dgm:t>
    </dgm:pt>
    <dgm:pt modelId="{24C0B348-907A-4073-BDE4-89AD6AAF1FC4}" type="sibTrans" cxnId="{E7D99159-F705-4D00-B3D5-F7D5F0AB2AEA}">
      <dgm:prSet/>
      <dgm:spPr/>
      <dgm:t>
        <a:bodyPr/>
        <a:lstStyle/>
        <a:p>
          <a:endParaRPr lang="en-US"/>
        </a:p>
      </dgm:t>
    </dgm:pt>
    <dgm:pt modelId="{B62EF435-CBEB-4F0E-8176-224824D17DC3}" type="pres">
      <dgm:prSet presAssocID="{0A38F27A-8742-4D1D-BA3D-DFD4B694E752}" presName="Name0" presStyleCnt="0">
        <dgm:presLayoutVars>
          <dgm:chMax/>
          <dgm:chPref/>
          <dgm:dir/>
          <dgm:animLvl val="lvl"/>
        </dgm:presLayoutVars>
      </dgm:prSet>
      <dgm:spPr/>
    </dgm:pt>
    <dgm:pt modelId="{E6B0AFBD-252F-4F76-8EDA-646150120171}" type="pres">
      <dgm:prSet presAssocID="{1127FA44-A99A-4A64-9700-728C786FDA15}" presName="composite" presStyleCnt="0"/>
      <dgm:spPr/>
    </dgm:pt>
    <dgm:pt modelId="{C9CCE897-8988-476E-9DD1-4C4F4700C97C}" type="pres">
      <dgm:prSet presAssocID="{1127FA44-A99A-4A64-9700-728C786FDA1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C69B647-68A5-41C6-A076-6084B96697F1}" type="pres">
      <dgm:prSet presAssocID="{1127FA44-A99A-4A64-9700-728C786FDA1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8E848FF-6295-491E-8968-A37BDEB9FEEE}" type="pres">
      <dgm:prSet presAssocID="{1127FA44-A99A-4A64-9700-728C786FDA15}" presName="BalanceSpacing" presStyleCnt="0"/>
      <dgm:spPr/>
    </dgm:pt>
    <dgm:pt modelId="{557EDF25-8039-4C58-8E3A-7CE6C9C1DE13}" type="pres">
      <dgm:prSet presAssocID="{1127FA44-A99A-4A64-9700-728C786FDA15}" presName="BalanceSpacing1" presStyleCnt="0"/>
      <dgm:spPr/>
    </dgm:pt>
    <dgm:pt modelId="{BACA8EA0-940C-4B32-8C59-58FE4B960750}" type="pres">
      <dgm:prSet presAssocID="{26CFE535-0E1D-4793-9A0D-BD87B2448B6B}" presName="Accent1Text" presStyleLbl="node1" presStyleIdx="1" presStyleCnt="6"/>
      <dgm:spPr/>
    </dgm:pt>
    <dgm:pt modelId="{25555825-3536-4586-B266-BC1C3EF6CA64}" type="pres">
      <dgm:prSet presAssocID="{26CFE535-0E1D-4793-9A0D-BD87B2448B6B}" presName="spaceBetweenRectangles" presStyleCnt="0"/>
      <dgm:spPr/>
    </dgm:pt>
    <dgm:pt modelId="{AE51F5BD-BA42-4715-BDD6-B2FB881969C8}" type="pres">
      <dgm:prSet presAssocID="{21057722-5BB3-4C52-A9BB-DF66E2E3CC08}" presName="composite" presStyleCnt="0"/>
      <dgm:spPr/>
    </dgm:pt>
    <dgm:pt modelId="{103A4405-B435-4D6F-9351-87BBE92FF1FD}" type="pres">
      <dgm:prSet presAssocID="{21057722-5BB3-4C52-A9BB-DF66E2E3CC0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313D9D29-C128-4CE3-87EB-056C16A31C58}" type="pres">
      <dgm:prSet presAssocID="{21057722-5BB3-4C52-A9BB-DF66E2E3CC0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1D667E-3838-477A-B9D8-06C3E7981A9B}" type="pres">
      <dgm:prSet presAssocID="{21057722-5BB3-4C52-A9BB-DF66E2E3CC08}" presName="BalanceSpacing" presStyleCnt="0"/>
      <dgm:spPr/>
    </dgm:pt>
    <dgm:pt modelId="{0560DCAE-6257-4FD6-BE02-A45C765FB314}" type="pres">
      <dgm:prSet presAssocID="{21057722-5BB3-4C52-A9BB-DF66E2E3CC08}" presName="BalanceSpacing1" presStyleCnt="0"/>
      <dgm:spPr/>
    </dgm:pt>
    <dgm:pt modelId="{B717AFE9-D968-4BA7-B71B-799355091023}" type="pres">
      <dgm:prSet presAssocID="{A4FACDDB-09E0-461E-9015-1398F32F0FF2}" presName="Accent1Text" presStyleLbl="node1" presStyleIdx="3" presStyleCnt="6"/>
      <dgm:spPr/>
    </dgm:pt>
    <dgm:pt modelId="{C86200E3-60C6-4B44-AA7E-E71788F6EB98}" type="pres">
      <dgm:prSet presAssocID="{A4FACDDB-09E0-461E-9015-1398F32F0FF2}" presName="spaceBetweenRectangles" presStyleCnt="0"/>
      <dgm:spPr/>
    </dgm:pt>
    <dgm:pt modelId="{566BB214-D945-4B42-8F2D-415DDB46212C}" type="pres">
      <dgm:prSet presAssocID="{F562EB44-6AAC-4BD5-BBA3-189A308ABB8B}" presName="composite" presStyleCnt="0"/>
      <dgm:spPr/>
    </dgm:pt>
    <dgm:pt modelId="{21703329-ECC0-483C-B8B4-C348E1CFA3E8}" type="pres">
      <dgm:prSet presAssocID="{F562EB44-6AAC-4BD5-BBA3-189A308ABB8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A8291A4-F2AB-4BC8-AC63-5E20AA01BADD}" type="pres">
      <dgm:prSet presAssocID="{F562EB44-6AAC-4BD5-BBA3-189A308ABB8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01CFA74-54E9-4C54-A96F-4B8883AF05F1}" type="pres">
      <dgm:prSet presAssocID="{F562EB44-6AAC-4BD5-BBA3-189A308ABB8B}" presName="BalanceSpacing" presStyleCnt="0"/>
      <dgm:spPr/>
    </dgm:pt>
    <dgm:pt modelId="{A50CB4DD-AE9A-4D5E-8C44-D6416DFEC072}" type="pres">
      <dgm:prSet presAssocID="{F562EB44-6AAC-4BD5-BBA3-189A308ABB8B}" presName="BalanceSpacing1" presStyleCnt="0"/>
      <dgm:spPr/>
    </dgm:pt>
    <dgm:pt modelId="{6D8DCB72-CD2E-413F-98D9-52EB19A6355D}" type="pres">
      <dgm:prSet presAssocID="{1C085BD4-4F40-4A3A-A232-51C7FE80E722}" presName="Accent1Text" presStyleLbl="node1" presStyleIdx="5" presStyleCnt="6"/>
      <dgm:spPr/>
    </dgm:pt>
  </dgm:ptLst>
  <dgm:cxnLst>
    <dgm:cxn modelId="{BB3B692B-6D47-40BF-ACFE-F1EE3BA49F42}" srcId="{1127FA44-A99A-4A64-9700-728C786FDA15}" destId="{D0356813-7EF5-44CE-B4CC-A360AFA6B1F2}" srcOrd="0" destOrd="0" parTransId="{8E31269D-A6A7-44F6-9B57-E0962338C761}" sibTransId="{3F4FA11D-DFC7-4235-B542-2BCA6C0BDE0A}"/>
    <dgm:cxn modelId="{6FA8C82C-A98F-45C6-A33A-6A61DB634DBF}" type="presOf" srcId="{21057722-5BB3-4C52-A9BB-DF66E2E3CC08}" destId="{103A4405-B435-4D6F-9351-87BBE92FF1FD}" srcOrd="0" destOrd="0" presId="urn:microsoft.com/office/officeart/2008/layout/AlternatingHexagons"/>
    <dgm:cxn modelId="{B3291E30-D235-4123-A5A1-9FC53D3CB645}" type="presOf" srcId="{26CFE535-0E1D-4793-9A0D-BD87B2448B6B}" destId="{BACA8EA0-940C-4B32-8C59-58FE4B960750}" srcOrd="0" destOrd="0" presId="urn:microsoft.com/office/officeart/2008/layout/AlternatingHexagons"/>
    <dgm:cxn modelId="{B0524330-7F13-40C0-AE0F-64F83328A133}" srcId="{0A38F27A-8742-4D1D-BA3D-DFD4B694E752}" destId="{F562EB44-6AAC-4BD5-BBA3-189A308ABB8B}" srcOrd="2" destOrd="0" parTransId="{C8E358A8-C1E4-4BAB-AFDC-689A22F19455}" sibTransId="{1C085BD4-4F40-4A3A-A232-51C7FE80E722}"/>
    <dgm:cxn modelId="{DF2B4D4D-F0B1-4186-B321-1751B1D9C501}" type="presOf" srcId="{1C085BD4-4F40-4A3A-A232-51C7FE80E722}" destId="{6D8DCB72-CD2E-413F-98D9-52EB19A6355D}" srcOrd="0" destOrd="0" presId="urn:microsoft.com/office/officeart/2008/layout/AlternatingHexagons"/>
    <dgm:cxn modelId="{B0B48850-E80D-4F4F-85E6-15D0E3ED8524}" type="presOf" srcId="{BBBDDEB9-0869-40CA-ABF8-7C358A2CEA48}" destId="{9A8291A4-F2AB-4BC8-AC63-5E20AA01BADD}" srcOrd="0" destOrd="0" presId="urn:microsoft.com/office/officeart/2008/layout/AlternatingHexagons"/>
    <dgm:cxn modelId="{E7D99159-F705-4D00-B3D5-F7D5F0AB2AEA}" srcId="{F562EB44-6AAC-4BD5-BBA3-189A308ABB8B}" destId="{BBBDDEB9-0869-40CA-ABF8-7C358A2CEA48}" srcOrd="0" destOrd="0" parTransId="{DA44B325-C543-49F5-B7C7-92D89DD21AA6}" sibTransId="{24C0B348-907A-4073-BDE4-89AD6AAF1FC4}"/>
    <dgm:cxn modelId="{3B7DDE5A-B2D9-4431-AEDA-CB284C41647C}" type="presOf" srcId="{D0356813-7EF5-44CE-B4CC-A360AFA6B1F2}" destId="{FC69B647-68A5-41C6-A076-6084B96697F1}" srcOrd="0" destOrd="0" presId="urn:microsoft.com/office/officeart/2008/layout/AlternatingHexagons"/>
    <dgm:cxn modelId="{81CA488D-0D70-4673-AB01-5787C7A761EF}" type="presOf" srcId="{0A38F27A-8742-4D1D-BA3D-DFD4B694E752}" destId="{B62EF435-CBEB-4F0E-8176-224824D17DC3}" srcOrd="0" destOrd="0" presId="urn:microsoft.com/office/officeart/2008/layout/AlternatingHexagons"/>
    <dgm:cxn modelId="{0A4F698E-BAAB-4016-96B0-689E5840AD77}" type="presOf" srcId="{F562EB44-6AAC-4BD5-BBA3-189A308ABB8B}" destId="{21703329-ECC0-483C-B8B4-C348E1CFA3E8}" srcOrd="0" destOrd="0" presId="urn:microsoft.com/office/officeart/2008/layout/AlternatingHexagons"/>
    <dgm:cxn modelId="{F276868F-5728-41C3-8956-3915A17C49BC}" type="presOf" srcId="{A4FACDDB-09E0-461E-9015-1398F32F0FF2}" destId="{B717AFE9-D968-4BA7-B71B-799355091023}" srcOrd="0" destOrd="0" presId="urn:microsoft.com/office/officeart/2008/layout/AlternatingHexagons"/>
    <dgm:cxn modelId="{597025A5-E0C6-46EE-8882-15AC27AF0D2C}" type="presOf" srcId="{1127FA44-A99A-4A64-9700-728C786FDA15}" destId="{C9CCE897-8988-476E-9DD1-4C4F4700C97C}" srcOrd="0" destOrd="0" presId="urn:microsoft.com/office/officeart/2008/layout/AlternatingHexagons"/>
    <dgm:cxn modelId="{FC1629A6-5E99-4BEA-9C18-54017115EE1F}" srcId="{0A38F27A-8742-4D1D-BA3D-DFD4B694E752}" destId="{1127FA44-A99A-4A64-9700-728C786FDA15}" srcOrd="0" destOrd="0" parTransId="{97B247F5-1560-4EEB-9883-B79234CFD343}" sibTransId="{26CFE535-0E1D-4793-9A0D-BD87B2448B6B}"/>
    <dgm:cxn modelId="{9910A6B1-1EDA-4BC8-A29C-8DE320B9C2C5}" srcId="{21057722-5BB3-4C52-A9BB-DF66E2E3CC08}" destId="{376C9317-7A7C-43F9-9426-338D7D57E460}" srcOrd="0" destOrd="0" parTransId="{B0028A97-9A06-4A72-9719-0BFD5DC11588}" sibTransId="{1BF0E7AD-CD56-4080-A7F5-275A2D9DF940}"/>
    <dgm:cxn modelId="{D546E6BF-456E-4CE0-B578-7C4148B3DBB7}" srcId="{0A38F27A-8742-4D1D-BA3D-DFD4B694E752}" destId="{21057722-5BB3-4C52-A9BB-DF66E2E3CC08}" srcOrd="1" destOrd="0" parTransId="{AECEAA81-C622-4620-B1EE-C515C3BBE6BE}" sibTransId="{A4FACDDB-09E0-461E-9015-1398F32F0FF2}"/>
    <dgm:cxn modelId="{A83C7BE1-2D25-413D-8758-4A71D03A5677}" type="presOf" srcId="{376C9317-7A7C-43F9-9426-338D7D57E460}" destId="{313D9D29-C128-4CE3-87EB-056C16A31C58}" srcOrd="0" destOrd="0" presId="urn:microsoft.com/office/officeart/2008/layout/AlternatingHexagons"/>
    <dgm:cxn modelId="{A20D3A00-1CA6-419D-99F7-D579C64DA8B8}" type="presParOf" srcId="{B62EF435-CBEB-4F0E-8176-224824D17DC3}" destId="{E6B0AFBD-252F-4F76-8EDA-646150120171}" srcOrd="0" destOrd="0" presId="urn:microsoft.com/office/officeart/2008/layout/AlternatingHexagons"/>
    <dgm:cxn modelId="{52022F21-1FA1-42F8-8380-4EDCDCF81DB0}" type="presParOf" srcId="{E6B0AFBD-252F-4F76-8EDA-646150120171}" destId="{C9CCE897-8988-476E-9DD1-4C4F4700C97C}" srcOrd="0" destOrd="0" presId="urn:microsoft.com/office/officeart/2008/layout/AlternatingHexagons"/>
    <dgm:cxn modelId="{0AC397DF-FA48-4BF6-A906-2E699F7FA79E}" type="presParOf" srcId="{E6B0AFBD-252F-4F76-8EDA-646150120171}" destId="{FC69B647-68A5-41C6-A076-6084B96697F1}" srcOrd="1" destOrd="0" presId="urn:microsoft.com/office/officeart/2008/layout/AlternatingHexagons"/>
    <dgm:cxn modelId="{29E82836-65D8-459E-BE7F-006FEC46E112}" type="presParOf" srcId="{E6B0AFBD-252F-4F76-8EDA-646150120171}" destId="{08E848FF-6295-491E-8968-A37BDEB9FEEE}" srcOrd="2" destOrd="0" presId="urn:microsoft.com/office/officeart/2008/layout/AlternatingHexagons"/>
    <dgm:cxn modelId="{D81AE99E-1126-48BD-B1C6-13E14C727778}" type="presParOf" srcId="{E6B0AFBD-252F-4F76-8EDA-646150120171}" destId="{557EDF25-8039-4C58-8E3A-7CE6C9C1DE13}" srcOrd="3" destOrd="0" presId="urn:microsoft.com/office/officeart/2008/layout/AlternatingHexagons"/>
    <dgm:cxn modelId="{B308DE29-A2CA-40B4-B225-8AC4A917F378}" type="presParOf" srcId="{E6B0AFBD-252F-4F76-8EDA-646150120171}" destId="{BACA8EA0-940C-4B32-8C59-58FE4B960750}" srcOrd="4" destOrd="0" presId="urn:microsoft.com/office/officeart/2008/layout/AlternatingHexagons"/>
    <dgm:cxn modelId="{4A7E306A-C479-4D32-B230-551650CD1621}" type="presParOf" srcId="{B62EF435-CBEB-4F0E-8176-224824D17DC3}" destId="{25555825-3536-4586-B266-BC1C3EF6CA64}" srcOrd="1" destOrd="0" presId="urn:microsoft.com/office/officeart/2008/layout/AlternatingHexagons"/>
    <dgm:cxn modelId="{F516962E-9F9D-4379-892D-993D6B968964}" type="presParOf" srcId="{B62EF435-CBEB-4F0E-8176-224824D17DC3}" destId="{AE51F5BD-BA42-4715-BDD6-B2FB881969C8}" srcOrd="2" destOrd="0" presId="urn:microsoft.com/office/officeart/2008/layout/AlternatingHexagons"/>
    <dgm:cxn modelId="{7D8BAC17-4775-4BAE-847E-570CA6487453}" type="presParOf" srcId="{AE51F5BD-BA42-4715-BDD6-B2FB881969C8}" destId="{103A4405-B435-4D6F-9351-87BBE92FF1FD}" srcOrd="0" destOrd="0" presId="urn:microsoft.com/office/officeart/2008/layout/AlternatingHexagons"/>
    <dgm:cxn modelId="{C68C74F8-7542-403F-B835-89B5ABE41C5B}" type="presParOf" srcId="{AE51F5BD-BA42-4715-BDD6-B2FB881969C8}" destId="{313D9D29-C128-4CE3-87EB-056C16A31C58}" srcOrd="1" destOrd="0" presId="urn:microsoft.com/office/officeart/2008/layout/AlternatingHexagons"/>
    <dgm:cxn modelId="{2E28EE8E-61B5-4645-9AD7-DFF4D035EB03}" type="presParOf" srcId="{AE51F5BD-BA42-4715-BDD6-B2FB881969C8}" destId="{C81D667E-3838-477A-B9D8-06C3E7981A9B}" srcOrd="2" destOrd="0" presId="urn:microsoft.com/office/officeart/2008/layout/AlternatingHexagons"/>
    <dgm:cxn modelId="{3679BF16-D453-49D5-8E55-92F3D7778B2F}" type="presParOf" srcId="{AE51F5BD-BA42-4715-BDD6-B2FB881969C8}" destId="{0560DCAE-6257-4FD6-BE02-A45C765FB314}" srcOrd="3" destOrd="0" presId="urn:microsoft.com/office/officeart/2008/layout/AlternatingHexagons"/>
    <dgm:cxn modelId="{3348A64B-B47C-4AF6-A0A8-538E86251259}" type="presParOf" srcId="{AE51F5BD-BA42-4715-BDD6-B2FB881969C8}" destId="{B717AFE9-D968-4BA7-B71B-799355091023}" srcOrd="4" destOrd="0" presId="urn:microsoft.com/office/officeart/2008/layout/AlternatingHexagons"/>
    <dgm:cxn modelId="{B26F32BD-6B11-4D47-B85A-D1B715F74395}" type="presParOf" srcId="{B62EF435-CBEB-4F0E-8176-224824D17DC3}" destId="{C86200E3-60C6-4B44-AA7E-E71788F6EB98}" srcOrd="3" destOrd="0" presId="urn:microsoft.com/office/officeart/2008/layout/AlternatingHexagons"/>
    <dgm:cxn modelId="{210B8CB6-57B5-4E27-8425-7778608FC498}" type="presParOf" srcId="{B62EF435-CBEB-4F0E-8176-224824D17DC3}" destId="{566BB214-D945-4B42-8F2D-415DDB46212C}" srcOrd="4" destOrd="0" presId="urn:microsoft.com/office/officeart/2008/layout/AlternatingHexagons"/>
    <dgm:cxn modelId="{D4EBEE6E-4B86-47EA-992D-B1C9305AD15E}" type="presParOf" srcId="{566BB214-D945-4B42-8F2D-415DDB46212C}" destId="{21703329-ECC0-483C-B8B4-C348E1CFA3E8}" srcOrd="0" destOrd="0" presId="urn:microsoft.com/office/officeart/2008/layout/AlternatingHexagons"/>
    <dgm:cxn modelId="{0DF35011-DDC5-4EEB-A15E-EEE3622A1F3F}" type="presParOf" srcId="{566BB214-D945-4B42-8F2D-415DDB46212C}" destId="{9A8291A4-F2AB-4BC8-AC63-5E20AA01BADD}" srcOrd="1" destOrd="0" presId="urn:microsoft.com/office/officeart/2008/layout/AlternatingHexagons"/>
    <dgm:cxn modelId="{E93C909E-E5EE-4C9E-93EE-026CFD936ADF}" type="presParOf" srcId="{566BB214-D945-4B42-8F2D-415DDB46212C}" destId="{A01CFA74-54E9-4C54-A96F-4B8883AF05F1}" srcOrd="2" destOrd="0" presId="urn:microsoft.com/office/officeart/2008/layout/AlternatingHexagons"/>
    <dgm:cxn modelId="{0FA08874-81D5-45F4-A722-D2BD7FB5DE8C}" type="presParOf" srcId="{566BB214-D945-4B42-8F2D-415DDB46212C}" destId="{A50CB4DD-AE9A-4D5E-8C44-D6416DFEC072}" srcOrd="3" destOrd="0" presId="urn:microsoft.com/office/officeart/2008/layout/AlternatingHexagons"/>
    <dgm:cxn modelId="{C9F04244-DC05-48A3-862B-04D10EADE45A}" type="presParOf" srcId="{566BB214-D945-4B42-8F2D-415DDB46212C}" destId="{6D8DCB72-CD2E-413F-98D9-52EB19A635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65929-A365-416E-8B61-65FEC91D0F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7A770-8312-4199-B102-20B2BCF0E6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Submitted to CCTG</a:t>
          </a:r>
        </a:p>
      </dgm:t>
    </dgm:pt>
    <dgm:pt modelId="{B09E2D9D-D4EF-471E-8E91-B39F43BAE891}" type="parTrans" cxnId="{C9B37F2D-3482-4990-9150-43946C7C9137}">
      <dgm:prSet/>
      <dgm:spPr/>
      <dgm:t>
        <a:bodyPr/>
        <a:lstStyle/>
        <a:p>
          <a:endParaRPr lang="en-US"/>
        </a:p>
      </dgm:t>
    </dgm:pt>
    <dgm:pt modelId="{BF0998EB-FBF0-4233-BA29-0B6E04A1BC03}" type="sibTrans" cxnId="{C9B37F2D-3482-4990-9150-43946C7C9137}">
      <dgm:prSet/>
      <dgm:spPr/>
      <dgm:t>
        <a:bodyPr/>
        <a:lstStyle/>
        <a:p>
          <a:endParaRPr lang="en-US"/>
        </a:p>
      </dgm:t>
    </dgm:pt>
    <dgm:pt modelId="{2AB56569-3F6A-499A-A9F2-43129C1EF64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Programmatic checks</a:t>
          </a:r>
        </a:p>
      </dgm:t>
    </dgm:pt>
    <dgm:pt modelId="{B5CE97C0-CEAC-49B0-A4E6-B98B764E2EF1}" type="parTrans" cxnId="{37014668-6FF5-4F9E-AB0C-BF0D41E13D0B}">
      <dgm:prSet/>
      <dgm:spPr/>
      <dgm:t>
        <a:bodyPr/>
        <a:lstStyle/>
        <a:p>
          <a:endParaRPr lang="en-US"/>
        </a:p>
      </dgm:t>
    </dgm:pt>
    <dgm:pt modelId="{0A6F1BFE-14AE-4AB1-8EEF-3115AA64AE1C}" type="sibTrans" cxnId="{37014668-6FF5-4F9E-AB0C-BF0D41E13D0B}">
      <dgm:prSet/>
      <dgm:spPr/>
      <dgm:t>
        <a:bodyPr/>
        <a:lstStyle/>
        <a:p>
          <a:endParaRPr lang="en-US"/>
        </a:p>
      </dgm:t>
    </dgm:pt>
    <dgm:pt modelId="{9E81CA9D-16D9-4F81-B05E-F3874EF7835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Manual checks</a:t>
          </a:r>
        </a:p>
      </dgm:t>
    </dgm:pt>
    <dgm:pt modelId="{FBCB6FFA-01FE-482B-8951-3D12DD5B1B1B}" type="parTrans" cxnId="{98413526-2A3B-40D1-8C15-11DA5BF82D38}">
      <dgm:prSet/>
      <dgm:spPr/>
      <dgm:t>
        <a:bodyPr/>
        <a:lstStyle/>
        <a:p>
          <a:endParaRPr lang="en-US"/>
        </a:p>
      </dgm:t>
    </dgm:pt>
    <dgm:pt modelId="{ECFFA9B9-A675-4230-B278-6C9979B4C4C8}" type="sibTrans" cxnId="{98413526-2A3B-40D1-8C15-11DA5BF82D38}">
      <dgm:prSet/>
      <dgm:spPr/>
      <dgm:t>
        <a:bodyPr/>
        <a:lstStyle/>
        <a:p>
          <a:endParaRPr lang="en-US"/>
        </a:p>
      </dgm:t>
    </dgm:pt>
    <dgm:pt modelId="{F8829287-3563-43D8-8D2C-50B75887C9F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On-site checks</a:t>
          </a:r>
        </a:p>
      </dgm:t>
    </dgm:pt>
    <dgm:pt modelId="{CA18508C-91E4-415E-B1A1-81D767D04F7E}" type="parTrans" cxnId="{0590EB89-FBC1-4C0C-903F-454502BE393D}">
      <dgm:prSet/>
      <dgm:spPr/>
      <dgm:t>
        <a:bodyPr/>
        <a:lstStyle/>
        <a:p>
          <a:endParaRPr lang="en-US"/>
        </a:p>
      </dgm:t>
    </dgm:pt>
    <dgm:pt modelId="{30ED79D1-17F6-4977-B60C-02AB7BDD55C2}" type="sibTrans" cxnId="{0590EB89-FBC1-4C0C-903F-454502BE393D}">
      <dgm:prSet/>
      <dgm:spPr/>
      <dgm:t>
        <a:bodyPr/>
        <a:lstStyle/>
        <a:p>
          <a:endParaRPr lang="en-US"/>
        </a:p>
      </dgm:t>
    </dgm:pt>
    <dgm:pt modelId="{3849C17B-70F3-4723-A6E4-CF70C5310265}" type="pres">
      <dgm:prSet presAssocID="{ECF65929-A365-416E-8B61-65FEC91D0F6E}" presName="CompostProcess" presStyleCnt="0">
        <dgm:presLayoutVars>
          <dgm:dir/>
          <dgm:resizeHandles val="exact"/>
        </dgm:presLayoutVars>
      </dgm:prSet>
      <dgm:spPr/>
    </dgm:pt>
    <dgm:pt modelId="{251DFA86-1B52-4D0D-86CF-F4913E716197}" type="pres">
      <dgm:prSet presAssocID="{ECF65929-A365-416E-8B61-65FEC91D0F6E}" presName="arrow" presStyleLbl="bgShp" presStyleIdx="0" presStyleCnt="1" custScaleX="117647" custLinFactNeighborX="-38586" custLinFactNeighborY="37526"/>
      <dgm:spPr>
        <a:solidFill>
          <a:schemeClr val="accent4">
            <a:lumMod val="40000"/>
            <a:lumOff val="60000"/>
          </a:schemeClr>
        </a:solidFill>
      </dgm:spPr>
    </dgm:pt>
    <dgm:pt modelId="{007660D0-204A-4A8A-8789-0D9FD1CE7B3E}" type="pres">
      <dgm:prSet presAssocID="{ECF65929-A365-416E-8B61-65FEC91D0F6E}" presName="linearProcess" presStyleCnt="0"/>
      <dgm:spPr/>
    </dgm:pt>
    <dgm:pt modelId="{498091CE-E6B1-4CEA-9C1A-294BCD833461}" type="pres">
      <dgm:prSet presAssocID="{4047A770-8312-4199-B102-20B2BCF0E672}" presName="textNode" presStyleLbl="node1" presStyleIdx="0" presStyleCnt="4" custLinFactNeighborY="68750">
        <dgm:presLayoutVars>
          <dgm:bulletEnabled val="1"/>
        </dgm:presLayoutVars>
      </dgm:prSet>
      <dgm:spPr/>
    </dgm:pt>
    <dgm:pt modelId="{0CF12AD6-3D88-43B9-96AD-5E13BF5B89A8}" type="pres">
      <dgm:prSet presAssocID="{BF0998EB-FBF0-4233-BA29-0B6E04A1BC03}" presName="sibTrans" presStyleCnt="0"/>
      <dgm:spPr/>
    </dgm:pt>
    <dgm:pt modelId="{92566B16-EBC7-497A-9839-22434365482D}" type="pres">
      <dgm:prSet presAssocID="{2AB56569-3F6A-499A-A9F2-43129C1EF649}" presName="textNode" presStyleLbl="node1" presStyleIdx="1" presStyleCnt="4" custLinFactNeighborY="68750">
        <dgm:presLayoutVars>
          <dgm:bulletEnabled val="1"/>
        </dgm:presLayoutVars>
      </dgm:prSet>
      <dgm:spPr/>
    </dgm:pt>
    <dgm:pt modelId="{83EC4803-19E1-40D7-94AD-70C4981C25B8}" type="pres">
      <dgm:prSet presAssocID="{0A6F1BFE-14AE-4AB1-8EEF-3115AA64AE1C}" presName="sibTrans" presStyleCnt="0"/>
      <dgm:spPr/>
    </dgm:pt>
    <dgm:pt modelId="{4AD144E3-7172-4779-9EC5-911F31C29014}" type="pres">
      <dgm:prSet presAssocID="{9E81CA9D-16D9-4F81-B05E-F3874EF7835B}" presName="textNode" presStyleLbl="node1" presStyleIdx="2" presStyleCnt="4" custLinFactNeighborY="68750">
        <dgm:presLayoutVars>
          <dgm:bulletEnabled val="1"/>
        </dgm:presLayoutVars>
      </dgm:prSet>
      <dgm:spPr/>
    </dgm:pt>
    <dgm:pt modelId="{FFBAE677-2845-410A-92DA-252785D8059E}" type="pres">
      <dgm:prSet presAssocID="{ECFFA9B9-A675-4230-B278-6C9979B4C4C8}" presName="sibTrans" presStyleCnt="0"/>
      <dgm:spPr/>
    </dgm:pt>
    <dgm:pt modelId="{0EF9C354-250E-4281-ACBE-4187DDFB66E8}" type="pres">
      <dgm:prSet presAssocID="{F8829287-3563-43D8-8D2C-50B75887C9FE}" presName="textNode" presStyleLbl="node1" presStyleIdx="3" presStyleCnt="4" custLinFactNeighborX="65552" custLinFactNeighborY="66660">
        <dgm:presLayoutVars>
          <dgm:bulletEnabled val="1"/>
        </dgm:presLayoutVars>
      </dgm:prSet>
      <dgm:spPr/>
    </dgm:pt>
  </dgm:ptLst>
  <dgm:cxnLst>
    <dgm:cxn modelId="{98413526-2A3B-40D1-8C15-11DA5BF82D38}" srcId="{ECF65929-A365-416E-8B61-65FEC91D0F6E}" destId="{9E81CA9D-16D9-4F81-B05E-F3874EF7835B}" srcOrd="2" destOrd="0" parTransId="{FBCB6FFA-01FE-482B-8951-3D12DD5B1B1B}" sibTransId="{ECFFA9B9-A675-4230-B278-6C9979B4C4C8}"/>
    <dgm:cxn modelId="{C9B37F2D-3482-4990-9150-43946C7C9137}" srcId="{ECF65929-A365-416E-8B61-65FEC91D0F6E}" destId="{4047A770-8312-4199-B102-20B2BCF0E672}" srcOrd="0" destOrd="0" parTransId="{B09E2D9D-D4EF-471E-8E91-B39F43BAE891}" sibTransId="{BF0998EB-FBF0-4233-BA29-0B6E04A1BC03}"/>
    <dgm:cxn modelId="{A7496F2E-C6A5-4C68-91EF-3F15FF0453EA}" type="presOf" srcId="{2AB56569-3F6A-499A-A9F2-43129C1EF649}" destId="{92566B16-EBC7-497A-9839-22434365482D}" srcOrd="0" destOrd="0" presId="urn:microsoft.com/office/officeart/2005/8/layout/hProcess9"/>
    <dgm:cxn modelId="{641C8534-D8C3-448A-B472-4D54C4DE93AC}" type="presOf" srcId="{4047A770-8312-4199-B102-20B2BCF0E672}" destId="{498091CE-E6B1-4CEA-9C1A-294BCD833461}" srcOrd="0" destOrd="0" presId="urn:microsoft.com/office/officeart/2005/8/layout/hProcess9"/>
    <dgm:cxn modelId="{37014668-6FF5-4F9E-AB0C-BF0D41E13D0B}" srcId="{ECF65929-A365-416E-8B61-65FEC91D0F6E}" destId="{2AB56569-3F6A-499A-A9F2-43129C1EF649}" srcOrd="1" destOrd="0" parTransId="{B5CE97C0-CEAC-49B0-A4E6-B98B764E2EF1}" sibTransId="{0A6F1BFE-14AE-4AB1-8EEF-3115AA64AE1C}"/>
    <dgm:cxn modelId="{D49C4E52-878F-4027-9602-4A72479D4E72}" type="presOf" srcId="{9E81CA9D-16D9-4F81-B05E-F3874EF7835B}" destId="{4AD144E3-7172-4779-9EC5-911F31C29014}" srcOrd="0" destOrd="0" presId="urn:microsoft.com/office/officeart/2005/8/layout/hProcess9"/>
    <dgm:cxn modelId="{E0307A55-6F66-451E-BB55-B81F85045C0D}" type="presOf" srcId="{F8829287-3563-43D8-8D2C-50B75887C9FE}" destId="{0EF9C354-250E-4281-ACBE-4187DDFB66E8}" srcOrd="0" destOrd="0" presId="urn:microsoft.com/office/officeart/2005/8/layout/hProcess9"/>
    <dgm:cxn modelId="{0590EB89-FBC1-4C0C-903F-454502BE393D}" srcId="{ECF65929-A365-416E-8B61-65FEC91D0F6E}" destId="{F8829287-3563-43D8-8D2C-50B75887C9FE}" srcOrd="3" destOrd="0" parTransId="{CA18508C-91E4-415E-B1A1-81D767D04F7E}" sibTransId="{30ED79D1-17F6-4977-B60C-02AB7BDD55C2}"/>
    <dgm:cxn modelId="{3A91519B-CF37-4255-9EB3-E5EE21EE1642}" type="presOf" srcId="{ECF65929-A365-416E-8B61-65FEC91D0F6E}" destId="{3849C17B-70F3-4723-A6E4-CF70C5310265}" srcOrd="0" destOrd="0" presId="urn:microsoft.com/office/officeart/2005/8/layout/hProcess9"/>
    <dgm:cxn modelId="{FFF4E4B6-8D59-45A5-A0E0-92AFEA54BFCC}" type="presParOf" srcId="{3849C17B-70F3-4723-A6E4-CF70C5310265}" destId="{251DFA86-1B52-4D0D-86CF-F4913E716197}" srcOrd="0" destOrd="0" presId="urn:microsoft.com/office/officeart/2005/8/layout/hProcess9"/>
    <dgm:cxn modelId="{BFBC8105-F858-47B0-8F41-A1BC0500607D}" type="presParOf" srcId="{3849C17B-70F3-4723-A6E4-CF70C5310265}" destId="{007660D0-204A-4A8A-8789-0D9FD1CE7B3E}" srcOrd="1" destOrd="0" presId="urn:microsoft.com/office/officeart/2005/8/layout/hProcess9"/>
    <dgm:cxn modelId="{6831106C-83D8-4004-8869-C717038D6AA4}" type="presParOf" srcId="{007660D0-204A-4A8A-8789-0D9FD1CE7B3E}" destId="{498091CE-E6B1-4CEA-9C1A-294BCD833461}" srcOrd="0" destOrd="0" presId="urn:microsoft.com/office/officeart/2005/8/layout/hProcess9"/>
    <dgm:cxn modelId="{BEBE70FD-57B1-4B8A-94DE-5EA85D9580EE}" type="presParOf" srcId="{007660D0-204A-4A8A-8789-0D9FD1CE7B3E}" destId="{0CF12AD6-3D88-43B9-96AD-5E13BF5B89A8}" srcOrd="1" destOrd="0" presId="urn:microsoft.com/office/officeart/2005/8/layout/hProcess9"/>
    <dgm:cxn modelId="{953FC33C-AB2A-45FC-BA00-4B525AC3FAC3}" type="presParOf" srcId="{007660D0-204A-4A8A-8789-0D9FD1CE7B3E}" destId="{92566B16-EBC7-497A-9839-22434365482D}" srcOrd="2" destOrd="0" presId="urn:microsoft.com/office/officeart/2005/8/layout/hProcess9"/>
    <dgm:cxn modelId="{4F57A79B-36A3-481F-9582-25B3BA726E6A}" type="presParOf" srcId="{007660D0-204A-4A8A-8789-0D9FD1CE7B3E}" destId="{83EC4803-19E1-40D7-94AD-70C4981C25B8}" srcOrd="3" destOrd="0" presId="urn:microsoft.com/office/officeart/2005/8/layout/hProcess9"/>
    <dgm:cxn modelId="{26A8D322-BF3D-4A7E-82A9-F0E2B4AA7ABB}" type="presParOf" srcId="{007660D0-204A-4A8A-8789-0D9FD1CE7B3E}" destId="{4AD144E3-7172-4779-9EC5-911F31C29014}" srcOrd="4" destOrd="0" presId="urn:microsoft.com/office/officeart/2005/8/layout/hProcess9"/>
    <dgm:cxn modelId="{2B7456EB-3B12-428B-8C77-44FF60F81758}" type="presParOf" srcId="{007660D0-204A-4A8A-8789-0D9FD1CE7B3E}" destId="{FFBAE677-2845-410A-92DA-252785D8059E}" srcOrd="5" destOrd="0" presId="urn:microsoft.com/office/officeart/2005/8/layout/hProcess9"/>
    <dgm:cxn modelId="{35F9122E-4984-4020-AC90-0D582734D020}" type="presParOf" srcId="{007660D0-204A-4A8A-8789-0D9FD1CE7B3E}" destId="{0EF9C354-250E-4281-ACBE-4187DDFB66E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AF81E-38B6-4B37-B2F2-69BA8D1F4C3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312A3-EFD6-4C23-9DC6-25ECD0001A6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Standard</a:t>
          </a:r>
        </a:p>
      </dgm:t>
    </dgm:pt>
    <dgm:pt modelId="{391DDDBD-50CE-4103-8C94-6F64ADCF59AB}" type="parTrans" cxnId="{76447F20-4642-429E-BEDC-233D5128451D}">
      <dgm:prSet/>
      <dgm:spPr/>
      <dgm:t>
        <a:bodyPr/>
        <a:lstStyle/>
        <a:p>
          <a:endParaRPr lang="en-US"/>
        </a:p>
      </dgm:t>
    </dgm:pt>
    <dgm:pt modelId="{1020499D-BDE7-4390-BF2D-4D7E9D33BB97}" type="sibTrans" cxnId="{76447F20-4642-429E-BEDC-233D5128451D}">
      <dgm:prSet/>
      <dgm:spPr/>
      <dgm:t>
        <a:bodyPr/>
        <a:lstStyle/>
        <a:p>
          <a:endParaRPr lang="en-US"/>
        </a:p>
      </dgm:t>
    </dgm:pt>
    <dgm:pt modelId="{5005500A-9872-4D8B-8975-968B8BFED9BB}">
      <dgm:prSet phldrT="[Text]"/>
      <dgm:spPr/>
      <dgm:t>
        <a:bodyPr/>
        <a:lstStyle/>
        <a:p>
          <a:r>
            <a:rPr lang="en-US" dirty="0"/>
            <a:t>Applies to majority of CCTG &amp; NCTN trials</a:t>
          </a:r>
        </a:p>
      </dgm:t>
    </dgm:pt>
    <dgm:pt modelId="{B741FA98-3F26-4EFC-BE71-6287B06653FD}" type="parTrans" cxnId="{CFD47EBD-E441-4918-823F-F1DDBB4E0032}">
      <dgm:prSet/>
      <dgm:spPr/>
      <dgm:t>
        <a:bodyPr/>
        <a:lstStyle/>
        <a:p>
          <a:endParaRPr lang="en-US"/>
        </a:p>
      </dgm:t>
    </dgm:pt>
    <dgm:pt modelId="{40A3409D-FCE8-4D21-8DCE-B79AFE30A728}" type="sibTrans" cxnId="{CFD47EBD-E441-4918-823F-F1DDBB4E0032}">
      <dgm:prSet/>
      <dgm:spPr/>
      <dgm:t>
        <a:bodyPr/>
        <a:lstStyle/>
        <a:p>
          <a:endParaRPr lang="en-US"/>
        </a:p>
      </dgm:t>
    </dgm:pt>
    <dgm:pt modelId="{B1A44CA9-5A7A-408F-9382-C50034E53007}">
      <dgm:prSet phldrT="[Text]"/>
      <dgm:spPr/>
      <dgm:t>
        <a:bodyPr/>
        <a:lstStyle/>
        <a:p>
          <a:r>
            <a:rPr lang="en-US" dirty="0"/>
            <a:t>Risk-based approach that is compliant with GCP</a:t>
          </a:r>
        </a:p>
      </dgm:t>
    </dgm:pt>
    <dgm:pt modelId="{2B51D6D9-3D15-47BD-B82A-BCF75EB1F961}" type="parTrans" cxnId="{CFB54F91-6D4D-4FD5-AF02-3E7CE7C33E68}">
      <dgm:prSet/>
      <dgm:spPr/>
      <dgm:t>
        <a:bodyPr/>
        <a:lstStyle/>
        <a:p>
          <a:endParaRPr lang="en-US"/>
        </a:p>
      </dgm:t>
    </dgm:pt>
    <dgm:pt modelId="{4876BC56-2AE5-4763-81AE-F440ED766B5E}" type="sibTrans" cxnId="{CFB54F91-6D4D-4FD5-AF02-3E7CE7C33E68}">
      <dgm:prSet/>
      <dgm:spPr/>
      <dgm:t>
        <a:bodyPr/>
        <a:lstStyle/>
        <a:p>
          <a:endParaRPr lang="en-US"/>
        </a:p>
      </dgm:t>
    </dgm:pt>
    <dgm:pt modelId="{0DB92750-D45C-4EAE-A06B-841C5B9A358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Intensive</a:t>
          </a:r>
        </a:p>
      </dgm:t>
    </dgm:pt>
    <dgm:pt modelId="{7B6035B2-5C56-47A7-9E27-E9EC968E7D41}" type="parTrans" cxnId="{F0DBAD22-FA19-4810-92D3-04BA546D38D6}">
      <dgm:prSet/>
      <dgm:spPr/>
      <dgm:t>
        <a:bodyPr/>
        <a:lstStyle/>
        <a:p>
          <a:endParaRPr lang="en-US"/>
        </a:p>
      </dgm:t>
    </dgm:pt>
    <dgm:pt modelId="{57381AE6-1241-4BF8-9D4E-6EB54EC8B66B}" type="sibTrans" cxnId="{F0DBAD22-FA19-4810-92D3-04BA546D38D6}">
      <dgm:prSet/>
      <dgm:spPr/>
      <dgm:t>
        <a:bodyPr/>
        <a:lstStyle/>
        <a:p>
          <a:endParaRPr lang="en-US"/>
        </a:p>
      </dgm:t>
    </dgm:pt>
    <dgm:pt modelId="{D2108B21-3720-4758-81C2-3811DEFEF995}">
      <dgm:prSet phldrT="[Text]"/>
      <dgm:spPr/>
      <dgm:t>
        <a:bodyPr/>
        <a:lstStyle/>
        <a:p>
          <a:r>
            <a:rPr lang="en-US" dirty="0"/>
            <a:t>Intensive monitoring program reserved for registration track trials</a:t>
          </a:r>
        </a:p>
      </dgm:t>
    </dgm:pt>
    <dgm:pt modelId="{53AAD71D-5297-41DF-89E7-4701C9C0AED1}" type="parTrans" cxnId="{DFC65712-1901-4330-B3C7-8B4B12C0E4FA}">
      <dgm:prSet/>
      <dgm:spPr/>
      <dgm:t>
        <a:bodyPr/>
        <a:lstStyle/>
        <a:p>
          <a:endParaRPr lang="en-US"/>
        </a:p>
      </dgm:t>
    </dgm:pt>
    <dgm:pt modelId="{475E8CBB-525E-472F-A902-610AE58F94A3}" type="sibTrans" cxnId="{DFC65712-1901-4330-B3C7-8B4B12C0E4FA}">
      <dgm:prSet/>
      <dgm:spPr/>
      <dgm:t>
        <a:bodyPr/>
        <a:lstStyle/>
        <a:p>
          <a:endParaRPr lang="en-US"/>
        </a:p>
      </dgm:t>
    </dgm:pt>
    <dgm:pt modelId="{E3014934-5205-49FF-8006-21ADBBC87614}">
      <dgm:prSet phldrT="[Text]"/>
      <dgm:spPr/>
      <dgm:t>
        <a:bodyPr/>
        <a:lstStyle/>
        <a:p>
          <a:r>
            <a:rPr lang="en-US" dirty="0"/>
            <a:t>Critical Source Data reviewed for all participants</a:t>
          </a:r>
        </a:p>
      </dgm:t>
    </dgm:pt>
    <dgm:pt modelId="{8DD5AC10-C929-478C-9391-60C6C5EE40E9}" type="parTrans" cxnId="{DA2612CB-873E-4D11-9878-538EDD53359D}">
      <dgm:prSet/>
      <dgm:spPr/>
      <dgm:t>
        <a:bodyPr/>
        <a:lstStyle/>
        <a:p>
          <a:endParaRPr lang="en-US"/>
        </a:p>
      </dgm:t>
    </dgm:pt>
    <dgm:pt modelId="{A4B99E5F-D1AD-4DC7-ACE1-D15A21673564}" type="sibTrans" cxnId="{DA2612CB-873E-4D11-9878-538EDD53359D}">
      <dgm:prSet/>
      <dgm:spPr/>
      <dgm:t>
        <a:bodyPr/>
        <a:lstStyle/>
        <a:p>
          <a:endParaRPr lang="en-US"/>
        </a:p>
      </dgm:t>
    </dgm:pt>
    <dgm:pt modelId="{E90B4B9B-6D46-406B-BD21-4700C018DA3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International</a:t>
          </a:r>
        </a:p>
      </dgm:t>
    </dgm:pt>
    <dgm:pt modelId="{B62AF6C4-0B44-44E2-8333-5E8739350EE4}" type="parTrans" cxnId="{E12C3058-C890-41CD-A4A3-2788C5EE236E}">
      <dgm:prSet/>
      <dgm:spPr/>
      <dgm:t>
        <a:bodyPr/>
        <a:lstStyle/>
        <a:p>
          <a:endParaRPr lang="en-US"/>
        </a:p>
      </dgm:t>
    </dgm:pt>
    <dgm:pt modelId="{204AD73E-CCD8-4826-8D05-EDBF15F18C02}" type="sibTrans" cxnId="{E12C3058-C890-41CD-A4A3-2788C5EE236E}">
      <dgm:prSet/>
      <dgm:spPr/>
      <dgm:t>
        <a:bodyPr/>
        <a:lstStyle/>
        <a:p>
          <a:endParaRPr lang="en-US"/>
        </a:p>
      </dgm:t>
    </dgm:pt>
    <dgm:pt modelId="{7B459E4F-595E-4FFB-B454-1B69ED72DDED}">
      <dgm:prSet phldrT="[Text]"/>
      <dgm:spPr/>
      <dgm:t>
        <a:bodyPr/>
        <a:lstStyle/>
        <a:p>
          <a:r>
            <a:rPr lang="en-US" dirty="0"/>
            <a:t>Utilized for certain trials with US sites that join CCTG as member sites</a:t>
          </a:r>
        </a:p>
      </dgm:t>
    </dgm:pt>
    <dgm:pt modelId="{47BE6968-4882-441B-9AB1-DF59734BB3A7}" type="parTrans" cxnId="{8762F7C6-6865-4878-8340-A4C8418272B7}">
      <dgm:prSet/>
      <dgm:spPr/>
      <dgm:t>
        <a:bodyPr/>
        <a:lstStyle/>
        <a:p>
          <a:endParaRPr lang="en-US"/>
        </a:p>
      </dgm:t>
    </dgm:pt>
    <dgm:pt modelId="{B6DF08A0-DDD3-4981-91C9-6954EE0288CF}" type="sibTrans" cxnId="{8762F7C6-6865-4878-8340-A4C8418272B7}">
      <dgm:prSet/>
      <dgm:spPr/>
      <dgm:t>
        <a:bodyPr/>
        <a:lstStyle/>
        <a:p>
          <a:endParaRPr lang="en-US"/>
        </a:p>
      </dgm:t>
    </dgm:pt>
    <dgm:pt modelId="{ADB6AC89-E049-4A3D-98FC-E2FFFF404167}">
      <dgm:prSet phldrT="[Text]"/>
      <dgm:spPr/>
      <dgm:t>
        <a:bodyPr/>
        <a:lstStyle/>
        <a:p>
          <a:r>
            <a:rPr lang="en-US" dirty="0"/>
            <a:t>CCTG monitors will travel to US sites for monitoring</a:t>
          </a:r>
        </a:p>
      </dgm:t>
    </dgm:pt>
    <dgm:pt modelId="{AF5DEA9A-4378-43BC-8EE4-9C943B594756}" type="parTrans" cxnId="{42D010A8-007B-4BEC-9DEA-4DD0EA3B7F99}">
      <dgm:prSet/>
      <dgm:spPr/>
      <dgm:t>
        <a:bodyPr/>
        <a:lstStyle/>
        <a:p>
          <a:endParaRPr lang="en-US"/>
        </a:p>
      </dgm:t>
    </dgm:pt>
    <dgm:pt modelId="{62AC42F7-07B7-41AD-88E1-5AABC387CB99}" type="sibTrans" cxnId="{42D010A8-007B-4BEC-9DEA-4DD0EA3B7F99}">
      <dgm:prSet/>
      <dgm:spPr/>
      <dgm:t>
        <a:bodyPr/>
        <a:lstStyle/>
        <a:p>
          <a:endParaRPr lang="en-US"/>
        </a:p>
      </dgm:t>
    </dgm:pt>
    <dgm:pt modelId="{05C01F24-0B63-4DA1-AD48-5FC6F980C9AA}">
      <dgm:prSet phldrT="[Text]"/>
      <dgm:spPr/>
      <dgm:t>
        <a:bodyPr/>
        <a:lstStyle/>
        <a:p>
          <a:r>
            <a:rPr lang="en-US" dirty="0"/>
            <a:t>Conducted at 100% of accruing sites</a:t>
          </a:r>
        </a:p>
      </dgm:t>
    </dgm:pt>
    <dgm:pt modelId="{E5B11623-6A17-40A4-99FC-5F2F0F4BB406}" type="parTrans" cxnId="{20846D47-D4A1-447B-BC7B-4789BC10D777}">
      <dgm:prSet/>
      <dgm:spPr/>
      <dgm:t>
        <a:bodyPr/>
        <a:lstStyle/>
        <a:p>
          <a:endParaRPr lang="en-US"/>
        </a:p>
      </dgm:t>
    </dgm:pt>
    <dgm:pt modelId="{991E972C-4FE9-49F4-94A5-2608F4A1ED3C}" type="sibTrans" cxnId="{20846D47-D4A1-447B-BC7B-4789BC10D777}">
      <dgm:prSet/>
      <dgm:spPr/>
      <dgm:t>
        <a:bodyPr/>
        <a:lstStyle/>
        <a:p>
          <a:endParaRPr lang="en-US"/>
        </a:p>
      </dgm:t>
    </dgm:pt>
    <dgm:pt modelId="{343EAABA-4806-4186-AD45-25047598A15D}">
      <dgm:prSet phldrT="[Text]"/>
      <dgm:spPr/>
      <dgm:t>
        <a:bodyPr/>
        <a:lstStyle/>
        <a:p>
          <a:r>
            <a:rPr lang="en-US" dirty="0"/>
            <a:t>More frequent monitoring than standard program</a:t>
          </a:r>
        </a:p>
      </dgm:t>
    </dgm:pt>
    <dgm:pt modelId="{5E569736-12C4-4440-B266-A201F3CEA99C}" type="parTrans" cxnId="{3F7A059B-ED49-48AE-950A-F73BB59500E4}">
      <dgm:prSet/>
      <dgm:spPr/>
    </dgm:pt>
    <dgm:pt modelId="{A6872A5F-FD97-4F72-A2E1-AB4FD6320684}" type="sibTrans" cxnId="{3F7A059B-ED49-48AE-950A-F73BB59500E4}">
      <dgm:prSet/>
      <dgm:spPr/>
    </dgm:pt>
    <dgm:pt modelId="{8D66BED9-C48B-4E1A-A8C3-AE221F42208D}" type="pres">
      <dgm:prSet presAssocID="{6EEAF81E-38B6-4B37-B2F2-69BA8D1F4C33}" presName="linearFlow" presStyleCnt="0">
        <dgm:presLayoutVars>
          <dgm:dir/>
          <dgm:animLvl val="lvl"/>
          <dgm:resizeHandles val="exact"/>
        </dgm:presLayoutVars>
      </dgm:prSet>
      <dgm:spPr/>
    </dgm:pt>
    <dgm:pt modelId="{CABE5567-8AC2-4469-804D-9260F8136611}" type="pres">
      <dgm:prSet presAssocID="{097312A3-EFD6-4C23-9DC6-25ECD0001A6C}" presName="composite" presStyleCnt="0"/>
      <dgm:spPr/>
    </dgm:pt>
    <dgm:pt modelId="{49895BD9-3271-4EC5-9C52-A771304851ED}" type="pres">
      <dgm:prSet presAssocID="{097312A3-EFD6-4C23-9DC6-25ECD0001A6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2936DE3-23BB-4A99-B2A4-DA4ECD3786D3}" type="pres">
      <dgm:prSet presAssocID="{097312A3-EFD6-4C23-9DC6-25ECD0001A6C}" presName="descendantText" presStyleLbl="alignAcc1" presStyleIdx="0" presStyleCnt="3">
        <dgm:presLayoutVars>
          <dgm:bulletEnabled val="1"/>
        </dgm:presLayoutVars>
      </dgm:prSet>
      <dgm:spPr/>
    </dgm:pt>
    <dgm:pt modelId="{26BD93FF-18BB-45E5-9B0A-228F2993274D}" type="pres">
      <dgm:prSet presAssocID="{1020499D-BDE7-4390-BF2D-4D7E9D33BB97}" presName="sp" presStyleCnt="0"/>
      <dgm:spPr/>
    </dgm:pt>
    <dgm:pt modelId="{A1D9AF88-AEF8-46F6-AB74-57556E6630FA}" type="pres">
      <dgm:prSet presAssocID="{0DB92750-D45C-4EAE-A06B-841C5B9A358D}" presName="composite" presStyleCnt="0"/>
      <dgm:spPr/>
    </dgm:pt>
    <dgm:pt modelId="{54C96CB4-9205-4096-AAAB-1078E8737856}" type="pres">
      <dgm:prSet presAssocID="{0DB92750-D45C-4EAE-A06B-841C5B9A358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0DB5CE6-9AA0-40B8-B78F-6F18C98AF3FB}" type="pres">
      <dgm:prSet presAssocID="{0DB92750-D45C-4EAE-A06B-841C5B9A358D}" presName="descendantText" presStyleLbl="alignAcc1" presStyleIdx="1" presStyleCnt="3">
        <dgm:presLayoutVars>
          <dgm:bulletEnabled val="1"/>
        </dgm:presLayoutVars>
      </dgm:prSet>
      <dgm:spPr/>
    </dgm:pt>
    <dgm:pt modelId="{E7D8A8BC-643A-46B6-8EC5-EFB41B035C8D}" type="pres">
      <dgm:prSet presAssocID="{57381AE6-1241-4BF8-9D4E-6EB54EC8B66B}" presName="sp" presStyleCnt="0"/>
      <dgm:spPr/>
    </dgm:pt>
    <dgm:pt modelId="{44531E97-FD19-4A31-B5FA-9987CA94FC26}" type="pres">
      <dgm:prSet presAssocID="{E90B4B9B-6D46-406B-BD21-4700C018DA34}" presName="composite" presStyleCnt="0"/>
      <dgm:spPr/>
    </dgm:pt>
    <dgm:pt modelId="{4F4BC45E-89E7-48CB-93AC-279E6F9055B2}" type="pres">
      <dgm:prSet presAssocID="{E90B4B9B-6D46-406B-BD21-4700C018DA3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A40327D-DF41-440B-82DE-73F0DECD3698}" type="pres">
      <dgm:prSet presAssocID="{E90B4B9B-6D46-406B-BD21-4700C018DA3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FC65712-1901-4330-B3C7-8B4B12C0E4FA}" srcId="{0DB92750-D45C-4EAE-A06B-841C5B9A358D}" destId="{D2108B21-3720-4758-81C2-3811DEFEF995}" srcOrd="0" destOrd="0" parTransId="{53AAD71D-5297-41DF-89E7-4701C9C0AED1}" sibTransId="{475E8CBB-525E-472F-A902-610AE58F94A3}"/>
    <dgm:cxn modelId="{7D254C20-4ADC-4CE6-AF1A-08590E513356}" type="presOf" srcId="{343EAABA-4806-4186-AD45-25047598A15D}" destId="{C0DB5CE6-9AA0-40B8-B78F-6F18C98AF3FB}" srcOrd="0" destOrd="2" presId="urn:microsoft.com/office/officeart/2005/8/layout/chevron2"/>
    <dgm:cxn modelId="{76447F20-4642-429E-BEDC-233D5128451D}" srcId="{6EEAF81E-38B6-4B37-B2F2-69BA8D1F4C33}" destId="{097312A3-EFD6-4C23-9DC6-25ECD0001A6C}" srcOrd="0" destOrd="0" parTransId="{391DDDBD-50CE-4103-8C94-6F64ADCF59AB}" sibTransId="{1020499D-BDE7-4390-BF2D-4D7E9D33BB97}"/>
    <dgm:cxn modelId="{F0DBAD22-FA19-4810-92D3-04BA546D38D6}" srcId="{6EEAF81E-38B6-4B37-B2F2-69BA8D1F4C33}" destId="{0DB92750-D45C-4EAE-A06B-841C5B9A358D}" srcOrd="1" destOrd="0" parTransId="{7B6035B2-5C56-47A7-9E27-E9EC968E7D41}" sibTransId="{57381AE6-1241-4BF8-9D4E-6EB54EC8B66B}"/>
    <dgm:cxn modelId="{8CE58F27-5663-4B02-BFF6-5D05E44214EC}" type="presOf" srcId="{D2108B21-3720-4758-81C2-3811DEFEF995}" destId="{C0DB5CE6-9AA0-40B8-B78F-6F18C98AF3FB}" srcOrd="0" destOrd="0" presId="urn:microsoft.com/office/officeart/2005/8/layout/chevron2"/>
    <dgm:cxn modelId="{CF838629-8940-48F8-8E98-53CFAC9A3332}" type="presOf" srcId="{E90B4B9B-6D46-406B-BD21-4700C018DA34}" destId="{4F4BC45E-89E7-48CB-93AC-279E6F9055B2}" srcOrd="0" destOrd="0" presId="urn:microsoft.com/office/officeart/2005/8/layout/chevron2"/>
    <dgm:cxn modelId="{3BE6F02E-DCA7-4F15-A225-F9B6E95CD106}" type="presOf" srcId="{ADB6AC89-E049-4A3D-98FC-E2FFFF404167}" destId="{8A40327D-DF41-440B-82DE-73F0DECD3698}" srcOrd="0" destOrd="1" presId="urn:microsoft.com/office/officeart/2005/8/layout/chevron2"/>
    <dgm:cxn modelId="{37D2113C-66D8-4085-9883-B7FA6A3CFED5}" type="presOf" srcId="{B1A44CA9-5A7A-408F-9382-C50034E53007}" destId="{12936DE3-23BB-4A99-B2A4-DA4ECD3786D3}" srcOrd="0" destOrd="1" presId="urn:microsoft.com/office/officeart/2005/8/layout/chevron2"/>
    <dgm:cxn modelId="{13A1AE44-73E9-408F-B8E5-C26BE564F12D}" type="presOf" srcId="{097312A3-EFD6-4C23-9DC6-25ECD0001A6C}" destId="{49895BD9-3271-4EC5-9C52-A771304851ED}" srcOrd="0" destOrd="0" presId="urn:microsoft.com/office/officeart/2005/8/layout/chevron2"/>
    <dgm:cxn modelId="{20846D47-D4A1-447B-BC7B-4789BC10D777}" srcId="{097312A3-EFD6-4C23-9DC6-25ECD0001A6C}" destId="{05C01F24-0B63-4DA1-AD48-5FC6F980C9AA}" srcOrd="2" destOrd="0" parTransId="{E5B11623-6A17-40A4-99FC-5F2F0F4BB406}" sibTransId="{991E972C-4FE9-49F4-94A5-2608F4A1ED3C}"/>
    <dgm:cxn modelId="{3D6B1F4C-A90F-480E-B19C-7FA1A1738C21}" type="presOf" srcId="{5005500A-9872-4D8B-8975-968B8BFED9BB}" destId="{12936DE3-23BB-4A99-B2A4-DA4ECD3786D3}" srcOrd="0" destOrd="0" presId="urn:microsoft.com/office/officeart/2005/8/layout/chevron2"/>
    <dgm:cxn modelId="{02D2F776-1944-4F4B-A01E-E3466BA33C1C}" type="presOf" srcId="{E3014934-5205-49FF-8006-21ADBBC87614}" destId="{C0DB5CE6-9AA0-40B8-B78F-6F18C98AF3FB}" srcOrd="0" destOrd="1" presId="urn:microsoft.com/office/officeart/2005/8/layout/chevron2"/>
    <dgm:cxn modelId="{E12C3058-C890-41CD-A4A3-2788C5EE236E}" srcId="{6EEAF81E-38B6-4B37-B2F2-69BA8D1F4C33}" destId="{E90B4B9B-6D46-406B-BD21-4700C018DA34}" srcOrd="2" destOrd="0" parTransId="{B62AF6C4-0B44-44E2-8333-5E8739350EE4}" sibTransId="{204AD73E-CCD8-4826-8D05-EDBF15F18C02}"/>
    <dgm:cxn modelId="{48D75C7E-7D94-43A9-A36C-6F0804C3EC86}" type="presOf" srcId="{0DB92750-D45C-4EAE-A06B-841C5B9A358D}" destId="{54C96CB4-9205-4096-AAAB-1078E8737856}" srcOrd="0" destOrd="0" presId="urn:microsoft.com/office/officeart/2005/8/layout/chevron2"/>
    <dgm:cxn modelId="{F9D64A7F-160D-473B-9517-E181AFCF75F0}" type="presOf" srcId="{6EEAF81E-38B6-4B37-B2F2-69BA8D1F4C33}" destId="{8D66BED9-C48B-4E1A-A8C3-AE221F42208D}" srcOrd="0" destOrd="0" presId="urn:microsoft.com/office/officeart/2005/8/layout/chevron2"/>
    <dgm:cxn modelId="{CFB54F91-6D4D-4FD5-AF02-3E7CE7C33E68}" srcId="{097312A3-EFD6-4C23-9DC6-25ECD0001A6C}" destId="{B1A44CA9-5A7A-408F-9382-C50034E53007}" srcOrd="1" destOrd="0" parTransId="{2B51D6D9-3D15-47BD-B82A-BCF75EB1F961}" sibTransId="{4876BC56-2AE5-4763-81AE-F440ED766B5E}"/>
    <dgm:cxn modelId="{3F7A059B-ED49-48AE-950A-F73BB59500E4}" srcId="{0DB92750-D45C-4EAE-A06B-841C5B9A358D}" destId="{343EAABA-4806-4186-AD45-25047598A15D}" srcOrd="2" destOrd="0" parTransId="{5E569736-12C4-4440-B266-A201F3CEA99C}" sibTransId="{A6872A5F-FD97-4F72-A2E1-AB4FD6320684}"/>
    <dgm:cxn modelId="{42D010A8-007B-4BEC-9DEA-4DD0EA3B7F99}" srcId="{E90B4B9B-6D46-406B-BD21-4700C018DA34}" destId="{ADB6AC89-E049-4A3D-98FC-E2FFFF404167}" srcOrd="1" destOrd="0" parTransId="{AF5DEA9A-4378-43BC-8EE4-9C943B594756}" sibTransId="{62AC42F7-07B7-41AD-88E1-5AABC387CB99}"/>
    <dgm:cxn modelId="{9FC608BB-BFBD-4785-8C9E-CB0051DF051E}" type="presOf" srcId="{05C01F24-0B63-4DA1-AD48-5FC6F980C9AA}" destId="{12936DE3-23BB-4A99-B2A4-DA4ECD3786D3}" srcOrd="0" destOrd="2" presId="urn:microsoft.com/office/officeart/2005/8/layout/chevron2"/>
    <dgm:cxn modelId="{CFD47EBD-E441-4918-823F-F1DDBB4E0032}" srcId="{097312A3-EFD6-4C23-9DC6-25ECD0001A6C}" destId="{5005500A-9872-4D8B-8975-968B8BFED9BB}" srcOrd="0" destOrd="0" parTransId="{B741FA98-3F26-4EFC-BE71-6287B06653FD}" sibTransId="{40A3409D-FCE8-4D21-8DCE-B79AFE30A728}"/>
    <dgm:cxn modelId="{06AC08C1-2132-4F6B-A2BC-5EEFDB6A957D}" type="presOf" srcId="{7B459E4F-595E-4FFB-B454-1B69ED72DDED}" destId="{8A40327D-DF41-440B-82DE-73F0DECD3698}" srcOrd="0" destOrd="0" presId="urn:microsoft.com/office/officeart/2005/8/layout/chevron2"/>
    <dgm:cxn modelId="{8762F7C6-6865-4878-8340-A4C8418272B7}" srcId="{E90B4B9B-6D46-406B-BD21-4700C018DA34}" destId="{7B459E4F-595E-4FFB-B454-1B69ED72DDED}" srcOrd="0" destOrd="0" parTransId="{47BE6968-4882-441B-9AB1-DF59734BB3A7}" sibTransId="{B6DF08A0-DDD3-4981-91C9-6954EE0288CF}"/>
    <dgm:cxn modelId="{DA2612CB-873E-4D11-9878-538EDD53359D}" srcId="{0DB92750-D45C-4EAE-A06B-841C5B9A358D}" destId="{E3014934-5205-49FF-8006-21ADBBC87614}" srcOrd="1" destOrd="0" parTransId="{8DD5AC10-C929-478C-9391-60C6C5EE40E9}" sibTransId="{A4B99E5F-D1AD-4DC7-ACE1-D15A21673564}"/>
    <dgm:cxn modelId="{D4BE77D9-44DE-4218-B11C-4D717487D680}" type="presParOf" srcId="{8D66BED9-C48B-4E1A-A8C3-AE221F42208D}" destId="{CABE5567-8AC2-4469-804D-9260F8136611}" srcOrd="0" destOrd="0" presId="urn:microsoft.com/office/officeart/2005/8/layout/chevron2"/>
    <dgm:cxn modelId="{37149967-CA7E-4D51-B9B1-A52CE31CA7DE}" type="presParOf" srcId="{CABE5567-8AC2-4469-804D-9260F8136611}" destId="{49895BD9-3271-4EC5-9C52-A771304851ED}" srcOrd="0" destOrd="0" presId="urn:microsoft.com/office/officeart/2005/8/layout/chevron2"/>
    <dgm:cxn modelId="{502E0168-54FD-4FAA-A3F5-EE5287282556}" type="presParOf" srcId="{CABE5567-8AC2-4469-804D-9260F8136611}" destId="{12936DE3-23BB-4A99-B2A4-DA4ECD3786D3}" srcOrd="1" destOrd="0" presId="urn:microsoft.com/office/officeart/2005/8/layout/chevron2"/>
    <dgm:cxn modelId="{F17AEFA6-576E-460E-B6C6-4ECC4C5FAA84}" type="presParOf" srcId="{8D66BED9-C48B-4E1A-A8C3-AE221F42208D}" destId="{26BD93FF-18BB-45E5-9B0A-228F2993274D}" srcOrd="1" destOrd="0" presId="urn:microsoft.com/office/officeart/2005/8/layout/chevron2"/>
    <dgm:cxn modelId="{5BD1FD80-BBEA-459C-8CB7-5730400D331F}" type="presParOf" srcId="{8D66BED9-C48B-4E1A-A8C3-AE221F42208D}" destId="{A1D9AF88-AEF8-46F6-AB74-57556E6630FA}" srcOrd="2" destOrd="0" presId="urn:microsoft.com/office/officeart/2005/8/layout/chevron2"/>
    <dgm:cxn modelId="{9499D81C-55C1-483C-956B-D52A0709BA63}" type="presParOf" srcId="{A1D9AF88-AEF8-46F6-AB74-57556E6630FA}" destId="{54C96CB4-9205-4096-AAAB-1078E8737856}" srcOrd="0" destOrd="0" presId="urn:microsoft.com/office/officeart/2005/8/layout/chevron2"/>
    <dgm:cxn modelId="{25C3BFA5-71AA-49D5-B86C-2225AEF64217}" type="presParOf" srcId="{A1D9AF88-AEF8-46F6-AB74-57556E6630FA}" destId="{C0DB5CE6-9AA0-40B8-B78F-6F18C98AF3FB}" srcOrd="1" destOrd="0" presId="urn:microsoft.com/office/officeart/2005/8/layout/chevron2"/>
    <dgm:cxn modelId="{B990369A-435D-4BAA-AA5E-2860E0774FC0}" type="presParOf" srcId="{8D66BED9-C48B-4E1A-A8C3-AE221F42208D}" destId="{E7D8A8BC-643A-46B6-8EC5-EFB41B035C8D}" srcOrd="3" destOrd="0" presId="urn:microsoft.com/office/officeart/2005/8/layout/chevron2"/>
    <dgm:cxn modelId="{CBD27D44-68EC-4F08-A5D7-757E10789F09}" type="presParOf" srcId="{8D66BED9-C48B-4E1A-A8C3-AE221F42208D}" destId="{44531E97-FD19-4A31-B5FA-9987CA94FC26}" srcOrd="4" destOrd="0" presId="urn:microsoft.com/office/officeart/2005/8/layout/chevron2"/>
    <dgm:cxn modelId="{229138BC-236B-4BFC-8D7F-2E1E31DF6B20}" type="presParOf" srcId="{44531E97-FD19-4A31-B5FA-9987CA94FC26}" destId="{4F4BC45E-89E7-48CB-93AC-279E6F9055B2}" srcOrd="0" destOrd="0" presId="urn:microsoft.com/office/officeart/2005/8/layout/chevron2"/>
    <dgm:cxn modelId="{5A0DA792-1B2D-4520-A944-59E52D76B772}" type="presParOf" srcId="{44531E97-FD19-4A31-B5FA-9987CA94FC26}" destId="{8A40327D-DF41-440B-82DE-73F0DECD36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322808-A8E4-4BA0-9EBA-EF7347319FE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88D3C-8603-43B6-9004-40CE1A094552}">
      <dgm:prSet phldrT="[Text]" phldr="1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61752029-4936-4698-AC06-DB978C0B1CF1}" type="parTrans" cxnId="{39A85B74-B81D-415B-A75A-2FAF02E7308C}">
      <dgm:prSet/>
      <dgm:spPr/>
      <dgm:t>
        <a:bodyPr/>
        <a:lstStyle/>
        <a:p>
          <a:endParaRPr lang="en-US"/>
        </a:p>
      </dgm:t>
    </dgm:pt>
    <dgm:pt modelId="{04C08FFA-992D-402C-883F-71598775C8EE}" type="sibTrans" cxnId="{39A85B74-B81D-415B-A75A-2FAF02E7308C}">
      <dgm:prSet/>
      <dgm:spPr/>
      <dgm:t>
        <a:bodyPr/>
        <a:lstStyle/>
        <a:p>
          <a:endParaRPr lang="en-US"/>
        </a:p>
      </dgm:t>
    </dgm:pt>
    <dgm:pt modelId="{71BCF3DD-39B8-4340-8C12-ADAE4815CDC3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Auditing GCP 1.6</a:t>
          </a:r>
          <a:endParaRPr lang="en-US" dirty="0"/>
        </a:p>
      </dgm:t>
    </dgm:pt>
    <dgm:pt modelId="{3DF1FBD6-7060-4161-896E-E321DCDFE520}" type="parTrans" cxnId="{059DDA26-0296-489E-9369-9BDF31A423B5}">
      <dgm:prSet/>
      <dgm:spPr/>
      <dgm:t>
        <a:bodyPr/>
        <a:lstStyle/>
        <a:p>
          <a:endParaRPr lang="en-US"/>
        </a:p>
      </dgm:t>
    </dgm:pt>
    <dgm:pt modelId="{2266DD6B-42CF-43CD-8608-6226EA1A1DA9}" type="sibTrans" cxnId="{059DDA26-0296-489E-9369-9BDF31A423B5}">
      <dgm:prSet/>
      <dgm:spPr/>
      <dgm:t>
        <a:bodyPr/>
        <a:lstStyle/>
        <a:p>
          <a:endParaRPr lang="en-US"/>
        </a:p>
      </dgm:t>
    </dgm:pt>
    <dgm:pt modelId="{B6142264-334A-4851-B590-77051941CD0D}">
      <dgm:prSet phldrT="[Text]" phldr="1"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6C42D1C-4832-4CF4-91C5-33D18F57283F}" type="parTrans" cxnId="{C5EE338B-E697-4D2F-BA1B-6844781E0C00}">
      <dgm:prSet/>
      <dgm:spPr/>
      <dgm:t>
        <a:bodyPr/>
        <a:lstStyle/>
        <a:p>
          <a:endParaRPr lang="en-US"/>
        </a:p>
      </dgm:t>
    </dgm:pt>
    <dgm:pt modelId="{E43B3252-49EE-4CAD-832F-9373E0104D53}" type="sibTrans" cxnId="{C5EE338B-E697-4D2F-BA1B-6844781E0C00}">
      <dgm:prSet/>
      <dgm:spPr/>
      <dgm:t>
        <a:bodyPr/>
        <a:lstStyle/>
        <a:p>
          <a:endParaRPr lang="en-US"/>
        </a:p>
      </dgm:t>
    </dgm:pt>
    <dgm:pt modelId="{AC0A2E19-1C28-459C-A295-B7E18D030754}">
      <dgm:prSet phldrT="[Text]"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Monitoring GCP 1.38</a:t>
          </a:r>
          <a:endParaRPr lang="en-US" dirty="0"/>
        </a:p>
      </dgm:t>
    </dgm:pt>
    <dgm:pt modelId="{46541F3D-66D4-4D9E-8EC4-38F795FA872F}" type="parTrans" cxnId="{2D72E5CF-038C-486E-8A7B-E1DF9D175CFC}">
      <dgm:prSet/>
      <dgm:spPr/>
      <dgm:t>
        <a:bodyPr/>
        <a:lstStyle/>
        <a:p>
          <a:endParaRPr lang="en-US"/>
        </a:p>
      </dgm:t>
    </dgm:pt>
    <dgm:pt modelId="{AE955022-20B5-47C0-977D-832129612F3E}" type="sibTrans" cxnId="{2D72E5CF-038C-486E-8A7B-E1DF9D175CFC}">
      <dgm:prSet/>
      <dgm:spPr/>
      <dgm:t>
        <a:bodyPr/>
        <a:lstStyle/>
        <a:p>
          <a:endParaRPr lang="en-US"/>
        </a:p>
      </dgm:t>
    </dgm:pt>
    <dgm:pt modelId="{0AD23009-0824-427C-888F-5D55EFD89227}" type="pres">
      <dgm:prSet presAssocID="{D4322808-A8E4-4BA0-9EBA-EF7347319FE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73E0808-0DDB-48D9-9B6F-BD57DCFC46E4}" type="pres">
      <dgm:prSet presAssocID="{E7A88D3C-8603-43B6-9004-40CE1A094552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73387CD1-8F1A-4F38-9C33-FB130CC7CAEF}" type="pres">
      <dgm:prSet presAssocID="{E7A88D3C-8603-43B6-9004-40CE1A094552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AEFF7150-6E11-4662-A3AB-D29A071DD154}" type="pres">
      <dgm:prSet presAssocID="{B6142264-334A-4851-B590-77051941CD0D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44D41BDB-1F4E-4FBE-A925-1903C5058FCD}" type="pres">
      <dgm:prSet presAssocID="{B6142264-334A-4851-B590-77051941CD0D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59DDA26-0296-489E-9369-9BDF31A423B5}" srcId="{E7A88D3C-8603-43B6-9004-40CE1A094552}" destId="{71BCF3DD-39B8-4340-8C12-ADAE4815CDC3}" srcOrd="0" destOrd="0" parTransId="{3DF1FBD6-7060-4161-896E-E321DCDFE520}" sibTransId="{2266DD6B-42CF-43CD-8608-6226EA1A1DA9}"/>
    <dgm:cxn modelId="{EB31A330-F659-4DB6-B1DB-1F85CAF0B0C8}" type="presOf" srcId="{71BCF3DD-39B8-4340-8C12-ADAE4815CDC3}" destId="{73387CD1-8F1A-4F38-9C33-FB130CC7CAEF}" srcOrd="0" destOrd="0" presId="urn:microsoft.com/office/officeart/2009/3/layout/IncreasingArrowsProcess"/>
    <dgm:cxn modelId="{39A85B74-B81D-415B-A75A-2FAF02E7308C}" srcId="{D4322808-A8E4-4BA0-9EBA-EF7347319FE1}" destId="{E7A88D3C-8603-43B6-9004-40CE1A094552}" srcOrd="0" destOrd="0" parTransId="{61752029-4936-4698-AC06-DB978C0B1CF1}" sibTransId="{04C08FFA-992D-402C-883F-71598775C8EE}"/>
    <dgm:cxn modelId="{C5EE338B-E697-4D2F-BA1B-6844781E0C00}" srcId="{D4322808-A8E4-4BA0-9EBA-EF7347319FE1}" destId="{B6142264-334A-4851-B590-77051941CD0D}" srcOrd="1" destOrd="0" parTransId="{46C42D1C-4832-4CF4-91C5-33D18F57283F}" sibTransId="{E43B3252-49EE-4CAD-832F-9373E0104D53}"/>
    <dgm:cxn modelId="{04BCA98E-ED92-4EC7-921C-1B617B8C44E2}" type="presOf" srcId="{E7A88D3C-8603-43B6-9004-40CE1A094552}" destId="{173E0808-0DDB-48D9-9B6F-BD57DCFC46E4}" srcOrd="0" destOrd="0" presId="urn:microsoft.com/office/officeart/2009/3/layout/IncreasingArrowsProcess"/>
    <dgm:cxn modelId="{32301EA4-9F0C-422B-898A-CEB0CC47B0AD}" type="presOf" srcId="{B6142264-334A-4851-B590-77051941CD0D}" destId="{AEFF7150-6E11-4662-A3AB-D29A071DD154}" srcOrd="0" destOrd="0" presId="urn:microsoft.com/office/officeart/2009/3/layout/IncreasingArrowsProcess"/>
    <dgm:cxn modelId="{98C04CBA-1EF9-47BD-9823-7B2CFAA136A2}" type="presOf" srcId="{AC0A2E19-1C28-459C-A295-B7E18D030754}" destId="{44D41BDB-1F4E-4FBE-A925-1903C5058FCD}" srcOrd="0" destOrd="0" presId="urn:microsoft.com/office/officeart/2009/3/layout/IncreasingArrowsProcess"/>
    <dgm:cxn modelId="{F10718BE-4262-4D69-B169-F62D5F269DD3}" type="presOf" srcId="{D4322808-A8E4-4BA0-9EBA-EF7347319FE1}" destId="{0AD23009-0824-427C-888F-5D55EFD89227}" srcOrd="0" destOrd="0" presId="urn:microsoft.com/office/officeart/2009/3/layout/IncreasingArrowsProcess"/>
    <dgm:cxn modelId="{2D72E5CF-038C-486E-8A7B-E1DF9D175CFC}" srcId="{B6142264-334A-4851-B590-77051941CD0D}" destId="{AC0A2E19-1C28-459C-A295-B7E18D030754}" srcOrd="0" destOrd="0" parTransId="{46541F3D-66D4-4D9E-8EC4-38F795FA872F}" sibTransId="{AE955022-20B5-47C0-977D-832129612F3E}"/>
    <dgm:cxn modelId="{26F1ED68-D0F2-4AB7-A1B2-35611F5085C4}" type="presParOf" srcId="{0AD23009-0824-427C-888F-5D55EFD89227}" destId="{173E0808-0DDB-48D9-9B6F-BD57DCFC46E4}" srcOrd="0" destOrd="0" presId="urn:microsoft.com/office/officeart/2009/3/layout/IncreasingArrowsProcess"/>
    <dgm:cxn modelId="{E9F498C9-6234-47C8-BA70-9115DD31225E}" type="presParOf" srcId="{0AD23009-0824-427C-888F-5D55EFD89227}" destId="{73387CD1-8F1A-4F38-9C33-FB130CC7CAEF}" srcOrd="1" destOrd="0" presId="urn:microsoft.com/office/officeart/2009/3/layout/IncreasingArrowsProcess"/>
    <dgm:cxn modelId="{FECB8D1A-63EA-439B-9BCB-0914C11B0511}" type="presParOf" srcId="{0AD23009-0824-427C-888F-5D55EFD89227}" destId="{AEFF7150-6E11-4662-A3AB-D29A071DD154}" srcOrd="2" destOrd="0" presId="urn:microsoft.com/office/officeart/2009/3/layout/IncreasingArrowsProcess"/>
    <dgm:cxn modelId="{3535CE7C-FD30-4DEB-905D-B098150A1709}" type="presParOf" srcId="{0AD23009-0824-427C-888F-5D55EFD89227}" destId="{44D41BDB-1F4E-4FBE-A925-1903C5058FC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FAE05F-312D-49BE-8130-1693086EBD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AF16F-6DD2-4031-9777-D140C5DF877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Canadian Federal Government</a:t>
          </a:r>
        </a:p>
      </dgm:t>
    </dgm:pt>
    <dgm:pt modelId="{A89A5EE9-50F0-43ED-9A1F-475FC8379AF4}" type="parTrans" cxnId="{CFA2E91D-6F9A-474B-B69E-8852FFA46875}">
      <dgm:prSet/>
      <dgm:spPr/>
      <dgm:t>
        <a:bodyPr/>
        <a:lstStyle/>
        <a:p>
          <a:endParaRPr lang="en-US"/>
        </a:p>
      </dgm:t>
    </dgm:pt>
    <dgm:pt modelId="{DC315D46-D188-45DD-AD60-EC451275B1C2}" type="sibTrans" cxnId="{CFA2E91D-6F9A-474B-B69E-8852FFA46875}">
      <dgm:prSet/>
      <dgm:spPr/>
      <dgm:t>
        <a:bodyPr/>
        <a:lstStyle/>
        <a:p>
          <a:endParaRPr lang="en-US"/>
        </a:p>
      </dgm:t>
    </dgm:pt>
    <dgm:pt modelId="{100FFAA6-9C45-49BD-B32D-836B895B098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Health Portfolio</a:t>
          </a:r>
        </a:p>
      </dgm:t>
    </dgm:pt>
    <dgm:pt modelId="{5CA7F157-FB1E-4871-BEC6-62A8541F6993}" type="parTrans" cxnId="{7324611B-18F2-4FD0-83B2-8288F62AEBAF}">
      <dgm:prSet/>
      <dgm:spPr/>
      <dgm:t>
        <a:bodyPr/>
        <a:lstStyle/>
        <a:p>
          <a:endParaRPr lang="en-US"/>
        </a:p>
      </dgm:t>
    </dgm:pt>
    <dgm:pt modelId="{30C8DCAB-7173-49AA-8C30-80A9CEF66905}" type="sibTrans" cxnId="{7324611B-18F2-4FD0-83B2-8288F62AEBAF}">
      <dgm:prSet/>
      <dgm:spPr/>
      <dgm:t>
        <a:bodyPr/>
        <a:lstStyle/>
        <a:p>
          <a:endParaRPr lang="en-US"/>
        </a:p>
      </dgm:t>
    </dgm:pt>
    <dgm:pt modelId="{27AF60BC-3B3D-4F3B-82DE-C418FFA73FA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Canadian Food Inspection Agency</a:t>
          </a:r>
        </a:p>
      </dgm:t>
    </dgm:pt>
    <dgm:pt modelId="{F2BD5061-4398-4265-8F82-BA0B1554D7D0}" type="parTrans" cxnId="{905F1788-0977-45A4-838A-D3509A3D8ADB}">
      <dgm:prSet/>
      <dgm:spPr/>
      <dgm:t>
        <a:bodyPr/>
        <a:lstStyle/>
        <a:p>
          <a:endParaRPr lang="en-US"/>
        </a:p>
      </dgm:t>
    </dgm:pt>
    <dgm:pt modelId="{EE604FC5-F6CC-4E7D-877C-BD32E57E1E6B}" type="sibTrans" cxnId="{905F1788-0977-45A4-838A-D3509A3D8ADB}">
      <dgm:prSet/>
      <dgm:spPr/>
      <dgm:t>
        <a:bodyPr/>
        <a:lstStyle/>
        <a:p>
          <a:endParaRPr lang="en-US"/>
        </a:p>
      </dgm:t>
    </dgm:pt>
    <dgm:pt modelId="{6CCD0923-2A34-4413-974E-AAD5B0CFA5F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Canadian Institute of Health Research</a:t>
          </a:r>
        </a:p>
      </dgm:t>
    </dgm:pt>
    <dgm:pt modelId="{C920BB1E-E898-499B-B5C5-27220BBF8931}" type="parTrans" cxnId="{13164F5D-D911-4BF3-AF86-E93BEC530E6E}">
      <dgm:prSet/>
      <dgm:spPr/>
      <dgm:t>
        <a:bodyPr/>
        <a:lstStyle/>
        <a:p>
          <a:endParaRPr lang="en-US"/>
        </a:p>
      </dgm:t>
    </dgm:pt>
    <dgm:pt modelId="{1B3AAE80-1A9C-489F-95B4-2181EAF5CCD2}" type="sibTrans" cxnId="{13164F5D-D911-4BF3-AF86-E93BEC530E6E}">
      <dgm:prSet/>
      <dgm:spPr/>
      <dgm:t>
        <a:bodyPr/>
        <a:lstStyle/>
        <a:p>
          <a:endParaRPr lang="en-US"/>
        </a:p>
      </dgm:t>
    </dgm:pt>
    <dgm:pt modelId="{A3C21AD7-6B78-4593-9B58-D3A0182BA86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Health Canada</a:t>
          </a:r>
        </a:p>
      </dgm:t>
    </dgm:pt>
    <dgm:pt modelId="{3229DED1-080A-4A4A-B900-5B5422316C3B}" type="parTrans" cxnId="{AF10B280-5C54-4490-AC20-6BA569F869EA}">
      <dgm:prSet/>
      <dgm:spPr/>
      <dgm:t>
        <a:bodyPr/>
        <a:lstStyle/>
        <a:p>
          <a:endParaRPr lang="en-US"/>
        </a:p>
      </dgm:t>
    </dgm:pt>
    <dgm:pt modelId="{688B0244-C649-4F19-BFD1-BE118CC59A52}" type="sibTrans" cxnId="{AF10B280-5C54-4490-AC20-6BA569F869EA}">
      <dgm:prSet/>
      <dgm:spPr/>
      <dgm:t>
        <a:bodyPr/>
        <a:lstStyle/>
        <a:p>
          <a:endParaRPr lang="en-US"/>
        </a:p>
      </dgm:t>
    </dgm:pt>
    <dgm:pt modelId="{C09F66B2-1395-4B21-A766-2600CFA2C8A9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Patented Medicine Prices Review Board</a:t>
          </a:r>
        </a:p>
      </dgm:t>
    </dgm:pt>
    <dgm:pt modelId="{23A1DFAA-5512-4A41-A651-FFA27F0E63E3}" type="parTrans" cxnId="{B9178A55-4F53-48C7-B219-DF9FFC425A02}">
      <dgm:prSet/>
      <dgm:spPr/>
      <dgm:t>
        <a:bodyPr/>
        <a:lstStyle/>
        <a:p>
          <a:endParaRPr lang="en-US"/>
        </a:p>
      </dgm:t>
    </dgm:pt>
    <dgm:pt modelId="{54E31C24-5046-472E-8948-A181631E8C82}" type="sibTrans" cxnId="{B9178A55-4F53-48C7-B219-DF9FFC425A02}">
      <dgm:prSet/>
      <dgm:spPr/>
      <dgm:t>
        <a:bodyPr/>
        <a:lstStyle/>
        <a:p>
          <a:endParaRPr lang="en-US"/>
        </a:p>
      </dgm:t>
    </dgm:pt>
    <dgm:pt modelId="{E3247511-27CF-4C91-BE82-F02BFD86458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Public Health Agency of Canada</a:t>
          </a:r>
        </a:p>
      </dgm:t>
    </dgm:pt>
    <dgm:pt modelId="{334F4AE7-8FF3-45FC-A5DA-E8BB58081BB7}" type="parTrans" cxnId="{09CC2B69-0528-4A51-9647-13F6E1CC2287}">
      <dgm:prSet/>
      <dgm:spPr/>
      <dgm:t>
        <a:bodyPr/>
        <a:lstStyle/>
        <a:p>
          <a:endParaRPr lang="en-US"/>
        </a:p>
      </dgm:t>
    </dgm:pt>
    <dgm:pt modelId="{D3FC0636-B741-4FD2-85A7-D7EC50475C4E}" type="sibTrans" cxnId="{09CC2B69-0528-4A51-9647-13F6E1CC2287}">
      <dgm:prSet/>
      <dgm:spPr/>
      <dgm:t>
        <a:bodyPr/>
        <a:lstStyle/>
        <a:p>
          <a:endParaRPr lang="en-US"/>
        </a:p>
      </dgm:t>
    </dgm:pt>
    <dgm:pt modelId="{CD5910D0-AFA0-4889-92ED-571A660A3D65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Health Products and Food Branch</a:t>
          </a:r>
        </a:p>
      </dgm:t>
    </dgm:pt>
    <dgm:pt modelId="{A02E5812-F97F-4D1F-99F6-269C10C91145}" type="parTrans" cxnId="{78F10E94-11FD-41BB-97E4-67FB8221D9A5}">
      <dgm:prSet/>
      <dgm:spPr/>
      <dgm:t>
        <a:bodyPr/>
        <a:lstStyle/>
        <a:p>
          <a:endParaRPr lang="en-US"/>
        </a:p>
      </dgm:t>
    </dgm:pt>
    <dgm:pt modelId="{B31A90A9-E47F-46B8-B8CE-7A7131745DC0}" type="sibTrans" cxnId="{78F10E94-11FD-41BB-97E4-67FB8221D9A5}">
      <dgm:prSet/>
      <dgm:spPr/>
      <dgm:t>
        <a:bodyPr/>
        <a:lstStyle/>
        <a:p>
          <a:endParaRPr lang="en-US"/>
        </a:p>
      </dgm:t>
    </dgm:pt>
    <dgm:pt modelId="{213777A0-3306-43F2-BFF3-F4685B0AAA5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BRDD</a:t>
          </a:r>
        </a:p>
      </dgm:t>
    </dgm:pt>
    <dgm:pt modelId="{BEECC2E3-5C16-4819-BEE2-7234EFBC08EB}" type="parTrans" cxnId="{EE8340D0-6E26-4A8D-8554-9D107608E233}">
      <dgm:prSet/>
      <dgm:spPr/>
      <dgm:t>
        <a:bodyPr/>
        <a:lstStyle/>
        <a:p>
          <a:endParaRPr lang="en-US"/>
        </a:p>
      </dgm:t>
    </dgm:pt>
    <dgm:pt modelId="{CE16C35C-C784-4246-A1CC-C3B52414DEDC}" type="sibTrans" cxnId="{EE8340D0-6E26-4A8D-8554-9D107608E233}">
      <dgm:prSet/>
      <dgm:spPr/>
      <dgm:t>
        <a:bodyPr/>
        <a:lstStyle/>
        <a:p>
          <a:endParaRPr lang="en-US"/>
        </a:p>
      </dgm:t>
    </dgm:pt>
    <dgm:pt modelId="{602BA139-EEDD-476F-8DF9-EADC55DA3D71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Regulatory Operations and Enforcement Branch</a:t>
          </a:r>
        </a:p>
      </dgm:t>
    </dgm:pt>
    <dgm:pt modelId="{6F26FD38-5BDE-4E44-B112-04C29634C29A}" type="parTrans" cxnId="{5AA57C63-16ED-458E-83DD-E11AFB066191}">
      <dgm:prSet/>
      <dgm:spPr/>
      <dgm:t>
        <a:bodyPr/>
        <a:lstStyle/>
        <a:p>
          <a:endParaRPr lang="en-US"/>
        </a:p>
      </dgm:t>
    </dgm:pt>
    <dgm:pt modelId="{E8A0B518-090E-42ED-B04E-25E818708B62}" type="sibTrans" cxnId="{5AA57C63-16ED-458E-83DD-E11AFB066191}">
      <dgm:prSet/>
      <dgm:spPr/>
      <dgm:t>
        <a:bodyPr/>
        <a:lstStyle/>
        <a:p>
          <a:endParaRPr lang="en-US"/>
        </a:p>
      </dgm:t>
    </dgm:pt>
    <dgm:pt modelId="{6BA1C7CC-28FF-4D90-9D57-EABF35A8C5B0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PDD</a:t>
          </a:r>
        </a:p>
      </dgm:t>
    </dgm:pt>
    <dgm:pt modelId="{A33F4FC1-EAE5-4B1C-B53F-574966F65998}" type="parTrans" cxnId="{3319E71A-145B-4001-9C8F-662FE5972AF7}">
      <dgm:prSet/>
      <dgm:spPr/>
      <dgm:t>
        <a:bodyPr/>
        <a:lstStyle/>
        <a:p>
          <a:endParaRPr lang="en-US"/>
        </a:p>
      </dgm:t>
    </dgm:pt>
    <dgm:pt modelId="{CBE78C99-57B0-4917-87F0-4E24A2D86302}" type="sibTrans" cxnId="{3319E71A-145B-4001-9C8F-662FE5972AF7}">
      <dgm:prSet/>
      <dgm:spPr/>
      <dgm:t>
        <a:bodyPr/>
        <a:lstStyle/>
        <a:p>
          <a:endParaRPr lang="en-US"/>
        </a:p>
      </dgm:t>
    </dgm:pt>
    <dgm:pt modelId="{572A72AA-203A-4724-99D5-F161520E465B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Health Product Compliance Directorate</a:t>
          </a:r>
        </a:p>
      </dgm:t>
    </dgm:pt>
    <dgm:pt modelId="{31C3EB56-4951-4419-BCD2-F26200522300}" type="parTrans" cxnId="{3FDF4E4A-970A-4627-91EC-59DAD89018C5}">
      <dgm:prSet/>
      <dgm:spPr/>
      <dgm:t>
        <a:bodyPr/>
        <a:lstStyle/>
        <a:p>
          <a:endParaRPr lang="en-US"/>
        </a:p>
      </dgm:t>
    </dgm:pt>
    <dgm:pt modelId="{CD0FF56D-A3EF-40F9-9B24-2265C8AC332D}" type="sibTrans" cxnId="{3FDF4E4A-970A-4627-91EC-59DAD89018C5}">
      <dgm:prSet/>
      <dgm:spPr/>
      <dgm:t>
        <a:bodyPr/>
        <a:lstStyle/>
        <a:p>
          <a:endParaRPr lang="en-US"/>
        </a:p>
      </dgm:t>
    </dgm:pt>
    <dgm:pt modelId="{3834D95A-A65B-4FD2-90BA-FB9FDDB15225}" type="pres">
      <dgm:prSet presAssocID="{A5FAE05F-312D-49BE-8130-1693086EBD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C298A4-3536-4908-B61F-98777175B7AE}" type="pres">
      <dgm:prSet presAssocID="{73FAF16F-6DD2-4031-9777-D140C5DF8773}" presName="root1" presStyleCnt="0"/>
      <dgm:spPr/>
    </dgm:pt>
    <dgm:pt modelId="{22DBBEF2-8FC6-4381-8CF1-7FB5D90A3CC4}" type="pres">
      <dgm:prSet presAssocID="{73FAF16F-6DD2-4031-9777-D140C5DF8773}" presName="LevelOneTextNode" presStyleLbl="node0" presStyleIdx="0" presStyleCnt="1">
        <dgm:presLayoutVars>
          <dgm:chPref val="3"/>
        </dgm:presLayoutVars>
      </dgm:prSet>
      <dgm:spPr/>
    </dgm:pt>
    <dgm:pt modelId="{B3443C08-2A34-4F5A-9263-ED822EC22D4A}" type="pres">
      <dgm:prSet presAssocID="{73FAF16F-6DD2-4031-9777-D140C5DF8773}" presName="level2hierChild" presStyleCnt="0"/>
      <dgm:spPr/>
    </dgm:pt>
    <dgm:pt modelId="{B4E7C29D-98CC-4712-B2FE-BB707E8B08AD}" type="pres">
      <dgm:prSet presAssocID="{5CA7F157-FB1E-4871-BEC6-62A8541F6993}" presName="conn2-1" presStyleLbl="parChTrans1D2" presStyleIdx="0" presStyleCnt="1"/>
      <dgm:spPr/>
    </dgm:pt>
    <dgm:pt modelId="{4BDD2427-EEBA-4C7E-9A5A-34A835477CD5}" type="pres">
      <dgm:prSet presAssocID="{5CA7F157-FB1E-4871-BEC6-62A8541F6993}" presName="connTx" presStyleLbl="parChTrans1D2" presStyleIdx="0" presStyleCnt="1"/>
      <dgm:spPr/>
    </dgm:pt>
    <dgm:pt modelId="{8CD5D7E9-91F8-4D76-BB1C-63EF826B8632}" type="pres">
      <dgm:prSet presAssocID="{100FFAA6-9C45-49BD-B32D-836B895B098C}" presName="root2" presStyleCnt="0"/>
      <dgm:spPr/>
    </dgm:pt>
    <dgm:pt modelId="{07F42985-0D2C-4882-A169-29A181A2CC96}" type="pres">
      <dgm:prSet presAssocID="{100FFAA6-9C45-49BD-B32D-836B895B098C}" presName="LevelTwoTextNode" presStyleLbl="node2" presStyleIdx="0" presStyleCnt="1">
        <dgm:presLayoutVars>
          <dgm:chPref val="3"/>
        </dgm:presLayoutVars>
      </dgm:prSet>
      <dgm:spPr/>
    </dgm:pt>
    <dgm:pt modelId="{C22EC609-85BB-41BE-8DCD-5B121A22BA14}" type="pres">
      <dgm:prSet presAssocID="{100FFAA6-9C45-49BD-B32D-836B895B098C}" presName="level3hierChild" presStyleCnt="0"/>
      <dgm:spPr/>
    </dgm:pt>
    <dgm:pt modelId="{C15040B1-FCB5-482B-84E1-F6F346D340D8}" type="pres">
      <dgm:prSet presAssocID="{F2BD5061-4398-4265-8F82-BA0B1554D7D0}" presName="conn2-1" presStyleLbl="parChTrans1D3" presStyleIdx="0" presStyleCnt="5"/>
      <dgm:spPr/>
    </dgm:pt>
    <dgm:pt modelId="{FB104B8C-8D80-4CAF-AA36-3AD0387E1EAB}" type="pres">
      <dgm:prSet presAssocID="{F2BD5061-4398-4265-8F82-BA0B1554D7D0}" presName="connTx" presStyleLbl="parChTrans1D3" presStyleIdx="0" presStyleCnt="5"/>
      <dgm:spPr/>
    </dgm:pt>
    <dgm:pt modelId="{32824388-0DEC-4702-913B-8E44B0DB0E1A}" type="pres">
      <dgm:prSet presAssocID="{27AF60BC-3B3D-4F3B-82DE-C418FFA73FAB}" presName="root2" presStyleCnt="0"/>
      <dgm:spPr/>
    </dgm:pt>
    <dgm:pt modelId="{E2629DBF-EDBA-48D7-A531-D423CF942A68}" type="pres">
      <dgm:prSet presAssocID="{27AF60BC-3B3D-4F3B-82DE-C418FFA73FAB}" presName="LevelTwoTextNode" presStyleLbl="node3" presStyleIdx="0" presStyleCnt="5">
        <dgm:presLayoutVars>
          <dgm:chPref val="3"/>
        </dgm:presLayoutVars>
      </dgm:prSet>
      <dgm:spPr/>
    </dgm:pt>
    <dgm:pt modelId="{8A6DA8B7-0254-491D-9461-7CDF9DDCCD97}" type="pres">
      <dgm:prSet presAssocID="{27AF60BC-3B3D-4F3B-82DE-C418FFA73FAB}" presName="level3hierChild" presStyleCnt="0"/>
      <dgm:spPr/>
    </dgm:pt>
    <dgm:pt modelId="{CA47A474-D7B9-43AE-8E28-AEF3928DA868}" type="pres">
      <dgm:prSet presAssocID="{C920BB1E-E898-499B-B5C5-27220BBF8931}" presName="conn2-1" presStyleLbl="parChTrans1D3" presStyleIdx="1" presStyleCnt="5"/>
      <dgm:spPr/>
    </dgm:pt>
    <dgm:pt modelId="{C90E39DF-ACA5-43D6-90E1-30C9B2383284}" type="pres">
      <dgm:prSet presAssocID="{C920BB1E-E898-499B-B5C5-27220BBF8931}" presName="connTx" presStyleLbl="parChTrans1D3" presStyleIdx="1" presStyleCnt="5"/>
      <dgm:spPr/>
    </dgm:pt>
    <dgm:pt modelId="{0F430BCA-1D64-4191-BF2F-716E66F534DB}" type="pres">
      <dgm:prSet presAssocID="{6CCD0923-2A34-4413-974E-AAD5B0CFA5F9}" presName="root2" presStyleCnt="0"/>
      <dgm:spPr/>
    </dgm:pt>
    <dgm:pt modelId="{4A4966D1-0FC6-403A-9572-544D2EA5AE73}" type="pres">
      <dgm:prSet presAssocID="{6CCD0923-2A34-4413-974E-AAD5B0CFA5F9}" presName="LevelTwoTextNode" presStyleLbl="node3" presStyleIdx="1" presStyleCnt="5">
        <dgm:presLayoutVars>
          <dgm:chPref val="3"/>
        </dgm:presLayoutVars>
      </dgm:prSet>
      <dgm:spPr/>
    </dgm:pt>
    <dgm:pt modelId="{68A316B2-A318-477A-8628-0DCD805774E5}" type="pres">
      <dgm:prSet presAssocID="{6CCD0923-2A34-4413-974E-AAD5B0CFA5F9}" presName="level3hierChild" presStyleCnt="0"/>
      <dgm:spPr/>
    </dgm:pt>
    <dgm:pt modelId="{3016F606-9668-4F81-878F-C6C884AA5A00}" type="pres">
      <dgm:prSet presAssocID="{3229DED1-080A-4A4A-B900-5B5422316C3B}" presName="conn2-1" presStyleLbl="parChTrans1D3" presStyleIdx="2" presStyleCnt="5"/>
      <dgm:spPr/>
    </dgm:pt>
    <dgm:pt modelId="{A0C365E6-9A36-47A9-B769-6A53B979868A}" type="pres">
      <dgm:prSet presAssocID="{3229DED1-080A-4A4A-B900-5B5422316C3B}" presName="connTx" presStyleLbl="parChTrans1D3" presStyleIdx="2" presStyleCnt="5"/>
      <dgm:spPr/>
    </dgm:pt>
    <dgm:pt modelId="{AE5AB3DF-14D2-4BE2-BFF3-AAAC7E6E3A51}" type="pres">
      <dgm:prSet presAssocID="{A3C21AD7-6B78-4593-9B58-D3A0182BA869}" presName="root2" presStyleCnt="0"/>
      <dgm:spPr/>
    </dgm:pt>
    <dgm:pt modelId="{7B9FCED9-24DA-48F4-947C-4147252EECAB}" type="pres">
      <dgm:prSet presAssocID="{A3C21AD7-6B78-4593-9B58-D3A0182BA869}" presName="LevelTwoTextNode" presStyleLbl="node3" presStyleIdx="2" presStyleCnt="5">
        <dgm:presLayoutVars>
          <dgm:chPref val="3"/>
        </dgm:presLayoutVars>
      </dgm:prSet>
      <dgm:spPr/>
    </dgm:pt>
    <dgm:pt modelId="{06C3C79C-3B48-46C7-8256-E2CED2FC2A67}" type="pres">
      <dgm:prSet presAssocID="{A3C21AD7-6B78-4593-9B58-D3A0182BA869}" presName="level3hierChild" presStyleCnt="0"/>
      <dgm:spPr/>
    </dgm:pt>
    <dgm:pt modelId="{426574B9-DC23-4E67-9C1C-C05DA2052DEB}" type="pres">
      <dgm:prSet presAssocID="{A02E5812-F97F-4D1F-99F6-269C10C91145}" presName="conn2-1" presStyleLbl="parChTrans1D4" presStyleIdx="0" presStyleCnt="5"/>
      <dgm:spPr/>
    </dgm:pt>
    <dgm:pt modelId="{9920E678-4B92-4783-AE48-57FEE9F9ECDB}" type="pres">
      <dgm:prSet presAssocID="{A02E5812-F97F-4D1F-99F6-269C10C91145}" presName="connTx" presStyleLbl="parChTrans1D4" presStyleIdx="0" presStyleCnt="5"/>
      <dgm:spPr/>
    </dgm:pt>
    <dgm:pt modelId="{961062F8-EA36-4917-BA92-A6200E68D067}" type="pres">
      <dgm:prSet presAssocID="{CD5910D0-AFA0-4889-92ED-571A660A3D65}" presName="root2" presStyleCnt="0"/>
      <dgm:spPr/>
    </dgm:pt>
    <dgm:pt modelId="{0D329E19-9156-4C4D-9282-8F19896EC1A7}" type="pres">
      <dgm:prSet presAssocID="{CD5910D0-AFA0-4889-92ED-571A660A3D65}" presName="LevelTwoTextNode" presStyleLbl="node4" presStyleIdx="0" presStyleCnt="5">
        <dgm:presLayoutVars>
          <dgm:chPref val="3"/>
        </dgm:presLayoutVars>
      </dgm:prSet>
      <dgm:spPr/>
    </dgm:pt>
    <dgm:pt modelId="{70D16F86-C35E-4B46-8D5F-A2B07E4FAE5E}" type="pres">
      <dgm:prSet presAssocID="{CD5910D0-AFA0-4889-92ED-571A660A3D65}" presName="level3hierChild" presStyleCnt="0"/>
      <dgm:spPr/>
    </dgm:pt>
    <dgm:pt modelId="{87547FD9-8B30-49C9-9191-46573E3F4B07}" type="pres">
      <dgm:prSet presAssocID="{BEECC2E3-5C16-4819-BEE2-7234EFBC08EB}" presName="conn2-1" presStyleLbl="parChTrans1D4" presStyleIdx="1" presStyleCnt="5"/>
      <dgm:spPr/>
    </dgm:pt>
    <dgm:pt modelId="{0CFD8F5D-1863-4726-A083-29BA7EC5DF0C}" type="pres">
      <dgm:prSet presAssocID="{BEECC2E3-5C16-4819-BEE2-7234EFBC08EB}" presName="connTx" presStyleLbl="parChTrans1D4" presStyleIdx="1" presStyleCnt="5"/>
      <dgm:spPr/>
    </dgm:pt>
    <dgm:pt modelId="{36D14942-AC04-4CDA-94E2-60F0022E2BFB}" type="pres">
      <dgm:prSet presAssocID="{213777A0-3306-43F2-BFF3-F4685B0AAA56}" presName="root2" presStyleCnt="0"/>
      <dgm:spPr/>
    </dgm:pt>
    <dgm:pt modelId="{A5B6B15F-D573-4399-999C-FFB93A051803}" type="pres">
      <dgm:prSet presAssocID="{213777A0-3306-43F2-BFF3-F4685B0AAA56}" presName="LevelTwoTextNode" presStyleLbl="node4" presStyleIdx="1" presStyleCnt="5">
        <dgm:presLayoutVars>
          <dgm:chPref val="3"/>
        </dgm:presLayoutVars>
      </dgm:prSet>
      <dgm:spPr/>
    </dgm:pt>
    <dgm:pt modelId="{183FA30F-9A2C-4FBD-8FA0-91D47943154C}" type="pres">
      <dgm:prSet presAssocID="{213777A0-3306-43F2-BFF3-F4685B0AAA56}" presName="level3hierChild" presStyleCnt="0"/>
      <dgm:spPr/>
    </dgm:pt>
    <dgm:pt modelId="{7040D149-DBC6-480C-8483-91CA2BEF368E}" type="pres">
      <dgm:prSet presAssocID="{A33F4FC1-EAE5-4B1C-B53F-574966F65998}" presName="conn2-1" presStyleLbl="parChTrans1D4" presStyleIdx="2" presStyleCnt="5"/>
      <dgm:spPr/>
    </dgm:pt>
    <dgm:pt modelId="{FCB2CD24-AD87-4000-813E-E9CA413DE4CC}" type="pres">
      <dgm:prSet presAssocID="{A33F4FC1-EAE5-4B1C-B53F-574966F65998}" presName="connTx" presStyleLbl="parChTrans1D4" presStyleIdx="2" presStyleCnt="5"/>
      <dgm:spPr/>
    </dgm:pt>
    <dgm:pt modelId="{56595F00-D26F-42F0-A96A-011CF5D98238}" type="pres">
      <dgm:prSet presAssocID="{6BA1C7CC-28FF-4D90-9D57-EABF35A8C5B0}" presName="root2" presStyleCnt="0"/>
      <dgm:spPr/>
    </dgm:pt>
    <dgm:pt modelId="{32756462-39DB-43AE-AD81-870E50BF474D}" type="pres">
      <dgm:prSet presAssocID="{6BA1C7CC-28FF-4D90-9D57-EABF35A8C5B0}" presName="LevelTwoTextNode" presStyleLbl="node4" presStyleIdx="2" presStyleCnt="5">
        <dgm:presLayoutVars>
          <dgm:chPref val="3"/>
        </dgm:presLayoutVars>
      </dgm:prSet>
      <dgm:spPr/>
    </dgm:pt>
    <dgm:pt modelId="{197C8450-2885-4661-86FA-F4B410FFFE47}" type="pres">
      <dgm:prSet presAssocID="{6BA1C7CC-28FF-4D90-9D57-EABF35A8C5B0}" presName="level3hierChild" presStyleCnt="0"/>
      <dgm:spPr/>
    </dgm:pt>
    <dgm:pt modelId="{C608AFE0-7105-411C-8438-A97EC618F57F}" type="pres">
      <dgm:prSet presAssocID="{6F26FD38-5BDE-4E44-B112-04C29634C29A}" presName="conn2-1" presStyleLbl="parChTrans1D4" presStyleIdx="3" presStyleCnt="5"/>
      <dgm:spPr/>
    </dgm:pt>
    <dgm:pt modelId="{B9405F5B-E7A6-4D65-843D-4A8F81D0C7FA}" type="pres">
      <dgm:prSet presAssocID="{6F26FD38-5BDE-4E44-B112-04C29634C29A}" presName="connTx" presStyleLbl="parChTrans1D4" presStyleIdx="3" presStyleCnt="5"/>
      <dgm:spPr/>
    </dgm:pt>
    <dgm:pt modelId="{9DDEBC46-0F2A-4005-8E89-C893BEDC1039}" type="pres">
      <dgm:prSet presAssocID="{602BA139-EEDD-476F-8DF9-EADC55DA3D71}" presName="root2" presStyleCnt="0"/>
      <dgm:spPr/>
    </dgm:pt>
    <dgm:pt modelId="{34D8C9B1-570E-4B73-B54E-55B39B6EFA0A}" type="pres">
      <dgm:prSet presAssocID="{602BA139-EEDD-476F-8DF9-EADC55DA3D71}" presName="LevelTwoTextNode" presStyleLbl="node4" presStyleIdx="3" presStyleCnt="5">
        <dgm:presLayoutVars>
          <dgm:chPref val="3"/>
        </dgm:presLayoutVars>
      </dgm:prSet>
      <dgm:spPr/>
    </dgm:pt>
    <dgm:pt modelId="{1427CAF2-8890-42C8-B22C-F906766FEADE}" type="pres">
      <dgm:prSet presAssocID="{602BA139-EEDD-476F-8DF9-EADC55DA3D71}" presName="level3hierChild" presStyleCnt="0"/>
      <dgm:spPr/>
    </dgm:pt>
    <dgm:pt modelId="{9BE9CB72-2FE2-4ACE-B8C9-73897407F9FE}" type="pres">
      <dgm:prSet presAssocID="{31C3EB56-4951-4419-BCD2-F26200522300}" presName="conn2-1" presStyleLbl="parChTrans1D4" presStyleIdx="4" presStyleCnt="5"/>
      <dgm:spPr/>
    </dgm:pt>
    <dgm:pt modelId="{F4B53D53-2FB4-4921-8B27-C6E92A9F1F42}" type="pres">
      <dgm:prSet presAssocID="{31C3EB56-4951-4419-BCD2-F26200522300}" presName="connTx" presStyleLbl="parChTrans1D4" presStyleIdx="4" presStyleCnt="5"/>
      <dgm:spPr/>
    </dgm:pt>
    <dgm:pt modelId="{F403D5C0-FAFE-4A2A-A597-7D1AA3CD30F7}" type="pres">
      <dgm:prSet presAssocID="{572A72AA-203A-4724-99D5-F161520E465B}" presName="root2" presStyleCnt="0"/>
      <dgm:spPr/>
    </dgm:pt>
    <dgm:pt modelId="{09E473AB-C33B-4369-873D-632325B6A3DA}" type="pres">
      <dgm:prSet presAssocID="{572A72AA-203A-4724-99D5-F161520E465B}" presName="LevelTwoTextNode" presStyleLbl="node4" presStyleIdx="4" presStyleCnt="5">
        <dgm:presLayoutVars>
          <dgm:chPref val="3"/>
        </dgm:presLayoutVars>
      </dgm:prSet>
      <dgm:spPr/>
    </dgm:pt>
    <dgm:pt modelId="{85CFE8CF-6ABB-4534-B8FD-15A26ECD7B2D}" type="pres">
      <dgm:prSet presAssocID="{572A72AA-203A-4724-99D5-F161520E465B}" presName="level3hierChild" presStyleCnt="0"/>
      <dgm:spPr/>
    </dgm:pt>
    <dgm:pt modelId="{AFC2B2AC-6FAD-4CD6-AEEB-8EFFD66B8198}" type="pres">
      <dgm:prSet presAssocID="{23A1DFAA-5512-4A41-A651-FFA27F0E63E3}" presName="conn2-1" presStyleLbl="parChTrans1D3" presStyleIdx="3" presStyleCnt="5"/>
      <dgm:spPr/>
    </dgm:pt>
    <dgm:pt modelId="{F1CA9884-BAF9-45DE-9B20-591653200FB9}" type="pres">
      <dgm:prSet presAssocID="{23A1DFAA-5512-4A41-A651-FFA27F0E63E3}" presName="connTx" presStyleLbl="parChTrans1D3" presStyleIdx="3" presStyleCnt="5"/>
      <dgm:spPr/>
    </dgm:pt>
    <dgm:pt modelId="{2443DA53-016B-47B6-BB7C-A31870F4EAAB}" type="pres">
      <dgm:prSet presAssocID="{C09F66B2-1395-4B21-A766-2600CFA2C8A9}" presName="root2" presStyleCnt="0"/>
      <dgm:spPr/>
    </dgm:pt>
    <dgm:pt modelId="{27CC47E9-E2DB-4B16-A843-4426BF00331E}" type="pres">
      <dgm:prSet presAssocID="{C09F66B2-1395-4B21-A766-2600CFA2C8A9}" presName="LevelTwoTextNode" presStyleLbl="node3" presStyleIdx="3" presStyleCnt="5">
        <dgm:presLayoutVars>
          <dgm:chPref val="3"/>
        </dgm:presLayoutVars>
      </dgm:prSet>
      <dgm:spPr/>
    </dgm:pt>
    <dgm:pt modelId="{95313288-4AB7-4617-BCFB-D1F04C6F2DEC}" type="pres">
      <dgm:prSet presAssocID="{C09F66B2-1395-4B21-A766-2600CFA2C8A9}" presName="level3hierChild" presStyleCnt="0"/>
      <dgm:spPr/>
    </dgm:pt>
    <dgm:pt modelId="{C4808D61-54C5-4776-AAB1-77346CAD1392}" type="pres">
      <dgm:prSet presAssocID="{334F4AE7-8FF3-45FC-A5DA-E8BB58081BB7}" presName="conn2-1" presStyleLbl="parChTrans1D3" presStyleIdx="4" presStyleCnt="5"/>
      <dgm:spPr/>
    </dgm:pt>
    <dgm:pt modelId="{8C0830E3-7A79-40EC-AD6E-B56F86BA534B}" type="pres">
      <dgm:prSet presAssocID="{334F4AE7-8FF3-45FC-A5DA-E8BB58081BB7}" presName="connTx" presStyleLbl="parChTrans1D3" presStyleIdx="4" presStyleCnt="5"/>
      <dgm:spPr/>
    </dgm:pt>
    <dgm:pt modelId="{00F8D025-D3DF-4DA3-8A0F-13504E377E7A}" type="pres">
      <dgm:prSet presAssocID="{E3247511-27CF-4C91-BE82-F02BFD864588}" presName="root2" presStyleCnt="0"/>
      <dgm:spPr/>
    </dgm:pt>
    <dgm:pt modelId="{8D34056F-9A3F-4B8A-BFD9-6000DF35354A}" type="pres">
      <dgm:prSet presAssocID="{E3247511-27CF-4C91-BE82-F02BFD864588}" presName="LevelTwoTextNode" presStyleLbl="node3" presStyleIdx="4" presStyleCnt="5">
        <dgm:presLayoutVars>
          <dgm:chPref val="3"/>
        </dgm:presLayoutVars>
      </dgm:prSet>
      <dgm:spPr/>
    </dgm:pt>
    <dgm:pt modelId="{AC49E608-A6B5-49A1-BFB0-33D920B2B1E6}" type="pres">
      <dgm:prSet presAssocID="{E3247511-27CF-4C91-BE82-F02BFD864588}" presName="level3hierChild" presStyleCnt="0"/>
      <dgm:spPr/>
    </dgm:pt>
  </dgm:ptLst>
  <dgm:cxnLst>
    <dgm:cxn modelId="{6310EC03-F90D-4101-BDF3-CC5C24D3ABAE}" type="presOf" srcId="{602BA139-EEDD-476F-8DF9-EADC55DA3D71}" destId="{34D8C9B1-570E-4B73-B54E-55B39B6EFA0A}" srcOrd="0" destOrd="0" presId="urn:microsoft.com/office/officeart/2005/8/layout/hierarchy2"/>
    <dgm:cxn modelId="{13F9350B-D002-4034-83F1-DBB92E2FF5F0}" type="presOf" srcId="{6F26FD38-5BDE-4E44-B112-04C29634C29A}" destId="{B9405F5B-E7A6-4D65-843D-4A8F81D0C7FA}" srcOrd="1" destOrd="0" presId="urn:microsoft.com/office/officeart/2005/8/layout/hierarchy2"/>
    <dgm:cxn modelId="{2F0F7E0D-465A-4FEC-B6D9-B55A8E7AA1F6}" type="presOf" srcId="{5CA7F157-FB1E-4871-BEC6-62A8541F6993}" destId="{4BDD2427-EEBA-4C7E-9A5A-34A835477CD5}" srcOrd="1" destOrd="0" presId="urn:microsoft.com/office/officeart/2005/8/layout/hierarchy2"/>
    <dgm:cxn modelId="{16E5DE0F-3DE2-4EDE-95D4-C5C979A81BB3}" type="presOf" srcId="{E3247511-27CF-4C91-BE82-F02BFD864588}" destId="{8D34056F-9A3F-4B8A-BFD9-6000DF35354A}" srcOrd="0" destOrd="0" presId="urn:microsoft.com/office/officeart/2005/8/layout/hierarchy2"/>
    <dgm:cxn modelId="{7F3D2C14-564F-4A9B-B0D8-7C14440E4DB2}" type="presOf" srcId="{27AF60BC-3B3D-4F3B-82DE-C418FFA73FAB}" destId="{E2629DBF-EDBA-48D7-A531-D423CF942A68}" srcOrd="0" destOrd="0" presId="urn:microsoft.com/office/officeart/2005/8/layout/hierarchy2"/>
    <dgm:cxn modelId="{72257416-6766-434D-BE3A-F9FC13EB0AF5}" type="presOf" srcId="{572A72AA-203A-4724-99D5-F161520E465B}" destId="{09E473AB-C33B-4369-873D-632325B6A3DA}" srcOrd="0" destOrd="0" presId="urn:microsoft.com/office/officeart/2005/8/layout/hierarchy2"/>
    <dgm:cxn modelId="{3319E71A-145B-4001-9C8F-662FE5972AF7}" srcId="{CD5910D0-AFA0-4889-92ED-571A660A3D65}" destId="{6BA1C7CC-28FF-4D90-9D57-EABF35A8C5B0}" srcOrd="1" destOrd="0" parTransId="{A33F4FC1-EAE5-4B1C-B53F-574966F65998}" sibTransId="{CBE78C99-57B0-4917-87F0-4E24A2D86302}"/>
    <dgm:cxn modelId="{7324611B-18F2-4FD0-83B2-8288F62AEBAF}" srcId="{73FAF16F-6DD2-4031-9777-D140C5DF8773}" destId="{100FFAA6-9C45-49BD-B32D-836B895B098C}" srcOrd="0" destOrd="0" parTransId="{5CA7F157-FB1E-4871-BEC6-62A8541F6993}" sibTransId="{30C8DCAB-7173-49AA-8C30-80A9CEF66905}"/>
    <dgm:cxn modelId="{CFA2E91D-6F9A-474B-B69E-8852FFA46875}" srcId="{A5FAE05F-312D-49BE-8130-1693086EBDCA}" destId="{73FAF16F-6DD2-4031-9777-D140C5DF8773}" srcOrd="0" destOrd="0" parTransId="{A89A5EE9-50F0-43ED-9A1F-475FC8379AF4}" sibTransId="{DC315D46-D188-45DD-AD60-EC451275B1C2}"/>
    <dgm:cxn modelId="{60419C2C-CAD5-4582-B578-571CC52924C3}" type="presOf" srcId="{73FAF16F-6DD2-4031-9777-D140C5DF8773}" destId="{22DBBEF2-8FC6-4381-8CF1-7FB5D90A3CC4}" srcOrd="0" destOrd="0" presId="urn:microsoft.com/office/officeart/2005/8/layout/hierarchy2"/>
    <dgm:cxn modelId="{7B084C31-04BC-49CC-A347-BCCE8257A4EF}" type="presOf" srcId="{F2BD5061-4398-4265-8F82-BA0B1554D7D0}" destId="{FB104B8C-8D80-4CAF-AA36-3AD0387E1EAB}" srcOrd="1" destOrd="0" presId="urn:microsoft.com/office/officeart/2005/8/layout/hierarchy2"/>
    <dgm:cxn modelId="{13164F5D-D911-4BF3-AF86-E93BEC530E6E}" srcId="{100FFAA6-9C45-49BD-B32D-836B895B098C}" destId="{6CCD0923-2A34-4413-974E-AAD5B0CFA5F9}" srcOrd="1" destOrd="0" parTransId="{C920BB1E-E898-499B-B5C5-27220BBF8931}" sibTransId="{1B3AAE80-1A9C-489F-95B4-2181EAF5CCD2}"/>
    <dgm:cxn modelId="{5AA57C63-16ED-458E-83DD-E11AFB066191}" srcId="{A3C21AD7-6B78-4593-9B58-D3A0182BA869}" destId="{602BA139-EEDD-476F-8DF9-EADC55DA3D71}" srcOrd="1" destOrd="0" parTransId="{6F26FD38-5BDE-4E44-B112-04C29634C29A}" sibTransId="{E8A0B518-090E-42ED-B04E-25E818708B62}"/>
    <dgm:cxn modelId="{43590546-F1BC-45D3-833B-11015DAD0B89}" type="presOf" srcId="{100FFAA6-9C45-49BD-B32D-836B895B098C}" destId="{07F42985-0D2C-4882-A169-29A181A2CC96}" srcOrd="0" destOrd="0" presId="urn:microsoft.com/office/officeart/2005/8/layout/hierarchy2"/>
    <dgm:cxn modelId="{F8310A66-CF85-4A26-82A7-A036278B81FA}" type="presOf" srcId="{C920BB1E-E898-499B-B5C5-27220BBF8931}" destId="{C90E39DF-ACA5-43D6-90E1-30C9B2383284}" srcOrd="1" destOrd="0" presId="urn:microsoft.com/office/officeart/2005/8/layout/hierarchy2"/>
    <dgm:cxn modelId="{7E546746-9EA9-4B41-8293-02AD608EB376}" type="presOf" srcId="{BEECC2E3-5C16-4819-BEE2-7234EFBC08EB}" destId="{0CFD8F5D-1863-4726-A083-29BA7EC5DF0C}" srcOrd="1" destOrd="0" presId="urn:microsoft.com/office/officeart/2005/8/layout/hierarchy2"/>
    <dgm:cxn modelId="{9A5EA468-77AE-4C13-B81C-F7DC48FF5604}" type="presOf" srcId="{BEECC2E3-5C16-4819-BEE2-7234EFBC08EB}" destId="{87547FD9-8B30-49C9-9191-46573E3F4B07}" srcOrd="0" destOrd="0" presId="urn:microsoft.com/office/officeart/2005/8/layout/hierarchy2"/>
    <dgm:cxn modelId="{09CC2B69-0528-4A51-9647-13F6E1CC2287}" srcId="{100FFAA6-9C45-49BD-B32D-836B895B098C}" destId="{E3247511-27CF-4C91-BE82-F02BFD864588}" srcOrd="4" destOrd="0" parTransId="{334F4AE7-8FF3-45FC-A5DA-E8BB58081BB7}" sibTransId="{D3FC0636-B741-4FD2-85A7-D7EC50475C4E}"/>
    <dgm:cxn modelId="{3FDF4E4A-970A-4627-91EC-59DAD89018C5}" srcId="{602BA139-EEDD-476F-8DF9-EADC55DA3D71}" destId="{572A72AA-203A-4724-99D5-F161520E465B}" srcOrd="0" destOrd="0" parTransId="{31C3EB56-4951-4419-BCD2-F26200522300}" sibTransId="{CD0FF56D-A3EF-40F9-9B24-2265C8AC332D}"/>
    <dgm:cxn modelId="{C9FAD26D-48CC-4E89-A092-6411C30F28C4}" type="presOf" srcId="{6F26FD38-5BDE-4E44-B112-04C29634C29A}" destId="{C608AFE0-7105-411C-8438-A97EC618F57F}" srcOrd="0" destOrd="0" presId="urn:microsoft.com/office/officeart/2005/8/layout/hierarchy2"/>
    <dgm:cxn modelId="{59423F50-D4A6-4A73-A10A-BCA2E84CA170}" type="presOf" srcId="{C920BB1E-E898-499B-B5C5-27220BBF8931}" destId="{CA47A474-D7B9-43AE-8E28-AEF3928DA868}" srcOrd="0" destOrd="0" presId="urn:microsoft.com/office/officeart/2005/8/layout/hierarchy2"/>
    <dgm:cxn modelId="{E6C56851-C644-43E4-B57F-C5D45DDED412}" type="presOf" srcId="{A33F4FC1-EAE5-4B1C-B53F-574966F65998}" destId="{FCB2CD24-AD87-4000-813E-E9CA413DE4CC}" srcOrd="1" destOrd="0" presId="urn:microsoft.com/office/officeart/2005/8/layout/hierarchy2"/>
    <dgm:cxn modelId="{B9178A55-4F53-48C7-B219-DF9FFC425A02}" srcId="{100FFAA6-9C45-49BD-B32D-836B895B098C}" destId="{C09F66B2-1395-4B21-A766-2600CFA2C8A9}" srcOrd="3" destOrd="0" parTransId="{23A1DFAA-5512-4A41-A651-FFA27F0E63E3}" sibTransId="{54E31C24-5046-472E-8948-A181631E8C82}"/>
    <dgm:cxn modelId="{69F6CA7F-5853-4ABA-BC74-001A233712C6}" type="presOf" srcId="{3229DED1-080A-4A4A-B900-5B5422316C3B}" destId="{A0C365E6-9A36-47A9-B769-6A53B979868A}" srcOrd="1" destOrd="0" presId="urn:microsoft.com/office/officeart/2005/8/layout/hierarchy2"/>
    <dgm:cxn modelId="{AF10B280-5C54-4490-AC20-6BA569F869EA}" srcId="{100FFAA6-9C45-49BD-B32D-836B895B098C}" destId="{A3C21AD7-6B78-4593-9B58-D3A0182BA869}" srcOrd="2" destOrd="0" parTransId="{3229DED1-080A-4A4A-B900-5B5422316C3B}" sibTransId="{688B0244-C649-4F19-BFD1-BE118CC59A52}"/>
    <dgm:cxn modelId="{2E580F81-A19F-465D-9754-382A1F181B52}" type="presOf" srcId="{23A1DFAA-5512-4A41-A651-FFA27F0E63E3}" destId="{AFC2B2AC-6FAD-4CD6-AEEB-8EFFD66B8198}" srcOrd="0" destOrd="0" presId="urn:microsoft.com/office/officeart/2005/8/layout/hierarchy2"/>
    <dgm:cxn modelId="{7135BD81-0058-4DBD-8487-D72B81276821}" type="presOf" srcId="{F2BD5061-4398-4265-8F82-BA0B1554D7D0}" destId="{C15040B1-FCB5-482B-84E1-F6F346D340D8}" srcOrd="0" destOrd="0" presId="urn:microsoft.com/office/officeart/2005/8/layout/hierarchy2"/>
    <dgm:cxn modelId="{8C53CA83-10DA-408D-A9F0-AF24D4933A22}" type="presOf" srcId="{31C3EB56-4951-4419-BCD2-F26200522300}" destId="{F4B53D53-2FB4-4921-8B27-C6E92A9F1F42}" srcOrd="1" destOrd="0" presId="urn:microsoft.com/office/officeart/2005/8/layout/hierarchy2"/>
    <dgm:cxn modelId="{905F1788-0977-45A4-838A-D3509A3D8ADB}" srcId="{100FFAA6-9C45-49BD-B32D-836B895B098C}" destId="{27AF60BC-3B3D-4F3B-82DE-C418FFA73FAB}" srcOrd="0" destOrd="0" parTransId="{F2BD5061-4398-4265-8F82-BA0B1554D7D0}" sibTransId="{EE604FC5-F6CC-4E7D-877C-BD32E57E1E6B}"/>
    <dgm:cxn modelId="{67D7DC8A-C9F0-4152-91BA-220721FA154B}" type="presOf" srcId="{A02E5812-F97F-4D1F-99F6-269C10C91145}" destId="{9920E678-4B92-4783-AE48-57FEE9F9ECDB}" srcOrd="1" destOrd="0" presId="urn:microsoft.com/office/officeart/2005/8/layout/hierarchy2"/>
    <dgm:cxn modelId="{138C9D8B-4A25-4706-AA78-DFFFC52134D2}" type="presOf" srcId="{213777A0-3306-43F2-BFF3-F4685B0AAA56}" destId="{A5B6B15F-D573-4399-999C-FFB93A051803}" srcOrd="0" destOrd="0" presId="urn:microsoft.com/office/officeart/2005/8/layout/hierarchy2"/>
    <dgm:cxn modelId="{78F10E94-11FD-41BB-97E4-67FB8221D9A5}" srcId="{A3C21AD7-6B78-4593-9B58-D3A0182BA869}" destId="{CD5910D0-AFA0-4889-92ED-571A660A3D65}" srcOrd="0" destOrd="0" parTransId="{A02E5812-F97F-4D1F-99F6-269C10C91145}" sibTransId="{B31A90A9-E47F-46B8-B8CE-7A7131745DC0}"/>
    <dgm:cxn modelId="{0C98AE9A-B8BC-4419-A1A2-A478F17616E4}" type="presOf" srcId="{CD5910D0-AFA0-4889-92ED-571A660A3D65}" destId="{0D329E19-9156-4C4D-9282-8F19896EC1A7}" srcOrd="0" destOrd="0" presId="urn:microsoft.com/office/officeart/2005/8/layout/hierarchy2"/>
    <dgm:cxn modelId="{3683C49F-F4B5-412D-B6C2-38901C7465B6}" type="presOf" srcId="{31C3EB56-4951-4419-BCD2-F26200522300}" destId="{9BE9CB72-2FE2-4ACE-B8C9-73897407F9FE}" srcOrd="0" destOrd="0" presId="urn:microsoft.com/office/officeart/2005/8/layout/hierarchy2"/>
    <dgm:cxn modelId="{75BF00A5-0F6F-405D-A370-D8B886F41EF7}" type="presOf" srcId="{23A1DFAA-5512-4A41-A651-FFA27F0E63E3}" destId="{F1CA9884-BAF9-45DE-9B20-591653200FB9}" srcOrd="1" destOrd="0" presId="urn:microsoft.com/office/officeart/2005/8/layout/hierarchy2"/>
    <dgm:cxn modelId="{42615BB1-01C6-403A-BAA5-BAAF43756CAE}" type="presOf" srcId="{A02E5812-F97F-4D1F-99F6-269C10C91145}" destId="{426574B9-DC23-4E67-9C1C-C05DA2052DEB}" srcOrd="0" destOrd="0" presId="urn:microsoft.com/office/officeart/2005/8/layout/hierarchy2"/>
    <dgm:cxn modelId="{E412E2B3-37D2-4C55-8D2C-7BF077ED16CC}" type="presOf" srcId="{A33F4FC1-EAE5-4B1C-B53F-574966F65998}" destId="{7040D149-DBC6-480C-8483-91CA2BEF368E}" srcOrd="0" destOrd="0" presId="urn:microsoft.com/office/officeart/2005/8/layout/hierarchy2"/>
    <dgm:cxn modelId="{75B8BBB5-9470-4210-A304-3B0EACBD57DF}" type="presOf" srcId="{C09F66B2-1395-4B21-A766-2600CFA2C8A9}" destId="{27CC47E9-E2DB-4B16-A843-4426BF00331E}" srcOrd="0" destOrd="0" presId="urn:microsoft.com/office/officeart/2005/8/layout/hierarchy2"/>
    <dgm:cxn modelId="{6AE2D0B9-CD53-4242-8D9A-33BC0868CC9D}" type="presOf" srcId="{A3C21AD7-6B78-4593-9B58-D3A0182BA869}" destId="{7B9FCED9-24DA-48F4-947C-4147252EECAB}" srcOrd="0" destOrd="0" presId="urn:microsoft.com/office/officeart/2005/8/layout/hierarchy2"/>
    <dgm:cxn modelId="{0A3E39CD-4575-4CCF-99CD-F8D90C53DCB8}" type="presOf" srcId="{6CCD0923-2A34-4413-974E-AAD5B0CFA5F9}" destId="{4A4966D1-0FC6-403A-9572-544D2EA5AE73}" srcOrd="0" destOrd="0" presId="urn:microsoft.com/office/officeart/2005/8/layout/hierarchy2"/>
    <dgm:cxn modelId="{0ACDD7CD-2C32-4C6A-B464-25014DAFBF25}" type="presOf" srcId="{334F4AE7-8FF3-45FC-A5DA-E8BB58081BB7}" destId="{8C0830E3-7A79-40EC-AD6E-B56F86BA534B}" srcOrd="1" destOrd="0" presId="urn:microsoft.com/office/officeart/2005/8/layout/hierarchy2"/>
    <dgm:cxn modelId="{A22A93CF-5AD9-4050-A2FB-D5CBACE1FCD8}" type="presOf" srcId="{3229DED1-080A-4A4A-B900-5B5422316C3B}" destId="{3016F606-9668-4F81-878F-C6C884AA5A00}" srcOrd="0" destOrd="0" presId="urn:microsoft.com/office/officeart/2005/8/layout/hierarchy2"/>
    <dgm:cxn modelId="{EE8340D0-6E26-4A8D-8554-9D107608E233}" srcId="{CD5910D0-AFA0-4889-92ED-571A660A3D65}" destId="{213777A0-3306-43F2-BFF3-F4685B0AAA56}" srcOrd="0" destOrd="0" parTransId="{BEECC2E3-5C16-4819-BEE2-7234EFBC08EB}" sibTransId="{CE16C35C-C784-4246-A1CC-C3B52414DEDC}"/>
    <dgm:cxn modelId="{1CD79FDF-4B04-446D-90BE-A553F8EAF8CE}" type="presOf" srcId="{5CA7F157-FB1E-4871-BEC6-62A8541F6993}" destId="{B4E7C29D-98CC-4712-B2FE-BB707E8B08AD}" srcOrd="0" destOrd="0" presId="urn:microsoft.com/office/officeart/2005/8/layout/hierarchy2"/>
    <dgm:cxn modelId="{48A953E3-CA08-48B5-8EC5-69F86CF77EB2}" type="presOf" srcId="{334F4AE7-8FF3-45FC-A5DA-E8BB58081BB7}" destId="{C4808D61-54C5-4776-AAB1-77346CAD1392}" srcOrd="0" destOrd="0" presId="urn:microsoft.com/office/officeart/2005/8/layout/hierarchy2"/>
    <dgm:cxn modelId="{70AAC2F1-8397-4F0B-883B-08CF0731081B}" type="presOf" srcId="{6BA1C7CC-28FF-4D90-9D57-EABF35A8C5B0}" destId="{32756462-39DB-43AE-AD81-870E50BF474D}" srcOrd="0" destOrd="0" presId="urn:microsoft.com/office/officeart/2005/8/layout/hierarchy2"/>
    <dgm:cxn modelId="{43BC41F2-8047-493F-8E72-15074B6A4FAD}" type="presOf" srcId="{A5FAE05F-312D-49BE-8130-1693086EBDCA}" destId="{3834D95A-A65B-4FD2-90BA-FB9FDDB15225}" srcOrd="0" destOrd="0" presId="urn:microsoft.com/office/officeart/2005/8/layout/hierarchy2"/>
    <dgm:cxn modelId="{056537D0-E4AA-4502-AF7F-03C4BEC76669}" type="presParOf" srcId="{3834D95A-A65B-4FD2-90BA-FB9FDDB15225}" destId="{CDC298A4-3536-4908-B61F-98777175B7AE}" srcOrd="0" destOrd="0" presId="urn:microsoft.com/office/officeart/2005/8/layout/hierarchy2"/>
    <dgm:cxn modelId="{F4F0DF21-8A5F-4A41-8926-CEA70CFC515F}" type="presParOf" srcId="{CDC298A4-3536-4908-B61F-98777175B7AE}" destId="{22DBBEF2-8FC6-4381-8CF1-7FB5D90A3CC4}" srcOrd="0" destOrd="0" presId="urn:microsoft.com/office/officeart/2005/8/layout/hierarchy2"/>
    <dgm:cxn modelId="{3FE9DAE1-54B1-4DFF-A3F1-BB06F43AE403}" type="presParOf" srcId="{CDC298A4-3536-4908-B61F-98777175B7AE}" destId="{B3443C08-2A34-4F5A-9263-ED822EC22D4A}" srcOrd="1" destOrd="0" presId="urn:microsoft.com/office/officeart/2005/8/layout/hierarchy2"/>
    <dgm:cxn modelId="{449A4D16-DCE4-4D7D-86C2-919C7D7F7DE5}" type="presParOf" srcId="{B3443C08-2A34-4F5A-9263-ED822EC22D4A}" destId="{B4E7C29D-98CC-4712-B2FE-BB707E8B08AD}" srcOrd="0" destOrd="0" presId="urn:microsoft.com/office/officeart/2005/8/layout/hierarchy2"/>
    <dgm:cxn modelId="{BADD8195-C32D-4586-8F63-844E0B6CC812}" type="presParOf" srcId="{B4E7C29D-98CC-4712-B2FE-BB707E8B08AD}" destId="{4BDD2427-EEBA-4C7E-9A5A-34A835477CD5}" srcOrd="0" destOrd="0" presId="urn:microsoft.com/office/officeart/2005/8/layout/hierarchy2"/>
    <dgm:cxn modelId="{039E3900-7683-4952-8178-BB3816E93B94}" type="presParOf" srcId="{B3443C08-2A34-4F5A-9263-ED822EC22D4A}" destId="{8CD5D7E9-91F8-4D76-BB1C-63EF826B8632}" srcOrd="1" destOrd="0" presId="urn:microsoft.com/office/officeart/2005/8/layout/hierarchy2"/>
    <dgm:cxn modelId="{E4FFC1E0-ACD9-4B96-8F10-F31DACE0B170}" type="presParOf" srcId="{8CD5D7E9-91F8-4D76-BB1C-63EF826B8632}" destId="{07F42985-0D2C-4882-A169-29A181A2CC96}" srcOrd="0" destOrd="0" presId="urn:microsoft.com/office/officeart/2005/8/layout/hierarchy2"/>
    <dgm:cxn modelId="{BAE164C8-325E-47B3-9661-5E78F337C1ED}" type="presParOf" srcId="{8CD5D7E9-91F8-4D76-BB1C-63EF826B8632}" destId="{C22EC609-85BB-41BE-8DCD-5B121A22BA14}" srcOrd="1" destOrd="0" presId="urn:microsoft.com/office/officeart/2005/8/layout/hierarchy2"/>
    <dgm:cxn modelId="{FC6BBF00-E496-43B7-B63F-540B8298E9E9}" type="presParOf" srcId="{C22EC609-85BB-41BE-8DCD-5B121A22BA14}" destId="{C15040B1-FCB5-482B-84E1-F6F346D340D8}" srcOrd="0" destOrd="0" presId="urn:microsoft.com/office/officeart/2005/8/layout/hierarchy2"/>
    <dgm:cxn modelId="{A298F200-F018-4185-B44E-666CDDC4FAD9}" type="presParOf" srcId="{C15040B1-FCB5-482B-84E1-F6F346D340D8}" destId="{FB104B8C-8D80-4CAF-AA36-3AD0387E1EAB}" srcOrd="0" destOrd="0" presId="urn:microsoft.com/office/officeart/2005/8/layout/hierarchy2"/>
    <dgm:cxn modelId="{4F3A702B-9FF6-4338-828E-95BD11CC9A5F}" type="presParOf" srcId="{C22EC609-85BB-41BE-8DCD-5B121A22BA14}" destId="{32824388-0DEC-4702-913B-8E44B0DB0E1A}" srcOrd="1" destOrd="0" presId="urn:microsoft.com/office/officeart/2005/8/layout/hierarchy2"/>
    <dgm:cxn modelId="{0D2F772D-DCE1-4699-97A2-9F82D48063D1}" type="presParOf" srcId="{32824388-0DEC-4702-913B-8E44B0DB0E1A}" destId="{E2629DBF-EDBA-48D7-A531-D423CF942A68}" srcOrd="0" destOrd="0" presId="urn:microsoft.com/office/officeart/2005/8/layout/hierarchy2"/>
    <dgm:cxn modelId="{570B90CA-5B46-4DB1-830E-DD1A5CBA511D}" type="presParOf" srcId="{32824388-0DEC-4702-913B-8E44B0DB0E1A}" destId="{8A6DA8B7-0254-491D-9461-7CDF9DDCCD97}" srcOrd="1" destOrd="0" presId="urn:microsoft.com/office/officeart/2005/8/layout/hierarchy2"/>
    <dgm:cxn modelId="{3291D7BA-820A-41AC-ADD0-DB127452BA49}" type="presParOf" srcId="{C22EC609-85BB-41BE-8DCD-5B121A22BA14}" destId="{CA47A474-D7B9-43AE-8E28-AEF3928DA868}" srcOrd="2" destOrd="0" presId="urn:microsoft.com/office/officeart/2005/8/layout/hierarchy2"/>
    <dgm:cxn modelId="{370ED1A9-0A46-4657-BAD9-530574F70017}" type="presParOf" srcId="{CA47A474-D7B9-43AE-8E28-AEF3928DA868}" destId="{C90E39DF-ACA5-43D6-90E1-30C9B2383284}" srcOrd="0" destOrd="0" presId="urn:microsoft.com/office/officeart/2005/8/layout/hierarchy2"/>
    <dgm:cxn modelId="{48C14634-CC77-4F2A-8054-95D066E6CC71}" type="presParOf" srcId="{C22EC609-85BB-41BE-8DCD-5B121A22BA14}" destId="{0F430BCA-1D64-4191-BF2F-716E66F534DB}" srcOrd="3" destOrd="0" presId="urn:microsoft.com/office/officeart/2005/8/layout/hierarchy2"/>
    <dgm:cxn modelId="{BA2F3CED-D00F-40C6-A759-62D2D6158059}" type="presParOf" srcId="{0F430BCA-1D64-4191-BF2F-716E66F534DB}" destId="{4A4966D1-0FC6-403A-9572-544D2EA5AE73}" srcOrd="0" destOrd="0" presId="urn:microsoft.com/office/officeart/2005/8/layout/hierarchy2"/>
    <dgm:cxn modelId="{CC6C4F76-2CC8-49FD-85F2-E89D451A28DE}" type="presParOf" srcId="{0F430BCA-1D64-4191-BF2F-716E66F534DB}" destId="{68A316B2-A318-477A-8628-0DCD805774E5}" srcOrd="1" destOrd="0" presId="urn:microsoft.com/office/officeart/2005/8/layout/hierarchy2"/>
    <dgm:cxn modelId="{1F943DD0-AB66-4D35-9A8F-8B6682B2AE1A}" type="presParOf" srcId="{C22EC609-85BB-41BE-8DCD-5B121A22BA14}" destId="{3016F606-9668-4F81-878F-C6C884AA5A00}" srcOrd="4" destOrd="0" presId="urn:microsoft.com/office/officeart/2005/8/layout/hierarchy2"/>
    <dgm:cxn modelId="{2AA417F9-D2DD-4908-94AC-C3E3E20DDF1E}" type="presParOf" srcId="{3016F606-9668-4F81-878F-C6C884AA5A00}" destId="{A0C365E6-9A36-47A9-B769-6A53B979868A}" srcOrd="0" destOrd="0" presId="urn:microsoft.com/office/officeart/2005/8/layout/hierarchy2"/>
    <dgm:cxn modelId="{511F07D6-83C2-4EBD-A27A-7E4D3B07B4D1}" type="presParOf" srcId="{C22EC609-85BB-41BE-8DCD-5B121A22BA14}" destId="{AE5AB3DF-14D2-4BE2-BFF3-AAAC7E6E3A51}" srcOrd="5" destOrd="0" presId="urn:microsoft.com/office/officeart/2005/8/layout/hierarchy2"/>
    <dgm:cxn modelId="{7A56755B-5135-4D4F-A250-350EFCBFA72D}" type="presParOf" srcId="{AE5AB3DF-14D2-4BE2-BFF3-AAAC7E6E3A51}" destId="{7B9FCED9-24DA-48F4-947C-4147252EECAB}" srcOrd="0" destOrd="0" presId="urn:microsoft.com/office/officeart/2005/8/layout/hierarchy2"/>
    <dgm:cxn modelId="{FA29EF67-72A8-40D4-B7CD-62D2660BAEFE}" type="presParOf" srcId="{AE5AB3DF-14D2-4BE2-BFF3-AAAC7E6E3A51}" destId="{06C3C79C-3B48-46C7-8256-E2CED2FC2A67}" srcOrd="1" destOrd="0" presId="urn:microsoft.com/office/officeart/2005/8/layout/hierarchy2"/>
    <dgm:cxn modelId="{A5815484-7D61-4771-BABC-658E5C07BCAC}" type="presParOf" srcId="{06C3C79C-3B48-46C7-8256-E2CED2FC2A67}" destId="{426574B9-DC23-4E67-9C1C-C05DA2052DEB}" srcOrd="0" destOrd="0" presId="urn:microsoft.com/office/officeart/2005/8/layout/hierarchy2"/>
    <dgm:cxn modelId="{09399EEB-5AE7-492D-8527-B02E3C9099F4}" type="presParOf" srcId="{426574B9-DC23-4E67-9C1C-C05DA2052DEB}" destId="{9920E678-4B92-4783-AE48-57FEE9F9ECDB}" srcOrd="0" destOrd="0" presId="urn:microsoft.com/office/officeart/2005/8/layout/hierarchy2"/>
    <dgm:cxn modelId="{3F8CA176-78F4-4DC6-9815-F01629ACB8B0}" type="presParOf" srcId="{06C3C79C-3B48-46C7-8256-E2CED2FC2A67}" destId="{961062F8-EA36-4917-BA92-A6200E68D067}" srcOrd="1" destOrd="0" presId="urn:microsoft.com/office/officeart/2005/8/layout/hierarchy2"/>
    <dgm:cxn modelId="{17F9FAEE-02BB-44AB-B3D6-22EFC5DA5799}" type="presParOf" srcId="{961062F8-EA36-4917-BA92-A6200E68D067}" destId="{0D329E19-9156-4C4D-9282-8F19896EC1A7}" srcOrd="0" destOrd="0" presId="urn:microsoft.com/office/officeart/2005/8/layout/hierarchy2"/>
    <dgm:cxn modelId="{E4D9F469-3917-4743-A635-1A8EABDC28FC}" type="presParOf" srcId="{961062F8-EA36-4917-BA92-A6200E68D067}" destId="{70D16F86-C35E-4B46-8D5F-A2B07E4FAE5E}" srcOrd="1" destOrd="0" presId="urn:microsoft.com/office/officeart/2005/8/layout/hierarchy2"/>
    <dgm:cxn modelId="{A65B1682-5B2D-437B-8B6A-8E3C005ADC49}" type="presParOf" srcId="{70D16F86-C35E-4B46-8D5F-A2B07E4FAE5E}" destId="{87547FD9-8B30-49C9-9191-46573E3F4B07}" srcOrd="0" destOrd="0" presId="urn:microsoft.com/office/officeart/2005/8/layout/hierarchy2"/>
    <dgm:cxn modelId="{D0051827-C5D4-42B1-A25C-EC43CC2F25AF}" type="presParOf" srcId="{87547FD9-8B30-49C9-9191-46573E3F4B07}" destId="{0CFD8F5D-1863-4726-A083-29BA7EC5DF0C}" srcOrd="0" destOrd="0" presId="urn:microsoft.com/office/officeart/2005/8/layout/hierarchy2"/>
    <dgm:cxn modelId="{E74F16B2-4083-4138-BD91-72620A440E05}" type="presParOf" srcId="{70D16F86-C35E-4B46-8D5F-A2B07E4FAE5E}" destId="{36D14942-AC04-4CDA-94E2-60F0022E2BFB}" srcOrd="1" destOrd="0" presId="urn:microsoft.com/office/officeart/2005/8/layout/hierarchy2"/>
    <dgm:cxn modelId="{F57386B2-04E9-45DE-B056-5269D01EF2EB}" type="presParOf" srcId="{36D14942-AC04-4CDA-94E2-60F0022E2BFB}" destId="{A5B6B15F-D573-4399-999C-FFB93A051803}" srcOrd="0" destOrd="0" presId="urn:microsoft.com/office/officeart/2005/8/layout/hierarchy2"/>
    <dgm:cxn modelId="{3BD5E9C2-C02B-4557-BADB-3AFCED1FC6D5}" type="presParOf" srcId="{36D14942-AC04-4CDA-94E2-60F0022E2BFB}" destId="{183FA30F-9A2C-4FBD-8FA0-91D47943154C}" srcOrd="1" destOrd="0" presId="urn:microsoft.com/office/officeart/2005/8/layout/hierarchy2"/>
    <dgm:cxn modelId="{74CEB04F-C309-448C-8FDC-B9C15CD0812B}" type="presParOf" srcId="{70D16F86-C35E-4B46-8D5F-A2B07E4FAE5E}" destId="{7040D149-DBC6-480C-8483-91CA2BEF368E}" srcOrd="2" destOrd="0" presId="urn:microsoft.com/office/officeart/2005/8/layout/hierarchy2"/>
    <dgm:cxn modelId="{3AB3D4D3-DF47-4EF1-B6EC-8E96993FD4F2}" type="presParOf" srcId="{7040D149-DBC6-480C-8483-91CA2BEF368E}" destId="{FCB2CD24-AD87-4000-813E-E9CA413DE4CC}" srcOrd="0" destOrd="0" presId="urn:microsoft.com/office/officeart/2005/8/layout/hierarchy2"/>
    <dgm:cxn modelId="{D7E10549-0DF5-4ECD-AF20-714E99FACA0E}" type="presParOf" srcId="{70D16F86-C35E-4B46-8D5F-A2B07E4FAE5E}" destId="{56595F00-D26F-42F0-A96A-011CF5D98238}" srcOrd="3" destOrd="0" presId="urn:microsoft.com/office/officeart/2005/8/layout/hierarchy2"/>
    <dgm:cxn modelId="{1D036F5B-10EC-47D4-8AAA-C5605F2DFD2B}" type="presParOf" srcId="{56595F00-D26F-42F0-A96A-011CF5D98238}" destId="{32756462-39DB-43AE-AD81-870E50BF474D}" srcOrd="0" destOrd="0" presId="urn:microsoft.com/office/officeart/2005/8/layout/hierarchy2"/>
    <dgm:cxn modelId="{39BC7638-4624-4A92-981E-F78FC292E444}" type="presParOf" srcId="{56595F00-D26F-42F0-A96A-011CF5D98238}" destId="{197C8450-2885-4661-86FA-F4B410FFFE47}" srcOrd="1" destOrd="0" presId="urn:microsoft.com/office/officeart/2005/8/layout/hierarchy2"/>
    <dgm:cxn modelId="{00722859-4BF9-4FC9-AB21-8E1EB24A346B}" type="presParOf" srcId="{06C3C79C-3B48-46C7-8256-E2CED2FC2A67}" destId="{C608AFE0-7105-411C-8438-A97EC618F57F}" srcOrd="2" destOrd="0" presId="urn:microsoft.com/office/officeart/2005/8/layout/hierarchy2"/>
    <dgm:cxn modelId="{254B748D-DA31-4B02-BF4D-D2E4D59EDA2F}" type="presParOf" srcId="{C608AFE0-7105-411C-8438-A97EC618F57F}" destId="{B9405F5B-E7A6-4D65-843D-4A8F81D0C7FA}" srcOrd="0" destOrd="0" presId="urn:microsoft.com/office/officeart/2005/8/layout/hierarchy2"/>
    <dgm:cxn modelId="{24CD4A44-4797-46A4-A0E6-7A73115E61FA}" type="presParOf" srcId="{06C3C79C-3B48-46C7-8256-E2CED2FC2A67}" destId="{9DDEBC46-0F2A-4005-8E89-C893BEDC1039}" srcOrd="3" destOrd="0" presId="urn:microsoft.com/office/officeart/2005/8/layout/hierarchy2"/>
    <dgm:cxn modelId="{E1F4C4EC-5CA4-4EA7-B973-42F3A8D5A5B4}" type="presParOf" srcId="{9DDEBC46-0F2A-4005-8E89-C893BEDC1039}" destId="{34D8C9B1-570E-4B73-B54E-55B39B6EFA0A}" srcOrd="0" destOrd="0" presId="urn:microsoft.com/office/officeart/2005/8/layout/hierarchy2"/>
    <dgm:cxn modelId="{83FDD055-5F3E-4B77-9C2B-27C8AABAF31B}" type="presParOf" srcId="{9DDEBC46-0F2A-4005-8E89-C893BEDC1039}" destId="{1427CAF2-8890-42C8-B22C-F906766FEADE}" srcOrd="1" destOrd="0" presId="urn:microsoft.com/office/officeart/2005/8/layout/hierarchy2"/>
    <dgm:cxn modelId="{88EEBC98-D8C1-4E72-B2EE-A4F939E99709}" type="presParOf" srcId="{1427CAF2-8890-42C8-B22C-F906766FEADE}" destId="{9BE9CB72-2FE2-4ACE-B8C9-73897407F9FE}" srcOrd="0" destOrd="0" presId="urn:microsoft.com/office/officeart/2005/8/layout/hierarchy2"/>
    <dgm:cxn modelId="{6198CEDC-2712-49C3-8313-6941B29C011B}" type="presParOf" srcId="{9BE9CB72-2FE2-4ACE-B8C9-73897407F9FE}" destId="{F4B53D53-2FB4-4921-8B27-C6E92A9F1F42}" srcOrd="0" destOrd="0" presId="urn:microsoft.com/office/officeart/2005/8/layout/hierarchy2"/>
    <dgm:cxn modelId="{611C848D-7E4A-45DC-B962-217A790E473A}" type="presParOf" srcId="{1427CAF2-8890-42C8-B22C-F906766FEADE}" destId="{F403D5C0-FAFE-4A2A-A597-7D1AA3CD30F7}" srcOrd="1" destOrd="0" presId="urn:microsoft.com/office/officeart/2005/8/layout/hierarchy2"/>
    <dgm:cxn modelId="{9EE7CD19-D90B-43E3-B3DF-BF7EA8671C13}" type="presParOf" srcId="{F403D5C0-FAFE-4A2A-A597-7D1AA3CD30F7}" destId="{09E473AB-C33B-4369-873D-632325B6A3DA}" srcOrd="0" destOrd="0" presId="urn:microsoft.com/office/officeart/2005/8/layout/hierarchy2"/>
    <dgm:cxn modelId="{6F305BF6-8FC7-4B5F-8D63-784D014BEC8A}" type="presParOf" srcId="{F403D5C0-FAFE-4A2A-A597-7D1AA3CD30F7}" destId="{85CFE8CF-6ABB-4534-B8FD-15A26ECD7B2D}" srcOrd="1" destOrd="0" presId="urn:microsoft.com/office/officeart/2005/8/layout/hierarchy2"/>
    <dgm:cxn modelId="{D4DACEBC-5762-4BE1-9B02-672A03951474}" type="presParOf" srcId="{C22EC609-85BB-41BE-8DCD-5B121A22BA14}" destId="{AFC2B2AC-6FAD-4CD6-AEEB-8EFFD66B8198}" srcOrd="6" destOrd="0" presId="urn:microsoft.com/office/officeart/2005/8/layout/hierarchy2"/>
    <dgm:cxn modelId="{0B4D9F67-E75E-4E5D-98C7-4E9D1458CB90}" type="presParOf" srcId="{AFC2B2AC-6FAD-4CD6-AEEB-8EFFD66B8198}" destId="{F1CA9884-BAF9-45DE-9B20-591653200FB9}" srcOrd="0" destOrd="0" presId="urn:microsoft.com/office/officeart/2005/8/layout/hierarchy2"/>
    <dgm:cxn modelId="{CDB85117-95AA-4196-AFBB-C8D4178AFDDC}" type="presParOf" srcId="{C22EC609-85BB-41BE-8DCD-5B121A22BA14}" destId="{2443DA53-016B-47B6-BB7C-A31870F4EAAB}" srcOrd="7" destOrd="0" presId="urn:microsoft.com/office/officeart/2005/8/layout/hierarchy2"/>
    <dgm:cxn modelId="{064A820A-BCA7-4A80-8636-65B98AB87F02}" type="presParOf" srcId="{2443DA53-016B-47B6-BB7C-A31870F4EAAB}" destId="{27CC47E9-E2DB-4B16-A843-4426BF00331E}" srcOrd="0" destOrd="0" presId="urn:microsoft.com/office/officeart/2005/8/layout/hierarchy2"/>
    <dgm:cxn modelId="{A3024339-D3A0-4FC2-8E0A-D383E05CAE3D}" type="presParOf" srcId="{2443DA53-016B-47B6-BB7C-A31870F4EAAB}" destId="{95313288-4AB7-4617-BCFB-D1F04C6F2DEC}" srcOrd="1" destOrd="0" presId="urn:microsoft.com/office/officeart/2005/8/layout/hierarchy2"/>
    <dgm:cxn modelId="{437208D7-6EF9-4440-850E-821A1762481C}" type="presParOf" srcId="{C22EC609-85BB-41BE-8DCD-5B121A22BA14}" destId="{C4808D61-54C5-4776-AAB1-77346CAD1392}" srcOrd="8" destOrd="0" presId="urn:microsoft.com/office/officeart/2005/8/layout/hierarchy2"/>
    <dgm:cxn modelId="{4C07FC19-320F-426B-9180-5D31FA8BCFFD}" type="presParOf" srcId="{C4808D61-54C5-4776-AAB1-77346CAD1392}" destId="{8C0830E3-7A79-40EC-AD6E-B56F86BA534B}" srcOrd="0" destOrd="0" presId="urn:microsoft.com/office/officeart/2005/8/layout/hierarchy2"/>
    <dgm:cxn modelId="{095421D8-61BC-4662-AFE4-F5ADBAABBDD0}" type="presParOf" srcId="{C22EC609-85BB-41BE-8DCD-5B121A22BA14}" destId="{00F8D025-D3DF-4DA3-8A0F-13504E377E7A}" srcOrd="9" destOrd="0" presId="urn:microsoft.com/office/officeart/2005/8/layout/hierarchy2"/>
    <dgm:cxn modelId="{5CC7DC5F-00E0-4E8F-B0F2-2297B3908B7B}" type="presParOf" srcId="{00F8D025-D3DF-4DA3-8A0F-13504E377E7A}" destId="{8D34056F-9A3F-4B8A-BFD9-6000DF35354A}" srcOrd="0" destOrd="0" presId="urn:microsoft.com/office/officeart/2005/8/layout/hierarchy2"/>
    <dgm:cxn modelId="{786365D7-6A94-4E2E-938F-7AE14E9D8325}" type="presParOf" srcId="{00F8D025-D3DF-4DA3-8A0F-13504E377E7A}" destId="{AC49E608-A6B5-49A1-BFB0-33D920B2B1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D02EE8-732D-4B2E-B0C0-42A21B5EF2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D32A0-1E34-4920-A84E-7890EA4352E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Compliant (C)</a:t>
          </a:r>
        </a:p>
      </dgm:t>
    </dgm:pt>
    <dgm:pt modelId="{CADB407F-804C-4221-A946-447753355621}" type="parTrans" cxnId="{F8C4D3F6-711C-42D1-B3BA-CD3D709C2E58}">
      <dgm:prSet/>
      <dgm:spPr/>
      <dgm:t>
        <a:bodyPr/>
        <a:lstStyle/>
        <a:p>
          <a:endParaRPr lang="en-US"/>
        </a:p>
      </dgm:t>
    </dgm:pt>
    <dgm:pt modelId="{9D8789C5-8AE8-4BA3-8059-4A846D636478}" type="sibTrans" cxnId="{F8C4D3F6-711C-42D1-B3BA-CD3D709C2E58}">
      <dgm:prSet/>
      <dgm:spPr/>
      <dgm:t>
        <a:bodyPr/>
        <a:lstStyle/>
        <a:p>
          <a:endParaRPr lang="en-US"/>
        </a:p>
      </dgm:t>
    </dgm:pt>
    <dgm:pt modelId="{163CF092-DAF8-4E67-95CC-D5FF078EB972}">
      <dgm:prSet phldrT="[Text]"/>
      <dgm:spPr/>
      <dgm:t>
        <a:bodyPr/>
        <a:lstStyle/>
        <a:p>
          <a:r>
            <a:rPr lang="en-US" dirty="0"/>
            <a:t>The regulated party has demonstrated that the activities it conducts are in compliance with the Act and its Regulations.</a:t>
          </a:r>
        </a:p>
      </dgm:t>
    </dgm:pt>
    <dgm:pt modelId="{F0BA6D40-EE48-487F-8034-C570FCA9D742}" type="parTrans" cxnId="{68444F1C-CB91-4CCB-AC03-A34B70459B5C}">
      <dgm:prSet/>
      <dgm:spPr/>
      <dgm:t>
        <a:bodyPr/>
        <a:lstStyle/>
        <a:p>
          <a:endParaRPr lang="en-US"/>
        </a:p>
      </dgm:t>
    </dgm:pt>
    <dgm:pt modelId="{C28EC1E3-06D0-4E46-B726-6315AB2AEEE4}" type="sibTrans" cxnId="{68444F1C-CB91-4CCB-AC03-A34B70459B5C}">
      <dgm:prSet/>
      <dgm:spPr/>
      <dgm:t>
        <a:bodyPr/>
        <a:lstStyle/>
        <a:p>
          <a:endParaRPr lang="en-US"/>
        </a:p>
      </dgm:t>
    </dgm:pt>
    <dgm:pt modelId="{EC7A75BE-5DBC-4E22-B994-D741C63F0BF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Non-compliant (NC)</a:t>
          </a:r>
        </a:p>
      </dgm:t>
    </dgm:pt>
    <dgm:pt modelId="{BA583FBB-B528-47F5-B40D-9B6AB75E272A}" type="parTrans" cxnId="{FFAC35B5-80FA-4CAF-AC3F-00C935B7B923}">
      <dgm:prSet/>
      <dgm:spPr/>
      <dgm:t>
        <a:bodyPr/>
        <a:lstStyle/>
        <a:p>
          <a:endParaRPr lang="en-US"/>
        </a:p>
      </dgm:t>
    </dgm:pt>
    <dgm:pt modelId="{ABE67FC1-EAF6-4DAB-A1C4-3218D0F9D085}" type="sibTrans" cxnId="{FFAC35B5-80FA-4CAF-AC3F-00C935B7B923}">
      <dgm:prSet/>
      <dgm:spPr/>
      <dgm:t>
        <a:bodyPr/>
        <a:lstStyle/>
        <a:p>
          <a:endParaRPr lang="en-US"/>
        </a:p>
      </dgm:t>
    </dgm:pt>
    <dgm:pt modelId="{2E4D6582-C524-41E3-9FC8-266400D87B18}">
      <dgm:prSet phldrT="[Text]"/>
      <dgm:spPr/>
      <dgm:t>
        <a:bodyPr/>
        <a:lstStyle/>
        <a:p>
          <a:r>
            <a:rPr lang="en-US" dirty="0"/>
            <a:t>The regulated party has not demonstrated that the activities it conducts are in compliance with the Act and its Regulations</a:t>
          </a:r>
        </a:p>
      </dgm:t>
    </dgm:pt>
    <dgm:pt modelId="{6BCFE87C-E89E-4445-BC28-876CF893CEB7}" type="parTrans" cxnId="{C20694F1-F4C4-4A96-83BD-FBF9C053D1EE}">
      <dgm:prSet/>
      <dgm:spPr/>
      <dgm:t>
        <a:bodyPr/>
        <a:lstStyle/>
        <a:p>
          <a:endParaRPr lang="en-US"/>
        </a:p>
      </dgm:t>
    </dgm:pt>
    <dgm:pt modelId="{32D3C136-5F1E-41C3-B9EC-D96A02013F84}" type="sibTrans" cxnId="{C20694F1-F4C4-4A96-83BD-FBF9C053D1EE}">
      <dgm:prSet/>
      <dgm:spPr/>
      <dgm:t>
        <a:bodyPr/>
        <a:lstStyle/>
        <a:p>
          <a:endParaRPr lang="en-US"/>
        </a:p>
      </dgm:t>
    </dgm:pt>
    <dgm:pt modelId="{95458F15-FF60-4CE7-80B2-0733E37C3138}" type="pres">
      <dgm:prSet presAssocID="{D8D02EE8-732D-4B2E-B0C0-42A21B5EF2B9}" presName="Name0" presStyleCnt="0">
        <dgm:presLayoutVars>
          <dgm:dir/>
          <dgm:animLvl val="lvl"/>
          <dgm:resizeHandles val="exact"/>
        </dgm:presLayoutVars>
      </dgm:prSet>
      <dgm:spPr/>
    </dgm:pt>
    <dgm:pt modelId="{6A8F73DE-DDC8-44F6-BCF3-9B4D7899DD8C}" type="pres">
      <dgm:prSet presAssocID="{673D32A0-1E34-4920-A84E-7890EA4352E4}" presName="composite" presStyleCnt="0"/>
      <dgm:spPr/>
    </dgm:pt>
    <dgm:pt modelId="{113ED397-7C6F-4684-909B-EC57A1DB0820}" type="pres">
      <dgm:prSet presAssocID="{673D32A0-1E34-4920-A84E-7890EA4352E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D4BBA98-FC1D-4339-803C-369BC4C93077}" type="pres">
      <dgm:prSet presAssocID="{673D32A0-1E34-4920-A84E-7890EA4352E4}" presName="desTx" presStyleLbl="alignAccFollowNode1" presStyleIdx="0" presStyleCnt="2">
        <dgm:presLayoutVars>
          <dgm:bulletEnabled val="1"/>
        </dgm:presLayoutVars>
      </dgm:prSet>
      <dgm:spPr/>
    </dgm:pt>
    <dgm:pt modelId="{FCC7D2B9-366B-4E42-880C-12F82331693A}" type="pres">
      <dgm:prSet presAssocID="{9D8789C5-8AE8-4BA3-8059-4A846D636478}" presName="space" presStyleCnt="0"/>
      <dgm:spPr/>
    </dgm:pt>
    <dgm:pt modelId="{D03653F3-ED1E-4332-8571-4FF61C2E655F}" type="pres">
      <dgm:prSet presAssocID="{EC7A75BE-5DBC-4E22-B994-D741C63F0BF2}" presName="composite" presStyleCnt="0"/>
      <dgm:spPr/>
    </dgm:pt>
    <dgm:pt modelId="{14054D97-37BD-4B59-99F9-B00F71D47953}" type="pres">
      <dgm:prSet presAssocID="{EC7A75BE-5DBC-4E22-B994-D741C63F0B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FAE516E-CDAC-4BDE-9A9C-F7F693533376}" type="pres">
      <dgm:prSet presAssocID="{EC7A75BE-5DBC-4E22-B994-D741C63F0B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4AD5514-B8F5-497B-B1FD-1BC7D5E28D7B}" type="presOf" srcId="{673D32A0-1E34-4920-A84E-7890EA4352E4}" destId="{113ED397-7C6F-4684-909B-EC57A1DB0820}" srcOrd="0" destOrd="0" presId="urn:microsoft.com/office/officeart/2005/8/layout/hList1"/>
    <dgm:cxn modelId="{68444F1C-CB91-4CCB-AC03-A34B70459B5C}" srcId="{673D32A0-1E34-4920-A84E-7890EA4352E4}" destId="{163CF092-DAF8-4E67-95CC-D5FF078EB972}" srcOrd="0" destOrd="0" parTransId="{F0BA6D40-EE48-487F-8034-C570FCA9D742}" sibTransId="{C28EC1E3-06D0-4E46-B726-6315AB2AEEE4}"/>
    <dgm:cxn modelId="{2E41E21F-2C07-45A2-8C23-41350C6DAC6D}" type="presOf" srcId="{163CF092-DAF8-4E67-95CC-D5FF078EB972}" destId="{ED4BBA98-FC1D-4339-803C-369BC4C93077}" srcOrd="0" destOrd="0" presId="urn:microsoft.com/office/officeart/2005/8/layout/hList1"/>
    <dgm:cxn modelId="{A328F353-8AFA-468E-B8DE-82B464757F06}" type="presOf" srcId="{2E4D6582-C524-41E3-9FC8-266400D87B18}" destId="{1FAE516E-CDAC-4BDE-9A9C-F7F693533376}" srcOrd="0" destOrd="0" presId="urn:microsoft.com/office/officeart/2005/8/layout/hList1"/>
    <dgm:cxn modelId="{7E8E6C88-1E25-4023-9EF7-46D6762D02AB}" type="presOf" srcId="{D8D02EE8-732D-4B2E-B0C0-42A21B5EF2B9}" destId="{95458F15-FF60-4CE7-80B2-0733E37C3138}" srcOrd="0" destOrd="0" presId="urn:microsoft.com/office/officeart/2005/8/layout/hList1"/>
    <dgm:cxn modelId="{FFAC35B5-80FA-4CAF-AC3F-00C935B7B923}" srcId="{D8D02EE8-732D-4B2E-B0C0-42A21B5EF2B9}" destId="{EC7A75BE-5DBC-4E22-B994-D741C63F0BF2}" srcOrd="1" destOrd="0" parTransId="{BA583FBB-B528-47F5-B40D-9B6AB75E272A}" sibTransId="{ABE67FC1-EAF6-4DAB-A1C4-3218D0F9D085}"/>
    <dgm:cxn modelId="{D8251AD1-6A1B-4213-930C-E3FB6A40B908}" type="presOf" srcId="{EC7A75BE-5DBC-4E22-B994-D741C63F0BF2}" destId="{14054D97-37BD-4B59-99F9-B00F71D47953}" srcOrd="0" destOrd="0" presId="urn:microsoft.com/office/officeart/2005/8/layout/hList1"/>
    <dgm:cxn modelId="{C20694F1-F4C4-4A96-83BD-FBF9C053D1EE}" srcId="{EC7A75BE-5DBC-4E22-B994-D741C63F0BF2}" destId="{2E4D6582-C524-41E3-9FC8-266400D87B18}" srcOrd="0" destOrd="0" parTransId="{6BCFE87C-E89E-4445-BC28-876CF893CEB7}" sibTransId="{32D3C136-5F1E-41C3-B9EC-D96A02013F84}"/>
    <dgm:cxn modelId="{F8C4D3F6-711C-42D1-B3BA-CD3D709C2E58}" srcId="{D8D02EE8-732D-4B2E-B0C0-42A21B5EF2B9}" destId="{673D32A0-1E34-4920-A84E-7890EA4352E4}" srcOrd="0" destOrd="0" parTransId="{CADB407F-804C-4221-A946-447753355621}" sibTransId="{9D8789C5-8AE8-4BA3-8059-4A846D636478}"/>
    <dgm:cxn modelId="{6E804E95-F4B6-479D-8F5E-74A35C2445CC}" type="presParOf" srcId="{95458F15-FF60-4CE7-80B2-0733E37C3138}" destId="{6A8F73DE-DDC8-44F6-BCF3-9B4D7899DD8C}" srcOrd="0" destOrd="0" presId="urn:microsoft.com/office/officeart/2005/8/layout/hList1"/>
    <dgm:cxn modelId="{86045A63-3F0F-4779-A112-0B6049D5D068}" type="presParOf" srcId="{6A8F73DE-DDC8-44F6-BCF3-9B4D7899DD8C}" destId="{113ED397-7C6F-4684-909B-EC57A1DB0820}" srcOrd="0" destOrd="0" presId="urn:microsoft.com/office/officeart/2005/8/layout/hList1"/>
    <dgm:cxn modelId="{1A45C1FD-3959-4C0D-B6FE-421897AEF080}" type="presParOf" srcId="{6A8F73DE-DDC8-44F6-BCF3-9B4D7899DD8C}" destId="{ED4BBA98-FC1D-4339-803C-369BC4C93077}" srcOrd="1" destOrd="0" presId="urn:microsoft.com/office/officeart/2005/8/layout/hList1"/>
    <dgm:cxn modelId="{3FE8BCE3-1FE9-42D5-852B-D08776F04732}" type="presParOf" srcId="{95458F15-FF60-4CE7-80B2-0733E37C3138}" destId="{FCC7D2B9-366B-4E42-880C-12F82331693A}" srcOrd="1" destOrd="0" presId="urn:microsoft.com/office/officeart/2005/8/layout/hList1"/>
    <dgm:cxn modelId="{E108D127-5B27-4500-A288-7BEC83AF69D3}" type="presParOf" srcId="{95458F15-FF60-4CE7-80B2-0733E37C3138}" destId="{D03653F3-ED1E-4332-8571-4FF61C2E655F}" srcOrd="2" destOrd="0" presId="urn:microsoft.com/office/officeart/2005/8/layout/hList1"/>
    <dgm:cxn modelId="{8C415231-99DB-455B-98A8-E67E857984EA}" type="presParOf" srcId="{D03653F3-ED1E-4332-8571-4FF61C2E655F}" destId="{14054D97-37BD-4B59-99F9-B00F71D47953}" srcOrd="0" destOrd="0" presId="urn:microsoft.com/office/officeart/2005/8/layout/hList1"/>
    <dgm:cxn modelId="{15E406B7-C40C-4BE1-972E-4F333F39C8AE}" type="presParOf" srcId="{D03653F3-ED1E-4332-8571-4FF61C2E655F}" destId="{1FAE516E-CDAC-4BDE-9A9C-F7F6935333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E897-8988-476E-9DD1-4C4F4700C97C}">
      <dsp:nvSpPr>
        <dsp:cNvPr id="0" name=""/>
        <dsp:cNvSpPr/>
      </dsp:nvSpPr>
      <dsp:spPr>
        <a:xfrm rot="5400000">
          <a:off x="3910040" y="142136"/>
          <a:ext cx="2157387" cy="18769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Adequate Resources</a:t>
          </a:r>
        </a:p>
      </dsp:txBody>
      <dsp:txXfrm rot="-5400000">
        <a:off x="4342758" y="338099"/>
        <a:ext cx="1291951" cy="1485001"/>
      </dsp:txXfrm>
    </dsp:sp>
    <dsp:sp modelId="{FC69B647-68A5-41C6-A076-6084B96697F1}">
      <dsp:nvSpPr>
        <dsp:cNvPr id="0" name=""/>
        <dsp:cNvSpPr/>
      </dsp:nvSpPr>
      <dsp:spPr>
        <a:xfrm>
          <a:off x="5984153" y="433384"/>
          <a:ext cx="2407644" cy="12944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SOPs to Conduct Clinical Trials</a:t>
          </a:r>
        </a:p>
      </dsp:txBody>
      <dsp:txXfrm>
        <a:off x="5984153" y="433384"/>
        <a:ext cx="2407644" cy="1294432"/>
      </dsp:txXfrm>
    </dsp:sp>
    <dsp:sp modelId="{BACA8EA0-940C-4B32-8C59-58FE4B960750}">
      <dsp:nvSpPr>
        <dsp:cNvPr id="0" name=""/>
        <dsp:cNvSpPr/>
      </dsp:nvSpPr>
      <dsp:spPr>
        <a:xfrm rot="5400000">
          <a:off x="1882959" y="142136"/>
          <a:ext cx="2157387" cy="18769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Credentialed QI</a:t>
          </a:r>
        </a:p>
      </dsp:txBody>
      <dsp:txXfrm rot="-5400000">
        <a:off x="2315677" y="338099"/>
        <a:ext cx="1291951" cy="1485001"/>
      </dsp:txXfrm>
    </dsp:sp>
    <dsp:sp modelId="{103A4405-B435-4D6F-9351-87BBE92FF1FD}">
      <dsp:nvSpPr>
        <dsp:cNvPr id="0" name=""/>
        <dsp:cNvSpPr/>
      </dsp:nvSpPr>
      <dsp:spPr>
        <a:xfrm rot="5400000">
          <a:off x="2892616" y="1973327"/>
          <a:ext cx="2157387" cy="18769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Established System for Ethics Review</a:t>
          </a:r>
        </a:p>
      </dsp:txBody>
      <dsp:txXfrm rot="-5400000">
        <a:off x="3325334" y="2169290"/>
        <a:ext cx="1291951" cy="1485001"/>
      </dsp:txXfrm>
    </dsp:sp>
    <dsp:sp modelId="{313D9D29-C128-4CE3-87EB-056C16A31C58}">
      <dsp:nvSpPr>
        <dsp:cNvPr id="0" name=""/>
        <dsp:cNvSpPr/>
      </dsp:nvSpPr>
      <dsp:spPr>
        <a:xfrm>
          <a:off x="625202" y="2264574"/>
          <a:ext cx="2329978" cy="12944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Established Patient Population</a:t>
          </a:r>
        </a:p>
      </dsp:txBody>
      <dsp:txXfrm>
        <a:off x="625202" y="2264574"/>
        <a:ext cx="2329978" cy="1294432"/>
      </dsp:txXfrm>
    </dsp:sp>
    <dsp:sp modelId="{B717AFE9-D968-4BA7-B71B-799355091023}">
      <dsp:nvSpPr>
        <dsp:cNvPr id="0" name=""/>
        <dsp:cNvSpPr/>
      </dsp:nvSpPr>
      <dsp:spPr>
        <a:xfrm rot="5400000">
          <a:off x="4919698" y="1973327"/>
          <a:ext cx="2157387" cy="18769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Access to Adequate Lab</a:t>
          </a:r>
        </a:p>
      </dsp:txBody>
      <dsp:txXfrm rot="-5400000">
        <a:off x="5352416" y="2169290"/>
        <a:ext cx="1291951" cy="1485001"/>
      </dsp:txXfrm>
    </dsp:sp>
    <dsp:sp modelId="{21703329-ECC0-483C-B8B4-C348E1CFA3E8}">
      <dsp:nvSpPr>
        <dsp:cNvPr id="0" name=""/>
        <dsp:cNvSpPr/>
      </dsp:nvSpPr>
      <dsp:spPr>
        <a:xfrm rot="5400000">
          <a:off x="3910040" y="3804518"/>
          <a:ext cx="2157387" cy="18769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Documentation of Delegated Tasks (RIPPLE)</a:t>
          </a:r>
        </a:p>
      </dsp:txBody>
      <dsp:txXfrm rot="-5400000">
        <a:off x="4342758" y="4000481"/>
        <a:ext cx="1291951" cy="1485001"/>
      </dsp:txXfrm>
    </dsp:sp>
    <dsp:sp modelId="{9A8291A4-F2AB-4BC8-AC63-5E20AA01BADD}">
      <dsp:nvSpPr>
        <dsp:cNvPr id="0" name=""/>
        <dsp:cNvSpPr/>
      </dsp:nvSpPr>
      <dsp:spPr>
        <a:xfrm>
          <a:off x="5984153" y="4095765"/>
          <a:ext cx="2407644" cy="12944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Demonstrated Commitment to Support CCTG Trials</a:t>
          </a:r>
        </a:p>
      </dsp:txBody>
      <dsp:txXfrm>
        <a:off x="5984153" y="4095765"/>
        <a:ext cx="2407644" cy="1294432"/>
      </dsp:txXfrm>
    </dsp:sp>
    <dsp:sp modelId="{6D8DCB72-CD2E-413F-98D9-52EB19A6355D}">
      <dsp:nvSpPr>
        <dsp:cNvPr id="0" name=""/>
        <dsp:cNvSpPr/>
      </dsp:nvSpPr>
      <dsp:spPr>
        <a:xfrm rot="5400000">
          <a:off x="1882959" y="3804518"/>
          <a:ext cx="2157387" cy="18769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Completion of Required Training</a:t>
          </a:r>
        </a:p>
      </dsp:txBody>
      <dsp:txXfrm rot="-5400000">
        <a:off x="2315677" y="4000481"/>
        <a:ext cx="1291951" cy="1485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DFA86-1B52-4D0D-86CF-F4913E716197}">
      <dsp:nvSpPr>
        <dsp:cNvPr id="0" name=""/>
        <dsp:cNvSpPr/>
      </dsp:nvSpPr>
      <dsp:spPr>
        <a:xfrm>
          <a:off x="0" y="0"/>
          <a:ext cx="6857996" cy="2260600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091CE-E6B1-4CEA-9C1A-294BCD833461}">
      <dsp:nvSpPr>
        <dsp:cNvPr id="0" name=""/>
        <dsp:cNvSpPr/>
      </dsp:nvSpPr>
      <dsp:spPr>
        <a:xfrm>
          <a:off x="3432" y="1299845"/>
          <a:ext cx="1650875" cy="90424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Submitted to CCTG</a:t>
          </a:r>
        </a:p>
      </dsp:txBody>
      <dsp:txXfrm>
        <a:off x="47573" y="1343986"/>
        <a:ext cx="1562593" cy="815958"/>
      </dsp:txXfrm>
    </dsp:sp>
    <dsp:sp modelId="{92566B16-EBC7-497A-9839-22434365482D}">
      <dsp:nvSpPr>
        <dsp:cNvPr id="0" name=""/>
        <dsp:cNvSpPr/>
      </dsp:nvSpPr>
      <dsp:spPr>
        <a:xfrm>
          <a:off x="1736852" y="1299845"/>
          <a:ext cx="1650875" cy="90424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Programmatic checks</a:t>
          </a:r>
        </a:p>
      </dsp:txBody>
      <dsp:txXfrm>
        <a:off x="1780993" y="1343986"/>
        <a:ext cx="1562593" cy="815958"/>
      </dsp:txXfrm>
    </dsp:sp>
    <dsp:sp modelId="{4AD144E3-7172-4779-9EC5-911F31C29014}">
      <dsp:nvSpPr>
        <dsp:cNvPr id="0" name=""/>
        <dsp:cNvSpPr/>
      </dsp:nvSpPr>
      <dsp:spPr>
        <a:xfrm>
          <a:off x="3470271" y="1299845"/>
          <a:ext cx="1650875" cy="90424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Manual checks</a:t>
          </a:r>
        </a:p>
      </dsp:txBody>
      <dsp:txXfrm>
        <a:off x="3514412" y="1343986"/>
        <a:ext cx="1562593" cy="815958"/>
      </dsp:txXfrm>
    </dsp:sp>
    <dsp:sp modelId="{0EF9C354-250E-4281-ACBE-4187DDFB66E8}">
      <dsp:nvSpPr>
        <dsp:cNvPr id="0" name=""/>
        <dsp:cNvSpPr/>
      </dsp:nvSpPr>
      <dsp:spPr>
        <a:xfrm>
          <a:off x="5207124" y="1280946"/>
          <a:ext cx="1650875" cy="90424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On-site checks</a:t>
          </a:r>
        </a:p>
      </dsp:txBody>
      <dsp:txXfrm>
        <a:off x="5251265" y="1325087"/>
        <a:ext cx="1562593" cy="815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95BD9-3271-4EC5-9C52-A771304851ED}">
      <dsp:nvSpPr>
        <dsp:cNvPr id="0" name=""/>
        <dsp:cNvSpPr/>
      </dsp:nvSpPr>
      <dsp:spPr>
        <a:xfrm rot="5400000">
          <a:off x="-292576" y="293809"/>
          <a:ext cx="1950508" cy="136535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Standard</a:t>
          </a:r>
        </a:p>
      </dsp:txBody>
      <dsp:txXfrm rot="-5400000">
        <a:off x="0" y="683911"/>
        <a:ext cx="1365356" cy="585152"/>
      </dsp:txXfrm>
    </dsp:sp>
    <dsp:sp modelId="{12936DE3-23BB-4A99-B2A4-DA4ECD3786D3}">
      <dsp:nvSpPr>
        <dsp:cNvPr id="0" name=""/>
        <dsp:cNvSpPr/>
      </dsp:nvSpPr>
      <dsp:spPr>
        <a:xfrm rot="5400000">
          <a:off x="5712962" y="-4346373"/>
          <a:ext cx="1267830" cy="9963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Applies to majority of CCTG &amp; NCTN trials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Risk-based approach that is compliant with GCP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Conducted at 100% of accruing sites</a:t>
          </a:r>
        </a:p>
      </dsp:txBody>
      <dsp:txXfrm rot="-5400000">
        <a:off x="1365356" y="63123"/>
        <a:ext cx="9901153" cy="1144050"/>
      </dsp:txXfrm>
    </dsp:sp>
    <dsp:sp modelId="{54C96CB4-9205-4096-AAAB-1078E8737856}">
      <dsp:nvSpPr>
        <dsp:cNvPr id="0" name=""/>
        <dsp:cNvSpPr/>
      </dsp:nvSpPr>
      <dsp:spPr>
        <a:xfrm rot="5400000">
          <a:off x="-292576" y="2053377"/>
          <a:ext cx="1950508" cy="136535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Intensive</a:t>
          </a:r>
        </a:p>
      </dsp:txBody>
      <dsp:txXfrm rot="-5400000">
        <a:off x="0" y="2443479"/>
        <a:ext cx="1365356" cy="585152"/>
      </dsp:txXfrm>
    </dsp:sp>
    <dsp:sp modelId="{C0DB5CE6-9AA0-40B8-B78F-6F18C98AF3FB}">
      <dsp:nvSpPr>
        <dsp:cNvPr id="0" name=""/>
        <dsp:cNvSpPr/>
      </dsp:nvSpPr>
      <dsp:spPr>
        <a:xfrm rot="5400000">
          <a:off x="5712962" y="-2586804"/>
          <a:ext cx="1267830" cy="9963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Intensive monitoring program reserved for registration track trials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Critical Source Data reviewed for all participants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More frequent monitoring than standard program</a:t>
          </a:r>
        </a:p>
      </dsp:txBody>
      <dsp:txXfrm rot="-5400000">
        <a:off x="1365356" y="1822692"/>
        <a:ext cx="9901153" cy="1144050"/>
      </dsp:txXfrm>
    </dsp:sp>
    <dsp:sp modelId="{4F4BC45E-89E7-48CB-93AC-279E6F9055B2}">
      <dsp:nvSpPr>
        <dsp:cNvPr id="0" name=""/>
        <dsp:cNvSpPr/>
      </dsp:nvSpPr>
      <dsp:spPr>
        <a:xfrm rot="5400000">
          <a:off x="-292576" y="3812946"/>
          <a:ext cx="1950508" cy="1365356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International</a:t>
          </a:r>
        </a:p>
      </dsp:txBody>
      <dsp:txXfrm rot="-5400000">
        <a:off x="0" y="4203048"/>
        <a:ext cx="1365356" cy="585152"/>
      </dsp:txXfrm>
    </dsp:sp>
    <dsp:sp modelId="{8A40327D-DF41-440B-82DE-73F0DECD3698}">
      <dsp:nvSpPr>
        <dsp:cNvPr id="0" name=""/>
        <dsp:cNvSpPr/>
      </dsp:nvSpPr>
      <dsp:spPr>
        <a:xfrm rot="5400000">
          <a:off x="5712962" y="-827236"/>
          <a:ext cx="1267830" cy="9963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Utilized for certain trials with US sites that join CCTG as member sites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CCTG monitors will travel to US sites for monitoring</a:t>
          </a:r>
        </a:p>
      </dsp:txBody>
      <dsp:txXfrm rot="-5400000">
        <a:off x="1365356" y="3582260"/>
        <a:ext cx="9901153" cy="1144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E0808-0DDB-48D9-9B6F-BD57DCFC46E4}">
      <dsp:nvSpPr>
        <dsp:cNvPr id="0" name=""/>
        <dsp:cNvSpPr/>
      </dsp:nvSpPr>
      <dsp:spPr>
        <a:xfrm>
          <a:off x="438487" y="0"/>
          <a:ext cx="3161624" cy="46049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73103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38487" y="115123"/>
        <a:ext cx="3046502" cy="230245"/>
      </dsp:txXfrm>
    </dsp:sp>
    <dsp:sp modelId="{73387CD1-8F1A-4F38-9C33-FB130CC7CAEF}">
      <dsp:nvSpPr>
        <dsp:cNvPr id="0" name=""/>
        <dsp:cNvSpPr/>
      </dsp:nvSpPr>
      <dsp:spPr>
        <a:xfrm>
          <a:off x="438487" y="356245"/>
          <a:ext cx="1460670" cy="1027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B050"/>
              </a:solidFill>
            </a:rPr>
            <a:t>Auditing GCP 1.6</a:t>
          </a:r>
          <a:endParaRPr lang="en-US" sz="2200" kern="1200" dirty="0"/>
        </a:p>
      </dsp:txBody>
      <dsp:txXfrm>
        <a:off x="438487" y="356245"/>
        <a:ext cx="1460670" cy="1027839"/>
      </dsp:txXfrm>
    </dsp:sp>
    <dsp:sp modelId="{AEFF7150-6E11-4662-A3AB-D29A071DD154}">
      <dsp:nvSpPr>
        <dsp:cNvPr id="0" name=""/>
        <dsp:cNvSpPr/>
      </dsp:nvSpPr>
      <dsp:spPr>
        <a:xfrm>
          <a:off x="1899158" y="153445"/>
          <a:ext cx="1700954" cy="46049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254000" bIns="73103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99158" y="268568"/>
        <a:ext cx="1585832" cy="230245"/>
      </dsp:txXfrm>
    </dsp:sp>
    <dsp:sp modelId="{44D41BDB-1F4E-4FBE-A925-1903C5058FCD}">
      <dsp:nvSpPr>
        <dsp:cNvPr id="0" name=""/>
        <dsp:cNvSpPr/>
      </dsp:nvSpPr>
      <dsp:spPr>
        <a:xfrm>
          <a:off x="1899158" y="509691"/>
          <a:ext cx="1460670" cy="1027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B050"/>
              </a:solidFill>
            </a:rPr>
            <a:t>Monitoring GCP 1.38</a:t>
          </a:r>
          <a:endParaRPr lang="en-US" sz="2200" kern="1200" dirty="0"/>
        </a:p>
      </dsp:txBody>
      <dsp:txXfrm>
        <a:off x="1899158" y="509691"/>
        <a:ext cx="1460670" cy="1027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BBEF2-8FC6-4381-8CF1-7FB5D90A3CC4}">
      <dsp:nvSpPr>
        <dsp:cNvPr id="0" name=""/>
        <dsp:cNvSpPr/>
      </dsp:nvSpPr>
      <dsp:spPr>
        <a:xfrm>
          <a:off x="3506" y="2401528"/>
          <a:ext cx="1603755" cy="8018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Canadian Federal Government</a:t>
          </a:r>
        </a:p>
      </dsp:txBody>
      <dsp:txXfrm>
        <a:off x="26992" y="2425014"/>
        <a:ext cx="1556783" cy="754905"/>
      </dsp:txXfrm>
    </dsp:sp>
    <dsp:sp modelId="{B4E7C29D-98CC-4712-B2FE-BB707E8B08AD}">
      <dsp:nvSpPr>
        <dsp:cNvPr id="0" name=""/>
        <dsp:cNvSpPr/>
      </dsp:nvSpPr>
      <dsp:spPr>
        <a:xfrm>
          <a:off x="1607262" y="2789591"/>
          <a:ext cx="641502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41502" y="12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1975" y="2786429"/>
        <a:ext cx="32075" cy="32075"/>
      </dsp:txXfrm>
    </dsp:sp>
    <dsp:sp modelId="{07F42985-0D2C-4882-A169-29A181A2CC96}">
      <dsp:nvSpPr>
        <dsp:cNvPr id="0" name=""/>
        <dsp:cNvSpPr/>
      </dsp:nvSpPr>
      <dsp:spPr>
        <a:xfrm>
          <a:off x="2248764" y="2401528"/>
          <a:ext cx="1603755" cy="8018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Portfolio</a:t>
          </a:r>
        </a:p>
      </dsp:txBody>
      <dsp:txXfrm>
        <a:off x="2272250" y="2425014"/>
        <a:ext cx="1556783" cy="754905"/>
      </dsp:txXfrm>
    </dsp:sp>
    <dsp:sp modelId="{C15040B1-FCB5-482B-84E1-F6F346D340D8}">
      <dsp:nvSpPr>
        <dsp:cNvPr id="0" name=""/>
        <dsp:cNvSpPr/>
      </dsp:nvSpPr>
      <dsp:spPr>
        <a:xfrm rot="17350740">
          <a:off x="3196921" y="1867431"/>
          <a:ext cx="1952699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1952699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124453" y="1831490"/>
        <a:ext cx="97634" cy="97634"/>
      </dsp:txXfrm>
    </dsp:sp>
    <dsp:sp modelId="{E2629DBF-EDBA-48D7-A531-D423CF942A68}">
      <dsp:nvSpPr>
        <dsp:cNvPr id="0" name=""/>
        <dsp:cNvSpPr/>
      </dsp:nvSpPr>
      <dsp:spPr>
        <a:xfrm>
          <a:off x="4494022" y="557209"/>
          <a:ext cx="1603755" cy="8018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Canadian Food Inspection Agency</a:t>
          </a:r>
        </a:p>
      </dsp:txBody>
      <dsp:txXfrm>
        <a:off x="4517508" y="580695"/>
        <a:ext cx="1556783" cy="754905"/>
      </dsp:txXfrm>
    </dsp:sp>
    <dsp:sp modelId="{CA47A474-D7B9-43AE-8E28-AEF3928DA868}">
      <dsp:nvSpPr>
        <dsp:cNvPr id="0" name=""/>
        <dsp:cNvSpPr/>
      </dsp:nvSpPr>
      <dsp:spPr>
        <a:xfrm rot="18289469">
          <a:off x="3611598" y="2328511"/>
          <a:ext cx="1123344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1123344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5187" y="2313303"/>
        <a:ext cx="56167" cy="56167"/>
      </dsp:txXfrm>
    </dsp:sp>
    <dsp:sp modelId="{4A4966D1-0FC6-403A-9572-544D2EA5AE73}">
      <dsp:nvSpPr>
        <dsp:cNvPr id="0" name=""/>
        <dsp:cNvSpPr/>
      </dsp:nvSpPr>
      <dsp:spPr>
        <a:xfrm>
          <a:off x="4494022" y="1479368"/>
          <a:ext cx="1603755" cy="8018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Canadian Institute of Health Research</a:t>
          </a:r>
        </a:p>
      </dsp:txBody>
      <dsp:txXfrm>
        <a:off x="4517508" y="1502854"/>
        <a:ext cx="1556783" cy="754905"/>
      </dsp:txXfrm>
    </dsp:sp>
    <dsp:sp modelId="{3016F606-9668-4F81-878F-C6C884AA5A00}">
      <dsp:nvSpPr>
        <dsp:cNvPr id="0" name=""/>
        <dsp:cNvSpPr/>
      </dsp:nvSpPr>
      <dsp:spPr>
        <a:xfrm>
          <a:off x="3852520" y="2789591"/>
          <a:ext cx="641502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41502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7233" y="2786429"/>
        <a:ext cx="32075" cy="32075"/>
      </dsp:txXfrm>
    </dsp:sp>
    <dsp:sp modelId="{7B9FCED9-24DA-48F4-947C-4147252EECAB}">
      <dsp:nvSpPr>
        <dsp:cNvPr id="0" name=""/>
        <dsp:cNvSpPr/>
      </dsp:nvSpPr>
      <dsp:spPr>
        <a:xfrm>
          <a:off x="4494022" y="2401528"/>
          <a:ext cx="1603755" cy="8018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Canada</a:t>
          </a:r>
        </a:p>
      </dsp:txBody>
      <dsp:txXfrm>
        <a:off x="4517508" y="2425014"/>
        <a:ext cx="1556783" cy="754905"/>
      </dsp:txXfrm>
    </dsp:sp>
    <dsp:sp modelId="{426574B9-DC23-4E67-9C1C-C05DA2052DEB}">
      <dsp:nvSpPr>
        <dsp:cNvPr id="0" name=""/>
        <dsp:cNvSpPr/>
      </dsp:nvSpPr>
      <dsp:spPr>
        <a:xfrm rot="18770822">
          <a:off x="5946866" y="2443781"/>
          <a:ext cx="943325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943325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94945" y="2433074"/>
        <a:ext cx="47166" cy="47166"/>
      </dsp:txXfrm>
    </dsp:sp>
    <dsp:sp modelId="{0D329E19-9156-4C4D-9282-8F19896EC1A7}">
      <dsp:nvSpPr>
        <dsp:cNvPr id="0" name=""/>
        <dsp:cNvSpPr/>
      </dsp:nvSpPr>
      <dsp:spPr>
        <a:xfrm>
          <a:off x="6739279" y="1709908"/>
          <a:ext cx="1603755" cy="8018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Products and Food Branch</a:t>
          </a:r>
        </a:p>
      </dsp:txBody>
      <dsp:txXfrm>
        <a:off x="6762765" y="1733394"/>
        <a:ext cx="1556783" cy="754905"/>
      </dsp:txXfrm>
    </dsp:sp>
    <dsp:sp modelId="{87547FD9-8B30-49C9-9191-46573E3F4B07}">
      <dsp:nvSpPr>
        <dsp:cNvPr id="0" name=""/>
        <dsp:cNvSpPr/>
      </dsp:nvSpPr>
      <dsp:spPr>
        <a:xfrm rot="19457599">
          <a:off x="8268780" y="1867431"/>
          <a:ext cx="790012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790012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44036" y="1860557"/>
        <a:ext cx="39500" cy="39500"/>
      </dsp:txXfrm>
    </dsp:sp>
    <dsp:sp modelId="{A5B6B15F-D573-4399-999C-FFB93A051803}">
      <dsp:nvSpPr>
        <dsp:cNvPr id="0" name=""/>
        <dsp:cNvSpPr/>
      </dsp:nvSpPr>
      <dsp:spPr>
        <a:xfrm>
          <a:off x="8984537" y="1248828"/>
          <a:ext cx="1603755" cy="8018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BRDD</a:t>
          </a:r>
        </a:p>
      </dsp:txBody>
      <dsp:txXfrm>
        <a:off x="9008023" y="1272314"/>
        <a:ext cx="1556783" cy="754905"/>
      </dsp:txXfrm>
    </dsp:sp>
    <dsp:sp modelId="{7040D149-DBC6-480C-8483-91CA2BEF368E}">
      <dsp:nvSpPr>
        <dsp:cNvPr id="0" name=""/>
        <dsp:cNvSpPr/>
      </dsp:nvSpPr>
      <dsp:spPr>
        <a:xfrm rot="2142401">
          <a:off x="8268780" y="2328511"/>
          <a:ext cx="790012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790012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44036" y="2321636"/>
        <a:ext cx="39500" cy="39500"/>
      </dsp:txXfrm>
    </dsp:sp>
    <dsp:sp modelId="{32756462-39DB-43AE-AD81-870E50BF474D}">
      <dsp:nvSpPr>
        <dsp:cNvPr id="0" name=""/>
        <dsp:cNvSpPr/>
      </dsp:nvSpPr>
      <dsp:spPr>
        <a:xfrm>
          <a:off x="8984537" y="2170988"/>
          <a:ext cx="1603755" cy="8018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PDD</a:t>
          </a:r>
        </a:p>
      </dsp:txBody>
      <dsp:txXfrm>
        <a:off x="9008023" y="2194474"/>
        <a:ext cx="1556783" cy="754905"/>
      </dsp:txXfrm>
    </dsp:sp>
    <dsp:sp modelId="{C608AFE0-7105-411C-8438-A97EC618F57F}">
      <dsp:nvSpPr>
        <dsp:cNvPr id="0" name=""/>
        <dsp:cNvSpPr/>
      </dsp:nvSpPr>
      <dsp:spPr>
        <a:xfrm rot="2829178">
          <a:off x="5946866" y="3135400"/>
          <a:ext cx="943325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943325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94945" y="3124693"/>
        <a:ext cx="47166" cy="47166"/>
      </dsp:txXfrm>
    </dsp:sp>
    <dsp:sp modelId="{34D8C9B1-570E-4B73-B54E-55B39B6EFA0A}">
      <dsp:nvSpPr>
        <dsp:cNvPr id="0" name=""/>
        <dsp:cNvSpPr/>
      </dsp:nvSpPr>
      <dsp:spPr>
        <a:xfrm>
          <a:off x="6739279" y="3093147"/>
          <a:ext cx="1603755" cy="8018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Regulatory Operations and Enforcement Branch</a:t>
          </a:r>
        </a:p>
      </dsp:txBody>
      <dsp:txXfrm>
        <a:off x="6762765" y="3116633"/>
        <a:ext cx="1556783" cy="754905"/>
      </dsp:txXfrm>
    </dsp:sp>
    <dsp:sp modelId="{9BE9CB72-2FE2-4ACE-B8C9-73897407F9FE}">
      <dsp:nvSpPr>
        <dsp:cNvPr id="0" name=""/>
        <dsp:cNvSpPr/>
      </dsp:nvSpPr>
      <dsp:spPr>
        <a:xfrm>
          <a:off x="8343035" y="3481210"/>
          <a:ext cx="641502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641502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47749" y="3478049"/>
        <a:ext cx="32075" cy="32075"/>
      </dsp:txXfrm>
    </dsp:sp>
    <dsp:sp modelId="{09E473AB-C33B-4369-873D-632325B6A3DA}">
      <dsp:nvSpPr>
        <dsp:cNvPr id="0" name=""/>
        <dsp:cNvSpPr/>
      </dsp:nvSpPr>
      <dsp:spPr>
        <a:xfrm>
          <a:off x="8984537" y="3093147"/>
          <a:ext cx="1603755" cy="80187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Health Product Compliance Directorate</a:t>
          </a:r>
        </a:p>
      </dsp:txBody>
      <dsp:txXfrm>
        <a:off x="9008023" y="3116633"/>
        <a:ext cx="1556783" cy="754905"/>
      </dsp:txXfrm>
    </dsp:sp>
    <dsp:sp modelId="{AFC2B2AC-6FAD-4CD6-AEEB-8EFFD66B8198}">
      <dsp:nvSpPr>
        <dsp:cNvPr id="0" name=""/>
        <dsp:cNvSpPr/>
      </dsp:nvSpPr>
      <dsp:spPr>
        <a:xfrm rot="3310531">
          <a:off x="3611598" y="3250670"/>
          <a:ext cx="1123344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1123344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45187" y="3235463"/>
        <a:ext cx="56167" cy="56167"/>
      </dsp:txXfrm>
    </dsp:sp>
    <dsp:sp modelId="{27CC47E9-E2DB-4B16-A843-4426BF00331E}">
      <dsp:nvSpPr>
        <dsp:cNvPr id="0" name=""/>
        <dsp:cNvSpPr/>
      </dsp:nvSpPr>
      <dsp:spPr>
        <a:xfrm>
          <a:off x="4494022" y="3323687"/>
          <a:ext cx="1603755" cy="8018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Patented Medicine Prices Review Board</a:t>
          </a:r>
        </a:p>
      </dsp:txBody>
      <dsp:txXfrm>
        <a:off x="4517508" y="3347173"/>
        <a:ext cx="1556783" cy="754905"/>
      </dsp:txXfrm>
    </dsp:sp>
    <dsp:sp modelId="{C4808D61-54C5-4776-AAB1-77346CAD1392}">
      <dsp:nvSpPr>
        <dsp:cNvPr id="0" name=""/>
        <dsp:cNvSpPr/>
      </dsp:nvSpPr>
      <dsp:spPr>
        <a:xfrm rot="4249260">
          <a:off x="3196921" y="3711750"/>
          <a:ext cx="1952699" cy="25751"/>
        </a:xfrm>
        <a:custGeom>
          <a:avLst/>
          <a:gdLst/>
          <a:ahLst/>
          <a:cxnLst/>
          <a:rect l="0" t="0" r="0" b="0"/>
          <a:pathLst>
            <a:path>
              <a:moveTo>
                <a:pt x="0" y="12875"/>
              </a:moveTo>
              <a:lnTo>
                <a:pt x="1952699" y="12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124453" y="3675808"/>
        <a:ext cx="97634" cy="97634"/>
      </dsp:txXfrm>
    </dsp:sp>
    <dsp:sp modelId="{8D34056F-9A3F-4B8A-BFD9-6000DF35354A}">
      <dsp:nvSpPr>
        <dsp:cNvPr id="0" name=""/>
        <dsp:cNvSpPr/>
      </dsp:nvSpPr>
      <dsp:spPr>
        <a:xfrm>
          <a:off x="4494022" y="4245846"/>
          <a:ext cx="1603755" cy="8018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Health Agency of Canada</a:t>
          </a:r>
        </a:p>
      </dsp:txBody>
      <dsp:txXfrm>
        <a:off x="4517508" y="4269332"/>
        <a:ext cx="1556783" cy="754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D397-7C6F-4684-909B-EC57A1DB0820}">
      <dsp:nvSpPr>
        <dsp:cNvPr id="0" name=""/>
        <dsp:cNvSpPr/>
      </dsp:nvSpPr>
      <dsp:spPr>
        <a:xfrm>
          <a:off x="39" y="197675"/>
          <a:ext cx="3798093" cy="11281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Compliant (C)</a:t>
          </a:r>
        </a:p>
      </dsp:txBody>
      <dsp:txXfrm>
        <a:off x="39" y="197675"/>
        <a:ext cx="3798093" cy="1128161"/>
      </dsp:txXfrm>
    </dsp:sp>
    <dsp:sp modelId="{ED4BBA98-FC1D-4339-803C-369BC4C93077}">
      <dsp:nvSpPr>
        <dsp:cNvPr id="0" name=""/>
        <dsp:cNvSpPr/>
      </dsp:nvSpPr>
      <dsp:spPr>
        <a:xfrm>
          <a:off x="39" y="1325836"/>
          <a:ext cx="3798093" cy="3895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The regulated party has demonstrated that the activities it conducts are in compliance with the Act and its Regulations.</a:t>
          </a:r>
        </a:p>
      </dsp:txBody>
      <dsp:txXfrm>
        <a:off x="39" y="1325836"/>
        <a:ext cx="3798093" cy="3895155"/>
      </dsp:txXfrm>
    </dsp:sp>
    <dsp:sp modelId="{14054D97-37BD-4B59-99F9-B00F71D47953}">
      <dsp:nvSpPr>
        <dsp:cNvPr id="0" name=""/>
        <dsp:cNvSpPr/>
      </dsp:nvSpPr>
      <dsp:spPr>
        <a:xfrm>
          <a:off x="4329866" y="197675"/>
          <a:ext cx="3798093" cy="11281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Non-compliant (NC)</a:t>
          </a:r>
        </a:p>
      </dsp:txBody>
      <dsp:txXfrm>
        <a:off x="4329866" y="197675"/>
        <a:ext cx="3798093" cy="1128161"/>
      </dsp:txXfrm>
    </dsp:sp>
    <dsp:sp modelId="{1FAE516E-CDAC-4BDE-9A9C-F7F693533376}">
      <dsp:nvSpPr>
        <dsp:cNvPr id="0" name=""/>
        <dsp:cNvSpPr/>
      </dsp:nvSpPr>
      <dsp:spPr>
        <a:xfrm>
          <a:off x="4329866" y="1325836"/>
          <a:ext cx="3798093" cy="3895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The regulated party has not demonstrated that the activities it conducts are in compliance with the Act and its Regulations</a:t>
          </a:r>
        </a:p>
      </dsp:txBody>
      <dsp:txXfrm>
        <a:off x="4329866" y="1325836"/>
        <a:ext cx="3798093" cy="389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BCF38-5647-479D-8CBC-E5EB40A67F9B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7976-34C8-4C40-8C17-A42C09720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2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8C9D2-8555-3344-9AF5-FBD7D5CA46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2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8C9D2-8555-3344-9AF5-FBD7D5CA46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8C9D2-8555-3344-9AF5-FBD7D5CA46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13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DE418-1702-47E0-9BB2-C6C533ABB1B2}" type="slidenum">
              <a:rPr lang="en-CA" altLang="en-US"/>
              <a:pPr/>
              <a:t>14</a:t>
            </a:fld>
            <a:endParaRPr lang="en-CA" alt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216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6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2E7A9CD-A28F-47B7-A832-EC5BD2EC23A0}" type="datetime4">
              <a:rPr lang="en-US" smtClean="0"/>
              <a:t>August 19,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Canadian Cancer Trials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315D91-2A09-4EA5-8511-9A19BE2CD4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9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38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83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342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25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71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83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5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CA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7A9CD-A28F-47B7-A832-EC5BD2EC23A0}" type="datetime4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August 19, 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NCIC Clinical Trials Group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15D91-2A09-4EA5-8511-9A19BE2CD4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17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0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18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7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6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8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66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37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30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ADF1D-F855-40B2-BC5D-19BB05AB1A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1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60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D4820F-1DDA-41BE-AB03-3F794F180C24}" type="slidenum">
              <a:rPr lang="en-US" altLang="en-US">
                <a:solidFill>
                  <a:srgbClr val="FFFFF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FFFFF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50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457F40-D63D-498E-B2CB-4AEE5BA321FC}" type="slidenum">
              <a:rPr lang="en-US" altLang="en-US">
                <a:solidFill>
                  <a:srgbClr val="FFFFF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FFFFF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004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3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9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472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0F100E-DE48-4541-B49D-6E2E37CD3022}" type="slidenum">
              <a:rPr lang="en-US" altLang="en-US">
                <a:solidFill>
                  <a:srgbClr val="FFFFF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FFFFF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34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7528-15CD-4D74-B3D5-092163681B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1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7528-15CD-4D74-B3D5-092163681B1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21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7528-15CD-4D74-B3D5-092163681B1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40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7528-15CD-4D74-B3D5-092163681B1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72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7528-15CD-4D74-B3D5-092163681B1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236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7528-15CD-4D74-B3D5-092163681B1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02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519136"/>
              </a:buClr>
              <a:buFont typeface="Wingdings" panose="05000000000000000000" pitchFamily="2" charset="2"/>
              <a:buNone/>
            </a:pPr>
            <a:endParaRPr lang="en-US" alt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71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29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37976-34C8-4C40-8C17-A42C097200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65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D6E9-9764-4BBA-92EA-68D588394DA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34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1412776"/>
            <a:ext cx="10369152" cy="1872208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1424" y="3501008"/>
            <a:ext cx="10369152" cy="136815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1424" y="5085185"/>
            <a:ext cx="10369152" cy="10801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061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71" y="836712"/>
            <a:ext cx="5376597" cy="547260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836712"/>
            <a:ext cx="5493941" cy="547260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371" y="1556792"/>
            <a:ext cx="5472608" cy="482453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21" y="1556792"/>
            <a:ext cx="5472608" cy="482453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8022" y="836712"/>
            <a:ext cx="5493941" cy="54864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371" y="836712"/>
            <a:ext cx="5493941" cy="54864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1800" y="836712"/>
            <a:ext cx="11328400" cy="47525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734076"/>
            <a:ext cx="11328400" cy="5032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371" y="836712"/>
            <a:ext cx="11329259" cy="5472608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11170774" y="274639"/>
            <a:ext cx="781877" cy="59626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10286933" cy="5962673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32925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836712"/>
            <a:ext cx="11329259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61" r:id="rId7"/>
    <p:sldLayoutId id="2147483662" r:id="rId8"/>
    <p:sldLayoutId id="2147483655" r:id="rId9"/>
    <p:sldLayoutId id="214748366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800"/>
        </a:spcBef>
        <a:buClr>
          <a:srgbClr val="519136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2.svg"/><Relationship Id="rId3" Type="http://schemas.openxmlformats.org/officeDocument/2006/relationships/image" Target="../media/image7.jpeg"/><Relationship Id="rId7" Type="http://schemas.openxmlformats.org/officeDocument/2006/relationships/diagramData" Target="../diagrams/data4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4.xml"/><Relationship Id="rId5" Type="http://schemas.openxmlformats.org/officeDocument/2006/relationships/image" Target="../media/image9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Clinical Trial Regulations and Guidelines </a:t>
            </a:r>
          </a:p>
          <a:p>
            <a:r>
              <a:rPr lang="en-CA" dirty="0"/>
              <a:t>&amp; </a:t>
            </a:r>
          </a:p>
          <a:p>
            <a:r>
              <a:rPr lang="en-CA" dirty="0"/>
              <a:t>Quality in Clinical Trials:</a:t>
            </a:r>
          </a:p>
          <a:p>
            <a:r>
              <a:rPr lang="en-CA" dirty="0"/>
              <a:t>How to Remain in Compliance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/>
              <a:t>Michelle </a:t>
            </a:r>
            <a:r>
              <a:rPr lang="en-CA" dirty="0" err="1"/>
              <a:t>Savoie</a:t>
            </a:r>
            <a:r>
              <a:rPr lang="en-CA" dirty="0"/>
              <a:t>, Manager, Office of Compliance and Oversight</a:t>
            </a:r>
          </a:p>
          <a:p>
            <a:r>
              <a:rPr lang="en-CA" dirty="0"/>
              <a:t>Jessica </a:t>
            </a:r>
            <a:r>
              <a:rPr lang="en-CA" dirty="0" err="1"/>
              <a:t>Sleeth</a:t>
            </a:r>
            <a:r>
              <a:rPr lang="en-CA" dirty="0"/>
              <a:t>, Director of Compliance</a:t>
            </a:r>
          </a:p>
        </p:txBody>
      </p:sp>
    </p:spTree>
    <p:extLst>
      <p:ext uri="{BB962C8B-B14F-4D97-AF65-F5344CB8AC3E}">
        <p14:creationId xmlns:p14="http://schemas.microsoft.com/office/powerpoint/2010/main" val="6836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762000" y="1143000"/>
            <a:ext cx="10896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dirty="0"/>
              <a:t>Marketed agents used outside of their approved use in Canada require a Clinical Trial Application (CTA)</a:t>
            </a:r>
          </a:p>
          <a:p>
            <a:pPr lvl="1"/>
            <a:r>
              <a:rPr lang="en-CA" altLang="en-US" sz="2000" dirty="0"/>
              <a:t>E.g. clinical use, dose / formulation, route of administration or target patient population</a:t>
            </a:r>
          </a:p>
          <a:p>
            <a:r>
              <a:rPr lang="en-CA" altLang="en-US" dirty="0"/>
              <a:t>CTA submissions include</a:t>
            </a:r>
          </a:p>
          <a:p>
            <a:pPr lvl="1"/>
            <a:r>
              <a:rPr lang="en-CA" altLang="en-US" sz="2000" dirty="0"/>
              <a:t>Drug information, protocol, consent, product monograph / Investigator’s Brochure, safety information, required forms</a:t>
            </a:r>
          </a:p>
          <a:p>
            <a:r>
              <a:rPr lang="en-CA" altLang="en-US" dirty="0"/>
              <a:t>30-day review period by Health Canada</a:t>
            </a:r>
          </a:p>
          <a:p>
            <a:pPr lvl="1"/>
            <a:r>
              <a:rPr lang="en-CA" altLang="en-US" sz="2000" dirty="0"/>
              <a:t>No Objection Letter (NOL) = trial can proceed</a:t>
            </a:r>
          </a:p>
          <a:p>
            <a:pPr lvl="2"/>
            <a:r>
              <a:rPr lang="en-CA" altLang="en-US" sz="1600" dirty="0"/>
              <a:t>May require a ‘Request for Information’ = additional information must be submitted to Health Canada</a:t>
            </a:r>
          </a:p>
          <a:p>
            <a:pPr lvl="1"/>
            <a:r>
              <a:rPr lang="en-CA" altLang="en-US" sz="2000" dirty="0"/>
              <a:t>Not Satisfactory Notice (NSA) = trial / amendment may not proceed</a:t>
            </a:r>
          </a:p>
          <a:p>
            <a:pPr lvl="1"/>
            <a:endParaRPr lang="en-CA" altLang="en-US" sz="2000" dirty="0"/>
          </a:p>
          <a:p>
            <a:pPr lvl="1"/>
            <a:endParaRPr lang="en-US" sz="22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981200" y="2857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Canadian Food and Drug Regulations</a:t>
            </a:r>
          </a:p>
        </p:txBody>
      </p:sp>
    </p:spTree>
    <p:extLst>
      <p:ext uri="{BB962C8B-B14F-4D97-AF65-F5344CB8AC3E}">
        <p14:creationId xmlns:p14="http://schemas.microsoft.com/office/powerpoint/2010/main" val="66069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6742846" cy="2677955"/>
          </a:xfrm>
        </p:spPr>
        <p:txBody>
          <a:bodyPr/>
          <a:lstStyle/>
          <a:p>
            <a:r>
              <a:rPr lang="en-US" altLang="en-US" b="1" dirty="0"/>
              <a:t>I</a:t>
            </a:r>
            <a:r>
              <a:rPr lang="en-US" altLang="en-US" sz="2100" dirty="0"/>
              <a:t>nternational </a:t>
            </a:r>
            <a:r>
              <a:rPr lang="en-US" altLang="en-US" b="1" dirty="0"/>
              <a:t>C</a:t>
            </a:r>
            <a:r>
              <a:rPr lang="en-US" altLang="en-US" sz="2100" dirty="0"/>
              <a:t>onference on </a:t>
            </a:r>
            <a:r>
              <a:rPr lang="en-US" altLang="en-US" b="1" dirty="0"/>
              <a:t>H</a:t>
            </a:r>
            <a:r>
              <a:rPr lang="en-US" altLang="en-US" sz="2100" dirty="0"/>
              <a:t>armonization </a:t>
            </a:r>
            <a:br>
              <a:rPr lang="en-US" altLang="en-US" sz="2100" dirty="0"/>
            </a:br>
            <a:r>
              <a:rPr lang="en-US" altLang="en-US" sz="2100" dirty="0"/>
              <a:t>of Technical Requirements for the </a:t>
            </a:r>
            <a:br>
              <a:rPr lang="en-US" altLang="en-US" sz="2100" dirty="0"/>
            </a:br>
            <a:r>
              <a:rPr lang="en-US" altLang="en-US" sz="2100" dirty="0"/>
              <a:t>Registration of Pharmaceuticals for Human Use (</a:t>
            </a:r>
            <a:r>
              <a:rPr lang="en-US" altLang="en-US" b="1" dirty="0"/>
              <a:t>ICH</a:t>
            </a:r>
            <a:r>
              <a:rPr lang="en-US" altLang="en-US" sz="2100" dirty="0"/>
              <a:t>) </a:t>
            </a:r>
            <a:br>
              <a:rPr lang="en-US" altLang="en-US" dirty="0"/>
            </a:br>
            <a:br>
              <a:rPr lang="en-US" altLang="en-US" b="1" dirty="0"/>
            </a:br>
            <a:r>
              <a:rPr lang="en-US" sz="3000" dirty="0"/>
              <a:t>Good Clinical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783" r="90000">
                        <a14:foregroundMark x1="76957" y1="53636" x2="76957" y2="53636"/>
                        <a14:foregroundMark x1="28261" y1="42273" x2="28261" y2="42273"/>
                        <a14:foregroundMark x1="66087" y1="33182" x2="70000" y2="31818"/>
                        <a14:foregroundMark x1="45217" y1="18636" x2="86522" y2="15455"/>
                        <a14:foregroundMark x1="86522" y1="15455" x2="94783" y2="59545"/>
                        <a14:foregroundMark x1="94783" y1="59545" x2="69130" y2="90909"/>
                        <a14:foregroundMark x1="69130" y1="90909" x2="29130" y2="85000"/>
                        <a14:foregroundMark x1="29130" y1="85000" x2="4783" y2="52727"/>
                        <a14:foregroundMark x1="4783" y1="52727" x2="15652" y2="13182"/>
                        <a14:foregroundMark x1="15652" y1="13182" x2="33913" y2="13182"/>
                        <a14:foregroundMark x1="83478" y1="26364" x2="84348" y2="65000"/>
                        <a14:foregroundMark x1="78261" y1="25909" x2="75217" y2="69545"/>
                        <a14:foregroundMark x1="75217" y1="69545" x2="63043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60392">
            <a:off x="3037380" y="3356150"/>
            <a:ext cx="1146678" cy="10968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9" y="3995460"/>
            <a:ext cx="4656130" cy="1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123" y="741020"/>
            <a:ext cx="6767754" cy="712626"/>
          </a:xfrm>
        </p:spPr>
        <p:txBody>
          <a:bodyPr/>
          <a:lstStyle/>
          <a:p>
            <a:r>
              <a:rPr lang="en-US" dirty="0"/>
              <a:t>ICH E6 Revision 3 in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788" y="3421280"/>
            <a:ext cx="8430676" cy="2979520"/>
          </a:xfrm>
        </p:spPr>
        <p:txBody>
          <a:bodyPr>
            <a:noAutofit/>
          </a:bodyPr>
          <a:lstStyle/>
          <a:p>
            <a:pPr marL="0" indent="0"/>
            <a:r>
              <a:rPr lang="en-US" sz="1400" b="1" dirty="0"/>
              <a:t>Rationale for updates:</a:t>
            </a:r>
            <a:r>
              <a:rPr lang="en-US" sz="1400" dirty="0"/>
              <a:t>  Since 1996 clinical trials have evolved substantially, with increase in globalization, study complexity and technological capabilities</a:t>
            </a:r>
          </a:p>
          <a:p>
            <a:pPr marL="11097" indent="0">
              <a:spcBef>
                <a:spcPts val="900"/>
              </a:spcBef>
            </a:pPr>
            <a:r>
              <a:rPr lang="en-US" sz="1400" b="1" dirty="0"/>
              <a:t>Objective</a:t>
            </a:r>
            <a:r>
              <a:rPr lang="en-US" sz="1400" dirty="0"/>
              <a:t>: Encourage implementation of improved and more efficient approaches to clinical trial design, conduct, oversight, recording, reporting while continuing to ensure participant protection and reliability of results</a:t>
            </a:r>
          </a:p>
          <a:p>
            <a:pPr marL="11097" indent="0">
              <a:spcBef>
                <a:spcPts val="900"/>
              </a:spcBef>
            </a:pPr>
            <a:r>
              <a:rPr lang="en-US" sz="1400" dirty="0"/>
              <a:t> </a:t>
            </a:r>
            <a:r>
              <a:rPr lang="en-US" sz="1400" b="1" dirty="0"/>
              <a:t>Draft updates in R3 :</a:t>
            </a:r>
          </a:p>
          <a:p>
            <a:pPr marL="234045" lvl="2" indent="0">
              <a:spcBef>
                <a:spcPts val="900"/>
              </a:spcBef>
            </a:pPr>
            <a:r>
              <a:rPr lang="en-US" sz="1400" dirty="0"/>
              <a:t> Big focus is quality by design and critical to quality factors</a:t>
            </a:r>
          </a:p>
          <a:p>
            <a:pPr marL="234045" lvl="2" indent="0">
              <a:spcBef>
                <a:spcPts val="900"/>
              </a:spcBef>
            </a:pPr>
            <a:r>
              <a:rPr lang="en-US" sz="1400" dirty="0"/>
              <a:t> Overarching Principals of GCP to be a flexible framework for clinical trial conduct</a:t>
            </a:r>
          </a:p>
          <a:p>
            <a:pPr marL="234045" lvl="2" indent="0">
              <a:spcBef>
                <a:spcPts val="900"/>
              </a:spcBef>
            </a:pPr>
            <a:r>
              <a:rPr lang="en-US" sz="1400" dirty="0"/>
              <a:t> Technology-neutral: “written” documents removed and left open-ended for new technology</a:t>
            </a:r>
          </a:p>
          <a:p>
            <a:pPr marL="234045" lvl="2" indent="0">
              <a:spcBef>
                <a:spcPts val="900"/>
              </a:spcBef>
            </a:pPr>
            <a:r>
              <a:rPr lang="en-US" sz="1400" dirty="0"/>
              <a:t> Focus on data handling procedures and informed consent of participant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15" y="5963854"/>
            <a:ext cx="1903997" cy="67199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A7606C8-9508-239E-751B-0314CF91D957}"/>
              </a:ext>
            </a:extLst>
          </p:cNvPr>
          <p:cNvSpPr/>
          <p:nvPr/>
        </p:nvSpPr>
        <p:spPr>
          <a:xfrm>
            <a:off x="1899813" y="1172675"/>
            <a:ext cx="8596065" cy="2286805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1BBD0A-339D-83CF-301A-E2635929F97C}"/>
              </a:ext>
            </a:extLst>
          </p:cNvPr>
          <p:cNvSpPr/>
          <p:nvPr/>
        </p:nvSpPr>
        <p:spPr>
          <a:xfrm>
            <a:off x="2010218" y="2086761"/>
            <a:ext cx="1917395" cy="810010"/>
          </a:xfrm>
          <a:custGeom>
            <a:avLst/>
            <a:gdLst>
              <a:gd name="connsiteX0" fmla="*/ 0 w 1917395"/>
              <a:gd name="connsiteY0" fmla="*/ 135004 h 810010"/>
              <a:gd name="connsiteX1" fmla="*/ 135004 w 1917395"/>
              <a:gd name="connsiteY1" fmla="*/ 0 h 810010"/>
              <a:gd name="connsiteX2" fmla="*/ 1782391 w 1917395"/>
              <a:gd name="connsiteY2" fmla="*/ 0 h 810010"/>
              <a:gd name="connsiteX3" fmla="*/ 1917395 w 1917395"/>
              <a:gd name="connsiteY3" fmla="*/ 135004 h 810010"/>
              <a:gd name="connsiteX4" fmla="*/ 1917395 w 1917395"/>
              <a:gd name="connsiteY4" fmla="*/ 675006 h 810010"/>
              <a:gd name="connsiteX5" fmla="*/ 1782391 w 1917395"/>
              <a:gd name="connsiteY5" fmla="*/ 810010 h 810010"/>
              <a:gd name="connsiteX6" fmla="*/ 135004 w 1917395"/>
              <a:gd name="connsiteY6" fmla="*/ 810010 h 810010"/>
              <a:gd name="connsiteX7" fmla="*/ 0 w 1917395"/>
              <a:gd name="connsiteY7" fmla="*/ 675006 h 810010"/>
              <a:gd name="connsiteX8" fmla="*/ 0 w 1917395"/>
              <a:gd name="connsiteY8" fmla="*/ 135004 h 8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395" h="810010">
                <a:moveTo>
                  <a:pt x="0" y="135004"/>
                </a:moveTo>
                <a:cubicBezTo>
                  <a:pt x="0" y="60443"/>
                  <a:pt x="60443" y="0"/>
                  <a:pt x="135004" y="0"/>
                </a:cubicBezTo>
                <a:lnTo>
                  <a:pt x="1782391" y="0"/>
                </a:lnTo>
                <a:cubicBezTo>
                  <a:pt x="1856952" y="0"/>
                  <a:pt x="1917395" y="60443"/>
                  <a:pt x="1917395" y="135004"/>
                </a:cubicBezTo>
                <a:lnTo>
                  <a:pt x="1917395" y="675006"/>
                </a:lnTo>
                <a:cubicBezTo>
                  <a:pt x="1917395" y="749567"/>
                  <a:pt x="1856952" y="810010"/>
                  <a:pt x="1782391" y="810010"/>
                </a:cubicBezTo>
                <a:lnTo>
                  <a:pt x="135004" y="810010"/>
                </a:lnTo>
                <a:cubicBezTo>
                  <a:pt x="60443" y="810010"/>
                  <a:pt x="0" y="749567"/>
                  <a:pt x="0" y="675006"/>
                </a:cubicBezTo>
                <a:lnTo>
                  <a:pt x="0" y="1350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71" tIns="89071" rIns="89071" bIns="8907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Original E6(R1)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ICH approval May 1996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FCD4C3-38C5-71E7-0723-372379CA1B44}"/>
              </a:ext>
            </a:extLst>
          </p:cNvPr>
          <p:cNvSpPr/>
          <p:nvPr/>
        </p:nvSpPr>
        <p:spPr>
          <a:xfrm>
            <a:off x="4018292" y="1768572"/>
            <a:ext cx="2235548" cy="1492032"/>
          </a:xfrm>
          <a:custGeom>
            <a:avLst/>
            <a:gdLst>
              <a:gd name="connsiteX0" fmla="*/ 0 w 2235548"/>
              <a:gd name="connsiteY0" fmla="*/ 248677 h 1492032"/>
              <a:gd name="connsiteX1" fmla="*/ 248677 w 2235548"/>
              <a:gd name="connsiteY1" fmla="*/ 0 h 1492032"/>
              <a:gd name="connsiteX2" fmla="*/ 1986871 w 2235548"/>
              <a:gd name="connsiteY2" fmla="*/ 0 h 1492032"/>
              <a:gd name="connsiteX3" fmla="*/ 2235548 w 2235548"/>
              <a:gd name="connsiteY3" fmla="*/ 248677 h 1492032"/>
              <a:gd name="connsiteX4" fmla="*/ 2235548 w 2235548"/>
              <a:gd name="connsiteY4" fmla="*/ 1243355 h 1492032"/>
              <a:gd name="connsiteX5" fmla="*/ 1986871 w 2235548"/>
              <a:gd name="connsiteY5" fmla="*/ 1492032 h 1492032"/>
              <a:gd name="connsiteX6" fmla="*/ 248677 w 2235548"/>
              <a:gd name="connsiteY6" fmla="*/ 1492032 h 1492032"/>
              <a:gd name="connsiteX7" fmla="*/ 0 w 2235548"/>
              <a:gd name="connsiteY7" fmla="*/ 1243355 h 1492032"/>
              <a:gd name="connsiteX8" fmla="*/ 0 w 2235548"/>
              <a:gd name="connsiteY8" fmla="*/ 248677 h 14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548" h="1492032">
                <a:moveTo>
                  <a:pt x="0" y="248677"/>
                </a:moveTo>
                <a:cubicBezTo>
                  <a:pt x="0" y="111336"/>
                  <a:pt x="111336" y="0"/>
                  <a:pt x="248677" y="0"/>
                </a:cubicBezTo>
                <a:lnTo>
                  <a:pt x="1986871" y="0"/>
                </a:lnTo>
                <a:cubicBezTo>
                  <a:pt x="2124212" y="0"/>
                  <a:pt x="2235548" y="111336"/>
                  <a:pt x="2235548" y="248677"/>
                </a:cubicBezTo>
                <a:lnTo>
                  <a:pt x="2235548" y="1243355"/>
                </a:lnTo>
                <a:cubicBezTo>
                  <a:pt x="2235548" y="1380696"/>
                  <a:pt x="2124212" y="1492032"/>
                  <a:pt x="1986871" y="1492032"/>
                </a:cubicBezTo>
                <a:lnTo>
                  <a:pt x="248677" y="1492032"/>
                </a:lnTo>
                <a:cubicBezTo>
                  <a:pt x="111336" y="1492032"/>
                  <a:pt x="0" y="1380696"/>
                  <a:pt x="0" y="1243355"/>
                </a:cubicBezTo>
                <a:lnTo>
                  <a:pt x="0" y="248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274488"/>
              <a:satOff val="-16414"/>
              <a:lumOff val="17222"/>
              <a:alphaOff val="0"/>
            </a:schemeClr>
          </a:fillRef>
          <a:effectRef idx="0">
            <a:schemeClr val="accent3">
              <a:shade val="80000"/>
              <a:hueOff val="274488"/>
              <a:satOff val="-16414"/>
              <a:lumOff val="172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365" tIns="122365" rIns="122365" bIns="12236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2014</a:t>
            </a:r>
            <a:r>
              <a:rPr lang="en-US" sz="1300" dirty="0"/>
              <a:t> – identify need for update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2015 </a:t>
            </a:r>
            <a:r>
              <a:rPr lang="en-US" sz="1300" dirty="0"/>
              <a:t>– draft addendum; public consultation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  2016 </a:t>
            </a:r>
            <a:r>
              <a:rPr lang="en-US" sz="1300" dirty="0"/>
              <a:t>– revise and prepare final document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936D44-0CF8-4699-8CB2-B7A8D3D61338}"/>
              </a:ext>
            </a:extLst>
          </p:cNvPr>
          <p:cNvSpPr/>
          <p:nvPr/>
        </p:nvSpPr>
        <p:spPr>
          <a:xfrm>
            <a:off x="6344520" y="2036112"/>
            <a:ext cx="2008075" cy="964750"/>
          </a:xfrm>
          <a:custGeom>
            <a:avLst/>
            <a:gdLst>
              <a:gd name="connsiteX0" fmla="*/ 0 w 1917395"/>
              <a:gd name="connsiteY0" fmla="*/ 132191 h 793132"/>
              <a:gd name="connsiteX1" fmla="*/ 132191 w 1917395"/>
              <a:gd name="connsiteY1" fmla="*/ 0 h 793132"/>
              <a:gd name="connsiteX2" fmla="*/ 1785204 w 1917395"/>
              <a:gd name="connsiteY2" fmla="*/ 0 h 793132"/>
              <a:gd name="connsiteX3" fmla="*/ 1917395 w 1917395"/>
              <a:gd name="connsiteY3" fmla="*/ 132191 h 793132"/>
              <a:gd name="connsiteX4" fmla="*/ 1917395 w 1917395"/>
              <a:gd name="connsiteY4" fmla="*/ 660941 h 793132"/>
              <a:gd name="connsiteX5" fmla="*/ 1785204 w 1917395"/>
              <a:gd name="connsiteY5" fmla="*/ 793132 h 793132"/>
              <a:gd name="connsiteX6" fmla="*/ 132191 w 1917395"/>
              <a:gd name="connsiteY6" fmla="*/ 793132 h 793132"/>
              <a:gd name="connsiteX7" fmla="*/ 0 w 1917395"/>
              <a:gd name="connsiteY7" fmla="*/ 660941 h 793132"/>
              <a:gd name="connsiteX8" fmla="*/ 0 w 1917395"/>
              <a:gd name="connsiteY8" fmla="*/ 132191 h 79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395" h="793132">
                <a:moveTo>
                  <a:pt x="0" y="132191"/>
                </a:moveTo>
                <a:cubicBezTo>
                  <a:pt x="0" y="59184"/>
                  <a:pt x="59184" y="0"/>
                  <a:pt x="132191" y="0"/>
                </a:cubicBezTo>
                <a:lnTo>
                  <a:pt x="1785204" y="0"/>
                </a:lnTo>
                <a:cubicBezTo>
                  <a:pt x="1858211" y="0"/>
                  <a:pt x="1917395" y="59184"/>
                  <a:pt x="1917395" y="132191"/>
                </a:cubicBezTo>
                <a:lnTo>
                  <a:pt x="1917395" y="660941"/>
                </a:lnTo>
                <a:cubicBezTo>
                  <a:pt x="1917395" y="733948"/>
                  <a:pt x="1858211" y="793132"/>
                  <a:pt x="1785204" y="793132"/>
                </a:cubicBezTo>
                <a:lnTo>
                  <a:pt x="132191" y="793132"/>
                </a:lnTo>
                <a:cubicBezTo>
                  <a:pt x="59184" y="793132"/>
                  <a:pt x="0" y="733948"/>
                  <a:pt x="0" y="660941"/>
                </a:cubicBezTo>
                <a:lnTo>
                  <a:pt x="0" y="1321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548977"/>
              <a:satOff val="-32828"/>
              <a:lumOff val="34444"/>
              <a:alphaOff val="0"/>
            </a:schemeClr>
          </a:fillRef>
          <a:effectRef idx="0">
            <a:schemeClr val="accent3">
              <a:shade val="80000"/>
              <a:hueOff val="548977"/>
              <a:satOff val="-32828"/>
              <a:lumOff val="344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48" tIns="88248" rIns="88248" bIns="88248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GCP E6(R2)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ICH approval Nov. 2016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Health Canada implemented 2019Apr01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9A60A2-95F8-8F85-C732-20C3D5D8F50B}"/>
              </a:ext>
            </a:extLst>
          </p:cNvPr>
          <p:cNvSpPr/>
          <p:nvPr/>
        </p:nvSpPr>
        <p:spPr>
          <a:xfrm>
            <a:off x="8439540" y="1961796"/>
            <a:ext cx="1742242" cy="1086276"/>
          </a:xfrm>
          <a:custGeom>
            <a:avLst/>
            <a:gdLst>
              <a:gd name="connsiteX0" fmla="*/ 0 w 1917395"/>
              <a:gd name="connsiteY0" fmla="*/ 135004 h 810010"/>
              <a:gd name="connsiteX1" fmla="*/ 135004 w 1917395"/>
              <a:gd name="connsiteY1" fmla="*/ 0 h 810010"/>
              <a:gd name="connsiteX2" fmla="*/ 1782391 w 1917395"/>
              <a:gd name="connsiteY2" fmla="*/ 0 h 810010"/>
              <a:gd name="connsiteX3" fmla="*/ 1917395 w 1917395"/>
              <a:gd name="connsiteY3" fmla="*/ 135004 h 810010"/>
              <a:gd name="connsiteX4" fmla="*/ 1917395 w 1917395"/>
              <a:gd name="connsiteY4" fmla="*/ 675006 h 810010"/>
              <a:gd name="connsiteX5" fmla="*/ 1782391 w 1917395"/>
              <a:gd name="connsiteY5" fmla="*/ 810010 h 810010"/>
              <a:gd name="connsiteX6" fmla="*/ 135004 w 1917395"/>
              <a:gd name="connsiteY6" fmla="*/ 810010 h 810010"/>
              <a:gd name="connsiteX7" fmla="*/ 0 w 1917395"/>
              <a:gd name="connsiteY7" fmla="*/ 675006 h 810010"/>
              <a:gd name="connsiteX8" fmla="*/ 0 w 1917395"/>
              <a:gd name="connsiteY8" fmla="*/ 135004 h 8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395" h="810010">
                <a:moveTo>
                  <a:pt x="0" y="135004"/>
                </a:moveTo>
                <a:cubicBezTo>
                  <a:pt x="0" y="60443"/>
                  <a:pt x="60443" y="0"/>
                  <a:pt x="135004" y="0"/>
                </a:cubicBezTo>
                <a:lnTo>
                  <a:pt x="1782391" y="0"/>
                </a:lnTo>
                <a:cubicBezTo>
                  <a:pt x="1856952" y="0"/>
                  <a:pt x="1917395" y="60443"/>
                  <a:pt x="1917395" y="135004"/>
                </a:cubicBezTo>
                <a:lnTo>
                  <a:pt x="1917395" y="675006"/>
                </a:lnTo>
                <a:cubicBezTo>
                  <a:pt x="1917395" y="749567"/>
                  <a:pt x="1856952" y="810010"/>
                  <a:pt x="1782391" y="810010"/>
                </a:cubicBezTo>
                <a:lnTo>
                  <a:pt x="135004" y="810010"/>
                </a:lnTo>
                <a:cubicBezTo>
                  <a:pt x="60443" y="810010"/>
                  <a:pt x="0" y="749567"/>
                  <a:pt x="0" y="675006"/>
                </a:cubicBezTo>
                <a:lnTo>
                  <a:pt x="0" y="1350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71" tIns="89071" rIns="89071" bIns="89071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GCP E6 (R3)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Draft  2023May19, public consultation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/>
              <a:t>Final version expected 4Q2024</a:t>
            </a:r>
          </a:p>
        </p:txBody>
      </p:sp>
    </p:spTree>
    <p:extLst>
      <p:ext uri="{BB962C8B-B14F-4D97-AF65-F5344CB8AC3E}">
        <p14:creationId xmlns:p14="http://schemas.microsoft.com/office/powerpoint/2010/main" val="286409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9829799" cy="4190999"/>
          </a:xfrm>
        </p:spPr>
        <p:txBody>
          <a:bodyPr numCol="2">
            <a:noAutofit/>
          </a:bodyPr>
          <a:lstStyle/>
          <a:p>
            <a:pPr marL="258366" lvl="2" indent="-258366">
              <a:buNone/>
            </a:pPr>
            <a:r>
              <a:rPr lang="en-US" sz="1350" b="1" dirty="0"/>
              <a:t>E1</a:t>
            </a:r>
            <a:r>
              <a:rPr lang="en-US" sz="1350" dirty="0"/>
              <a:t>: Clinical Safety for Drugs used in Long- Term Treatment Prolongation</a:t>
            </a:r>
          </a:p>
          <a:p>
            <a:pPr marL="0" lvl="2" indent="0">
              <a:buNone/>
            </a:pPr>
            <a:r>
              <a:rPr lang="en-US" sz="1350" b="1" dirty="0"/>
              <a:t>E2A-E2F</a:t>
            </a:r>
            <a:r>
              <a:rPr lang="en-US" sz="1350" dirty="0"/>
              <a:t>: Pharmacovigilance</a:t>
            </a:r>
          </a:p>
          <a:p>
            <a:pPr marL="0" lvl="2" indent="0">
              <a:buNone/>
            </a:pPr>
            <a:r>
              <a:rPr lang="en-US" sz="1350" b="1" dirty="0"/>
              <a:t>E3</a:t>
            </a:r>
            <a:r>
              <a:rPr lang="en-US" sz="1350" dirty="0"/>
              <a:t>: Clinical Study Reports</a:t>
            </a:r>
          </a:p>
          <a:p>
            <a:pPr marL="0" lvl="2" indent="0">
              <a:buNone/>
            </a:pPr>
            <a:r>
              <a:rPr lang="en-US" sz="1350" b="1" dirty="0"/>
              <a:t>E4</a:t>
            </a:r>
            <a:r>
              <a:rPr lang="en-US" sz="1350" dirty="0"/>
              <a:t> Dose Response Studies</a:t>
            </a:r>
          </a:p>
          <a:p>
            <a:pPr marL="0" lvl="2" indent="0">
              <a:buNone/>
            </a:pPr>
            <a:r>
              <a:rPr lang="en-US" sz="1350" b="1" dirty="0"/>
              <a:t>E5</a:t>
            </a:r>
            <a:r>
              <a:rPr lang="en-US" sz="1350" dirty="0"/>
              <a:t>: Ethnic Factors</a:t>
            </a:r>
          </a:p>
          <a:p>
            <a:pPr marL="0" lvl="2" indent="0">
              <a:buNone/>
            </a:pPr>
            <a:r>
              <a:rPr lang="en-US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E6: Good Clinical Practice</a:t>
            </a:r>
          </a:p>
          <a:p>
            <a:pPr marL="0" lvl="2" indent="0">
              <a:buNone/>
            </a:pPr>
            <a:r>
              <a:rPr lang="en-US" sz="1350" b="1" dirty="0"/>
              <a:t>E7</a:t>
            </a:r>
            <a:r>
              <a:rPr lang="en-US" sz="1350" dirty="0"/>
              <a:t>: Clinical Trials in Geriatric Population</a:t>
            </a:r>
          </a:p>
          <a:p>
            <a:pPr marL="0" lvl="2" indent="0">
              <a:buNone/>
            </a:pPr>
            <a:r>
              <a:rPr lang="en-US" sz="1350" b="1" dirty="0"/>
              <a:t>E8</a:t>
            </a:r>
            <a:r>
              <a:rPr lang="en-US" sz="1350" dirty="0"/>
              <a:t>: Considerations for Clinical Trials</a:t>
            </a:r>
          </a:p>
          <a:p>
            <a:pPr marL="0" lvl="2" indent="0">
              <a:buNone/>
            </a:pPr>
            <a:r>
              <a:rPr lang="en-US" sz="1350" b="1" dirty="0"/>
              <a:t>E9</a:t>
            </a:r>
            <a:r>
              <a:rPr lang="en-US" sz="1350" dirty="0"/>
              <a:t>: Statistical Principles for Clinical Trials</a:t>
            </a:r>
          </a:p>
          <a:p>
            <a:pPr marL="346472" lvl="2" indent="-346472">
              <a:buNone/>
            </a:pPr>
            <a:r>
              <a:rPr lang="en-US" sz="1350" b="1" dirty="0"/>
              <a:t>E10</a:t>
            </a:r>
            <a:r>
              <a:rPr lang="en-US" sz="1350" dirty="0"/>
              <a:t>: Choice of Control Group in Clinical Trials</a:t>
            </a:r>
          </a:p>
          <a:p>
            <a:pPr marL="346472" lvl="2" indent="-346472">
              <a:buNone/>
            </a:pPr>
            <a:r>
              <a:rPr lang="en-US" sz="1350" b="1" dirty="0"/>
              <a:t>E11</a:t>
            </a:r>
            <a:r>
              <a:rPr lang="en-US" sz="1350" dirty="0"/>
              <a:t>: Clinical Trials in Pediatric Populations</a:t>
            </a:r>
          </a:p>
          <a:p>
            <a:pPr marL="346472" lvl="2" indent="-346472">
              <a:buNone/>
            </a:pPr>
            <a:r>
              <a:rPr lang="en-US" sz="1350" b="1" dirty="0"/>
              <a:t>E12</a:t>
            </a:r>
            <a:r>
              <a:rPr lang="en-US" sz="1350" dirty="0"/>
              <a:t>: Clinical Evaluation by Therapeutic Category</a:t>
            </a:r>
          </a:p>
          <a:p>
            <a:pPr marL="346472" lvl="2" indent="-346472">
              <a:buNone/>
            </a:pPr>
            <a:r>
              <a:rPr lang="en-US" sz="1350" b="1" dirty="0"/>
              <a:t>E14</a:t>
            </a:r>
            <a:r>
              <a:rPr lang="en-US" sz="1350" dirty="0"/>
              <a:t>: Clinical Evaluation of QT/QTC Interval </a:t>
            </a:r>
          </a:p>
          <a:p>
            <a:pPr marL="515541" lvl="2" indent="-338138">
              <a:buNone/>
            </a:pPr>
            <a:endParaRPr lang="en-US" sz="1350" b="1" dirty="0"/>
          </a:p>
          <a:p>
            <a:pPr marL="515541" lvl="2" indent="-338138">
              <a:buNone/>
            </a:pPr>
            <a:endParaRPr lang="en-US" sz="1350" b="1" dirty="0"/>
          </a:p>
          <a:p>
            <a:pPr marL="515541" lvl="2" indent="-338138">
              <a:buNone/>
            </a:pPr>
            <a:endParaRPr lang="en-US" sz="1350" b="1" dirty="0"/>
          </a:p>
          <a:p>
            <a:pPr marL="515541" lvl="2" indent="-338138">
              <a:buNone/>
            </a:pPr>
            <a:r>
              <a:rPr lang="en-US" sz="1350" b="1" dirty="0"/>
              <a:t>E15</a:t>
            </a:r>
            <a:r>
              <a:rPr lang="en-US" sz="1350" dirty="0"/>
              <a:t>: Definitions in </a:t>
            </a:r>
            <a:r>
              <a:rPr lang="en-US" sz="1350" dirty="0" err="1"/>
              <a:t>Pharmacogenetics</a:t>
            </a:r>
            <a:r>
              <a:rPr lang="en-US" sz="1350" dirty="0"/>
              <a:t>/ Pharmacogenomics</a:t>
            </a:r>
          </a:p>
          <a:p>
            <a:pPr marL="178308" lvl="2" indent="0">
              <a:buNone/>
            </a:pPr>
            <a:r>
              <a:rPr lang="en-US" sz="1350" b="1" dirty="0"/>
              <a:t>E16</a:t>
            </a:r>
            <a:r>
              <a:rPr lang="en-US" sz="1350" dirty="0"/>
              <a:t>: Qualification of Genomic Biomarkers</a:t>
            </a:r>
          </a:p>
          <a:p>
            <a:pPr marL="178308" lvl="2" indent="0">
              <a:buNone/>
            </a:pPr>
            <a:r>
              <a:rPr lang="en-US" sz="1350" b="1" dirty="0"/>
              <a:t>E17</a:t>
            </a:r>
            <a:r>
              <a:rPr lang="en-US" sz="1350" dirty="0"/>
              <a:t>: Multi-Regional Clinical Trials</a:t>
            </a:r>
          </a:p>
          <a:p>
            <a:pPr marL="178308" lvl="2" indent="0">
              <a:buNone/>
            </a:pPr>
            <a:r>
              <a:rPr lang="en-US" sz="1350" b="1" dirty="0"/>
              <a:t>E18</a:t>
            </a:r>
            <a:r>
              <a:rPr lang="en-US" sz="1350" dirty="0"/>
              <a:t>: Genomic Sampling</a:t>
            </a:r>
          </a:p>
          <a:p>
            <a:pPr lvl="2"/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5638801"/>
            <a:ext cx="1903997" cy="67199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09901" y="533401"/>
            <a:ext cx="6172200" cy="11868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strike="noStrike" kern="1200" cap="none" baseline="0">
                <a:solidFill>
                  <a:srgbClr val="51913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1350" dirty="0"/>
              <a:t>International Conference on Harmonization of Technical Requirements for the Registration of Pharmaceuticals for Human Use (</a:t>
            </a:r>
            <a:r>
              <a:rPr lang="en-US" altLang="en-US" sz="1500" b="1" dirty="0"/>
              <a:t>ICH</a:t>
            </a:r>
            <a:r>
              <a:rPr lang="en-US" altLang="en-US" sz="1350" dirty="0"/>
              <a:t>) </a:t>
            </a:r>
            <a:br>
              <a:rPr lang="en-US" altLang="en-US" sz="1350" dirty="0"/>
            </a:br>
            <a:r>
              <a:rPr lang="en-US" altLang="en-US" sz="2400" b="1" dirty="0"/>
              <a:t>Efficacy Guidelines</a:t>
            </a:r>
          </a:p>
          <a:p>
            <a:pPr algn="l"/>
            <a:endParaRPr lang="en-US" sz="135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ICH Guidelines relevant to clinical trial conduct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6662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1054418"/>
            <a:ext cx="6372708" cy="411480"/>
          </a:xfrm>
        </p:spPr>
        <p:txBody>
          <a:bodyPr>
            <a:noAutofit/>
          </a:bodyPr>
          <a:lstStyle/>
          <a:p>
            <a:r>
              <a:rPr lang="en-US" altLang="en-US" dirty="0"/>
              <a:t>ICH Good Clinical Practice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43050"/>
            <a:ext cx="3903247" cy="3867149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1800" b="1" dirty="0"/>
              <a:t>Overview</a:t>
            </a:r>
          </a:p>
          <a:p>
            <a:pPr marL="0" lvl="1" indent="0">
              <a:buNone/>
            </a:pPr>
            <a:r>
              <a:rPr lang="en-US" altLang="en-US" sz="1800" dirty="0"/>
              <a:t>1. Glossary</a:t>
            </a:r>
          </a:p>
          <a:p>
            <a:pPr marL="0" lvl="1" indent="0">
              <a:buNone/>
            </a:pPr>
            <a:r>
              <a:rPr lang="en-US" altLang="en-US" sz="1800" dirty="0"/>
              <a:t>2. Principles</a:t>
            </a:r>
          </a:p>
          <a:p>
            <a:pPr marL="0" lvl="1" indent="0">
              <a:buNone/>
            </a:pPr>
            <a:r>
              <a:rPr lang="en-US" altLang="en-US" sz="1800" dirty="0"/>
              <a:t>3. REB</a:t>
            </a:r>
            <a:r>
              <a:rPr lang="en-US" altLang="en-US" sz="1800" b="1" dirty="0"/>
              <a:t> </a:t>
            </a:r>
            <a:r>
              <a:rPr lang="en-US" altLang="en-US" sz="1800" dirty="0"/>
              <a:t>responsibilities</a:t>
            </a:r>
          </a:p>
          <a:p>
            <a:pPr marL="0" lvl="1" indent="0">
              <a:buNone/>
            </a:pPr>
            <a:r>
              <a:rPr lang="en-US" altLang="en-US" sz="1800" dirty="0"/>
              <a:t>4. Investigator</a:t>
            </a:r>
            <a:r>
              <a:rPr lang="en-US" altLang="en-US" sz="1800" b="1" dirty="0"/>
              <a:t> </a:t>
            </a:r>
            <a:r>
              <a:rPr lang="en-US" altLang="en-US" sz="1800" dirty="0"/>
              <a:t>responsibilities</a:t>
            </a:r>
          </a:p>
          <a:p>
            <a:pPr marL="0" lvl="1" indent="0">
              <a:buNone/>
            </a:pPr>
            <a:r>
              <a:rPr lang="en-US" altLang="en-US" sz="1800" dirty="0"/>
              <a:t>5. </a:t>
            </a:r>
            <a:r>
              <a:rPr lang="en-US" altLang="en-US" sz="1800" b="1" dirty="0"/>
              <a:t>Sponsor </a:t>
            </a:r>
            <a:r>
              <a:rPr lang="en-US" altLang="en-US" sz="1800" dirty="0"/>
              <a:t>responsibilities</a:t>
            </a:r>
          </a:p>
          <a:p>
            <a:pPr marL="0" lvl="1" indent="0">
              <a:buNone/>
            </a:pPr>
            <a:r>
              <a:rPr lang="en-US" altLang="en-US" sz="1800" dirty="0"/>
              <a:t>6. Protocol and amendments</a:t>
            </a:r>
          </a:p>
          <a:p>
            <a:pPr marL="0" lvl="1" indent="0">
              <a:buNone/>
            </a:pPr>
            <a:r>
              <a:rPr lang="en-US" altLang="en-US" sz="1800" dirty="0"/>
              <a:t>7. Investigator’s Brochure</a:t>
            </a:r>
          </a:p>
          <a:p>
            <a:pPr marL="0" lvl="1" indent="0">
              <a:buNone/>
            </a:pPr>
            <a:r>
              <a:rPr lang="en-US" altLang="en-US" sz="1800" dirty="0"/>
              <a:t>8. Essential Documents</a:t>
            </a:r>
          </a:p>
          <a:p>
            <a:pPr marL="0" indent="0"/>
            <a:endParaRPr lang="en-US" altLang="en-U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25816" y="1525534"/>
            <a:ext cx="4008783" cy="4113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95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principles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Benefits/risk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Rights/safety most important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info supports trial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 scientifically sound, protocol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REB approved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care by a qualified MD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Qualified individuals conduct trials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informed consent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accuracy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Confidentiality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Drugs: GMP/protocol</a:t>
            </a:r>
          </a:p>
          <a:p>
            <a:pPr>
              <a:buFont typeface="+mj-lt"/>
              <a:buAutoNum type="arabicPeriod"/>
            </a:pPr>
            <a:r>
              <a:rPr lang="en-US" altLang="en-US" sz="1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assurance</a:t>
            </a:r>
          </a:p>
          <a:p>
            <a:pPr marL="0" indent="0">
              <a:buNone/>
            </a:pPr>
            <a:endParaRPr lang="en-US" altLang="en-US" sz="15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324352" y="2210215"/>
            <a:ext cx="1636295" cy="21741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08386"/>
            <a:ext cx="1903997" cy="6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276600"/>
            <a:ext cx="10363200" cy="1362075"/>
          </a:xfrm>
        </p:spPr>
        <p:txBody>
          <a:bodyPr/>
          <a:lstStyle/>
          <a:p>
            <a:r>
              <a:rPr lang="en-US" sz="2800" dirty="0"/>
              <a:t>ICH-GCP E6(R2) Investigator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4764" y="6170614"/>
            <a:ext cx="503237" cy="503237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08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62200" y="76201"/>
            <a:ext cx="7391400" cy="941949"/>
          </a:xfrm>
        </p:spPr>
        <p:txBody>
          <a:bodyPr/>
          <a:lstStyle/>
          <a:p>
            <a:r>
              <a:rPr lang="en-CA" dirty="0"/>
              <a:t>ICH-GCP E6: Investigator Responsibilities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98334" y="1018150"/>
            <a:ext cx="8649859" cy="4925451"/>
          </a:xfrm>
        </p:spPr>
        <p:txBody>
          <a:bodyPr>
            <a:noAutofit/>
          </a:bodyPr>
          <a:lstStyle/>
          <a:p>
            <a:pPr>
              <a:buClr>
                <a:schemeClr val="accent4"/>
              </a:buClr>
            </a:pPr>
            <a:r>
              <a:rPr lang="en-US" altLang="en-US" sz="1800" dirty="0"/>
              <a:t>4.1 Qualifications and agreements </a:t>
            </a:r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4.2 Adequate resources</a:t>
            </a:r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4.3 Medical Care of Trial Subjects  </a:t>
            </a:r>
          </a:p>
          <a:p>
            <a:pPr>
              <a:buClr>
                <a:schemeClr val="accent4"/>
              </a:buClr>
            </a:pPr>
            <a:r>
              <a:rPr lang="en-US" altLang="en-US" sz="1800" dirty="0"/>
              <a:t>4.4 Communication with IRB/IEC/REB</a:t>
            </a:r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4.5 Compliance with Protocol</a:t>
            </a:r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4.6 Investigational Product(s)</a:t>
            </a:r>
          </a:p>
          <a:p>
            <a:pPr>
              <a:buClr>
                <a:schemeClr val="accent4"/>
              </a:buClr>
            </a:pPr>
            <a:r>
              <a:rPr lang="en-US" altLang="en-US" sz="1800" dirty="0"/>
              <a:t>4.7 Randomization Procedures and </a:t>
            </a:r>
            <a:r>
              <a:rPr lang="en-US" altLang="en-US" sz="1800" dirty="0" err="1"/>
              <a:t>Unblinding</a:t>
            </a:r>
            <a:endParaRPr lang="en-US" altLang="en-US" sz="1800" dirty="0"/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4.8 Informed Consent of Trial Subjects</a:t>
            </a:r>
            <a:endParaRPr lang="en-US" altLang="en-US" sz="1800" b="1" i="1" dirty="0"/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4.9 Records and Reports</a:t>
            </a:r>
          </a:p>
          <a:p>
            <a:pPr>
              <a:buClr>
                <a:schemeClr val="accent4"/>
              </a:buClr>
            </a:pPr>
            <a:r>
              <a:rPr lang="en-US" altLang="en-US" sz="1800" dirty="0"/>
              <a:t>4.10 Progress Reports </a:t>
            </a:r>
          </a:p>
          <a:p>
            <a:pPr>
              <a:buClr>
                <a:schemeClr val="accent4"/>
              </a:buClr>
            </a:pPr>
            <a:r>
              <a:rPr lang="en-US" altLang="en-US" sz="1800" b="1" dirty="0"/>
              <a:t>4.11 Safety Reporting </a:t>
            </a:r>
          </a:p>
          <a:p>
            <a:pPr>
              <a:buClr>
                <a:schemeClr val="accent4"/>
              </a:buClr>
            </a:pPr>
            <a:r>
              <a:rPr lang="en-US" altLang="en-US" sz="1800" dirty="0"/>
              <a:t>4.12 Premature Termination or Suspension of a Trial</a:t>
            </a:r>
          </a:p>
          <a:p>
            <a:pPr>
              <a:buClr>
                <a:schemeClr val="accent4"/>
              </a:buClr>
            </a:pPr>
            <a:r>
              <a:rPr lang="en-US" altLang="en-US" sz="1800" dirty="0"/>
              <a:t>4.13 Final report(s) by Investigator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63244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Adequate Resources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Qualified team and facilities to carry out trial (GCP 4.2):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Completion of eCRFs- accurate data entry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Collecting correlative samples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Preparing documentation for REB communication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Documenting transactions of investigational agent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Calibrated equipment and temperature monitoring in pharmacy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Medical care provided (GCP 4.3):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Determine patient eligibility for the trial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Make treatment decisions: GO no GO to next cycle/treatment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/>
              <a:t>Manage AEs and any associated dose modifications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8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 Responsibilities- CONT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Conduct trial in compliance with the protocol (GCP 4.5)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Tools for protocol investigations/schedule e.g. checklist/worksheets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Oversee process for team training on protocol and any updates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Report deviations from the protocol and develop corrective action to prevent future deviations</a:t>
            </a:r>
          </a:p>
          <a:p>
            <a:pPr marL="237744" lvl="2" indent="0">
              <a:buNone/>
            </a:pPr>
            <a:endParaRPr lang="en-US" dirty="0"/>
          </a:p>
          <a:p>
            <a:r>
              <a:rPr lang="en-US" altLang="en-US" dirty="0"/>
              <a:t>Informed Consent of Trial Subjects (GCP 4.8)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Ensure patient consented prior to trial related activities and informed consent discussions are documented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If the participant is unable to read or understand the document language, an impartial witness or interpreter can assist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Re-consent of patients is conducted timely when new information that could impact patient’s willingness to continue participation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Oversee process to ensure patients are informed of new information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5272"/>
            <a:ext cx="10744200" cy="588792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Accountability of Investigational Medicinal Products (GCP 4.6)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Often delegated task, however oversight still needed to ensure for e.g. used in accordance with protocol, correct storage, correct accountability logs</a:t>
            </a:r>
          </a:p>
          <a:p>
            <a:r>
              <a:rPr lang="en-US" sz="2600" dirty="0"/>
              <a:t>Records and Reports - Maintain adequate and accurate source documents (GCP 4.9) and trial records that are: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Attributable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Legible (much easier now with EMRs!)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Contemporaneous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Original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Accurate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Complete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600" dirty="0"/>
              <a:t>Participant trial-related documents and medical records must be available for review by monitors, auditors, REB, and the regulatory health authority (GCP 4.9)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clinical trial regulations and guidelines</a:t>
            </a:r>
          </a:p>
          <a:p>
            <a:pPr lvl="2"/>
            <a:r>
              <a:rPr lang="en-US" dirty="0"/>
              <a:t>History</a:t>
            </a:r>
          </a:p>
          <a:p>
            <a:pPr lvl="2"/>
            <a:r>
              <a:rPr lang="en-US" dirty="0"/>
              <a:t>Current state</a:t>
            </a:r>
          </a:p>
          <a:p>
            <a:pPr lvl="2"/>
            <a:r>
              <a:rPr lang="en-US" dirty="0"/>
              <a:t>What this means for you as an investigator</a:t>
            </a:r>
          </a:p>
          <a:p>
            <a:pPr lvl="1"/>
            <a:r>
              <a:rPr lang="en-US" dirty="0"/>
              <a:t>Quality processes at CCTG</a:t>
            </a:r>
          </a:p>
          <a:p>
            <a:pPr lvl="2"/>
            <a:r>
              <a:rPr lang="en-US" dirty="0"/>
              <a:t>Central Monitoring</a:t>
            </a:r>
          </a:p>
          <a:p>
            <a:pPr lvl="2"/>
            <a:r>
              <a:rPr lang="en-US" dirty="0"/>
              <a:t>On-site Monitoring</a:t>
            </a:r>
          </a:p>
          <a:p>
            <a:pPr lvl="2"/>
            <a:r>
              <a:rPr lang="en-US" dirty="0"/>
              <a:t>Audit</a:t>
            </a:r>
          </a:p>
          <a:p>
            <a:pPr lvl="2"/>
            <a:r>
              <a:rPr lang="en-US" dirty="0"/>
              <a:t>Inspections</a:t>
            </a:r>
          </a:p>
          <a:p>
            <a:pPr lvl="1"/>
            <a:r>
              <a:rPr lang="en-US" dirty="0"/>
              <a:t>Examples of inspection observations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Reporting (GCP  4.11)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All Serious Adverse Events (SAEs) must be reported immediately to sponsor. </a:t>
            </a:r>
            <a:r>
              <a:rPr lang="en-US" b="1" dirty="0"/>
              <a:t>The clock starts ticking as soon as the investigator is made aware- 24 hours to report!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Document causality/relatedness of SAE(s) for your study team for reporting and assist with any sponsor questions and follow up reports.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838200" y="1274386"/>
            <a:ext cx="5185793" cy="430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Investigator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Adequate resources &amp; qualifications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Contracts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Informed Consent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Randomizing/</a:t>
            </a:r>
            <a:r>
              <a:rPr lang="en-CA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Unblinding</a:t>
            </a:r>
            <a:endParaRPr lang="en-C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Medical care of trial subjects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Compliance with Protocol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Communication with REB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Investigational Medicinal Product (IMP)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Records and reports including Investigator Site File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Local safety reporting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981200" y="381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Investigator Versus Sponsor Responsibilities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21634" y="1274386"/>
            <a:ext cx="5713165" cy="4897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Sponsor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Trial design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Contracts and financing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Medical expertise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Protocol development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Trial management, data handling, and record keeping including Trial Master File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Investigator selection and oversight responsibilities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Notification / submission to regulatory authority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Quality assurance and quality control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Noncompliance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Premature termination or suspension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Clinical trial / study reports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 Safety Monitoring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Final Report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Contract Research Organization (CRO; </a:t>
            </a:r>
            <a:r>
              <a:rPr lang="en-CA" alt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drug distribution)</a:t>
            </a:r>
          </a:p>
          <a:p>
            <a:r>
              <a:rPr lang="en-C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Inspection Coordination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0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Requirements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10967E-9600-3B78-8AA9-03C981A57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345122"/>
              </p:ext>
            </p:extLst>
          </p:nvPr>
        </p:nvGraphicFramePr>
        <p:xfrm>
          <a:off x="2057400" y="653418"/>
          <a:ext cx="9017000" cy="582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38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971800"/>
            <a:ext cx="10363200" cy="1362075"/>
          </a:xfrm>
        </p:spPr>
        <p:txBody>
          <a:bodyPr/>
          <a:lstStyle/>
          <a:p>
            <a:r>
              <a:rPr lang="en-US" dirty="0"/>
              <a:t>Quality processes at </a:t>
            </a:r>
            <a:r>
              <a:rPr lang="en-US" dirty="0" err="1"/>
              <a:t>cctg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4764" y="6170614"/>
            <a:ext cx="503237" cy="503237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66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429000"/>
            <a:ext cx="10363200" cy="1362075"/>
          </a:xfrm>
        </p:spPr>
        <p:txBody>
          <a:bodyPr/>
          <a:lstStyle/>
          <a:p>
            <a:r>
              <a:rPr lang="en-US" dirty="0"/>
              <a:t>Central Monitoring &amp; On-Site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4764" y="6170614"/>
            <a:ext cx="503237" cy="503237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89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0502-CFDE-3504-71D0-636FCD22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Quality Assurance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2A8D4-6880-314B-CF14-F020E7D1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an 5">
            <a:extLst>
              <a:ext uri="{FF2B5EF4-FFF2-40B4-BE49-F238E27FC236}">
                <a16:creationId xmlns:a16="http://schemas.microsoft.com/office/drawing/2014/main" id="{A3CC8A94-C528-98B5-27ED-8A3761D3762F}"/>
              </a:ext>
            </a:extLst>
          </p:cNvPr>
          <p:cNvSpPr/>
          <p:nvPr/>
        </p:nvSpPr>
        <p:spPr>
          <a:xfrm>
            <a:off x="2514600" y="1524000"/>
            <a:ext cx="3524250" cy="3701498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Can 6">
            <a:extLst>
              <a:ext uri="{FF2B5EF4-FFF2-40B4-BE49-F238E27FC236}">
                <a16:creationId xmlns:a16="http://schemas.microsoft.com/office/drawing/2014/main" id="{D74DAB11-02C1-819A-DC26-E23486B6D206}"/>
              </a:ext>
            </a:extLst>
          </p:cNvPr>
          <p:cNvSpPr/>
          <p:nvPr/>
        </p:nvSpPr>
        <p:spPr>
          <a:xfrm>
            <a:off x="6284314" y="1623421"/>
            <a:ext cx="2945645" cy="2956477"/>
          </a:xfrm>
          <a:prstGeom prst="can">
            <a:avLst/>
          </a:prstGeom>
          <a:solidFill>
            <a:srgbClr val="FFFF99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C2017-38C8-1E10-EE40-74CCFD17AA82}"/>
              </a:ext>
            </a:extLst>
          </p:cNvPr>
          <p:cNvSpPr/>
          <p:nvPr/>
        </p:nvSpPr>
        <p:spPr>
          <a:xfrm>
            <a:off x="3411166" y="1741690"/>
            <a:ext cx="22837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 Monitoring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EEDA4-B3E2-F5B7-5E98-C8314A98FB9E}"/>
              </a:ext>
            </a:extLst>
          </p:cNvPr>
          <p:cNvSpPr/>
          <p:nvPr/>
        </p:nvSpPr>
        <p:spPr>
          <a:xfrm>
            <a:off x="6628948" y="1600200"/>
            <a:ext cx="22838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On-Site Monitoring</a:t>
            </a:r>
          </a:p>
          <a:p>
            <a:pPr algn="ctr"/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Auditing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53A570-976D-E05E-E578-5A21A2A46A6B}"/>
              </a:ext>
            </a:extLst>
          </p:cNvPr>
          <p:cNvSpPr/>
          <p:nvPr/>
        </p:nvSpPr>
        <p:spPr>
          <a:xfrm>
            <a:off x="4267333" y="2382361"/>
            <a:ext cx="1133737" cy="10287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Essential  &amp; Ethics Documents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8792A7-3B6C-BCED-03F8-B877D00D71BA}"/>
              </a:ext>
            </a:extLst>
          </p:cNvPr>
          <p:cNvSpPr/>
          <p:nvPr/>
        </p:nvSpPr>
        <p:spPr>
          <a:xfrm>
            <a:off x="4848353" y="3411061"/>
            <a:ext cx="1028700" cy="10287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200" dirty="0"/>
              <a:t>Pharmacy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19FCCD-9068-C7CD-8422-8FEA745E7CE5}"/>
              </a:ext>
            </a:extLst>
          </p:cNvPr>
          <p:cNvSpPr/>
          <p:nvPr/>
        </p:nvSpPr>
        <p:spPr>
          <a:xfrm>
            <a:off x="8401682" y="2238523"/>
            <a:ext cx="685800" cy="6858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050" dirty="0"/>
              <a:t>Centre SOPs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BF178C-6CBB-AA33-01D1-85693742BAEE}"/>
              </a:ext>
            </a:extLst>
          </p:cNvPr>
          <p:cNvSpPr/>
          <p:nvPr/>
        </p:nvSpPr>
        <p:spPr>
          <a:xfrm>
            <a:off x="3016718" y="3290558"/>
            <a:ext cx="1714500" cy="17145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/>
            <a:r>
              <a:rPr lang="en-US" sz="1350" dirty="0"/>
              <a:t>Patient Data: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Informed consent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SDV </a:t>
            </a:r>
          </a:p>
          <a:p>
            <a:pPr marL="214313" indent="-214313">
              <a:buFontTx/>
              <a:buChar char="-"/>
            </a:pPr>
            <a:r>
              <a:rPr lang="en-US" sz="1350" dirty="0"/>
              <a:t>Protocol Compliance</a:t>
            </a:r>
          </a:p>
        </p:txBody>
      </p:sp>
      <p:sp>
        <p:nvSpPr>
          <p:cNvPr id="12" name="Down Arrow 19">
            <a:extLst>
              <a:ext uri="{FF2B5EF4-FFF2-40B4-BE49-F238E27FC236}">
                <a16:creationId xmlns:a16="http://schemas.microsoft.com/office/drawing/2014/main" id="{432DF63C-266B-B051-24D8-4F5FF3FBD6CB}"/>
              </a:ext>
            </a:extLst>
          </p:cNvPr>
          <p:cNvSpPr/>
          <p:nvPr/>
        </p:nvSpPr>
        <p:spPr>
          <a:xfrm>
            <a:off x="7559567" y="4579898"/>
            <a:ext cx="363474" cy="669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Bent-Up Arrow 20">
            <a:extLst>
              <a:ext uri="{FF2B5EF4-FFF2-40B4-BE49-F238E27FC236}">
                <a16:creationId xmlns:a16="http://schemas.microsoft.com/office/drawing/2014/main" id="{DB47B106-C536-B3DB-806B-3521E3824248}"/>
              </a:ext>
            </a:extLst>
          </p:cNvPr>
          <p:cNvSpPr/>
          <p:nvPr/>
        </p:nvSpPr>
        <p:spPr>
          <a:xfrm rot="5400000">
            <a:off x="4899924" y="4579138"/>
            <a:ext cx="637794" cy="1977714"/>
          </a:xfrm>
          <a:prstGeom prst="bentUpArrow">
            <a:avLst>
              <a:gd name="adj1" fmla="val 25000"/>
              <a:gd name="adj2" fmla="val 36285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85615E-C2AD-B622-F100-153E24A6606F}"/>
              </a:ext>
            </a:extLst>
          </p:cNvPr>
          <p:cNvSpPr/>
          <p:nvPr/>
        </p:nvSpPr>
        <p:spPr>
          <a:xfrm>
            <a:off x="6376506" y="2286843"/>
            <a:ext cx="1211674" cy="11744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716" tIns="13716" rIns="13716" bIns="13716" rtlCol="0" anchor="ctr"/>
          <a:lstStyle/>
          <a:p>
            <a:pPr algn="ctr"/>
            <a:r>
              <a:rPr lang="en-US" sz="900" dirty="0"/>
              <a:t>Patient Data: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Informed consent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SDV 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Protocol Compliance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D17E96-407F-D968-040D-18853549E34E}"/>
              </a:ext>
            </a:extLst>
          </p:cNvPr>
          <p:cNvSpPr/>
          <p:nvPr/>
        </p:nvSpPr>
        <p:spPr>
          <a:xfrm>
            <a:off x="7896223" y="3542221"/>
            <a:ext cx="754380" cy="6967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050" dirty="0"/>
              <a:t>Centre Facilities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15A205-05B9-E7B9-A70C-4DF11E0A3B47}"/>
              </a:ext>
            </a:extLst>
          </p:cNvPr>
          <p:cNvSpPr/>
          <p:nvPr/>
        </p:nvSpPr>
        <p:spPr>
          <a:xfrm>
            <a:off x="6856403" y="3430918"/>
            <a:ext cx="1021233" cy="852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050" dirty="0"/>
              <a:t>Essential  &amp; Ethics Documents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1A300F-95FA-CCB7-49F3-E69F7C91EE43}"/>
              </a:ext>
            </a:extLst>
          </p:cNvPr>
          <p:cNvSpPr/>
          <p:nvPr/>
        </p:nvSpPr>
        <p:spPr>
          <a:xfrm>
            <a:off x="7600993" y="2618964"/>
            <a:ext cx="857840" cy="857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050" dirty="0"/>
              <a:t>Pharmacy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8EB45D-D586-8440-4982-C63A6AF941B2}"/>
              </a:ext>
            </a:extLst>
          </p:cNvPr>
          <p:cNvSpPr/>
          <p:nvPr/>
        </p:nvSpPr>
        <p:spPr>
          <a:xfrm>
            <a:off x="2962040" y="2278380"/>
            <a:ext cx="102870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1200" dirty="0"/>
              <a:t>General trial Oversight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CB08C-06ED-0C11-607E-AA1D66010620}"/>
              </a:ext>
            </a:extLst>
          </p:cNvPr>
          <p:cNvSpPr/>
          <p:nvPr/>
        </p:nvSpPr>
        <p:spPr>
          <a:xfrm>
            <a:off x="8418546" y="3090315"/>
            <a:ext cx="652073" cy="596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" tIns="13716" rIns="13716" bIns="13716" rtlCol="0" anchor="ctr"/>
          <a:lstStyle/>
          <a:p>
            <a:pPr algn="ctr"/>
            <a:r>
              <a:rPr lang="en-US" sz="825" dirty="0"/>
              <a:t>General trial Oversight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593C77C3-ADF3-4850-3EA1-EBCE3044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64" y="760861"/>
            <a:ext cx="8058472" cy="448962"/>
          </a:xfrm>
          <a:prstGeom prst="rect">
            <a:avLst/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Processes based on regulations and guidelines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2F9DDF-57EC-3CD6-62E8-4999369F03B7}"/>
              </a:ext>
            </a:extLst>
          </p:cNvPr>
          <p:cNvSpPr/>
          <p:nvPr/>
        </p:nvSpPr>
        <p:spPr>
          <a:xfrm>
            <a:off x="6376506" y="5225498"/>
            <a:ext cx="398669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buFont typeface="Wingdings 2" panose="05020102010507070707" pitchFamily="18" charset="2"/>
              <a:buChar char=""/>
            </a:pPr>
            <a:r>
              <a:rPr lang="en-US" altLang="en-US" sz="1350" dirty="0"/>
              <a:t>Protection of trials participants </a:t>
            </a:r>
          </a:p>
          <a:p>
            <a:pPr marL="600075" lvl="1" indent="-257175">
              <a:buFont typeface="Wingdings 2" panose="05020102010507070707" pitchFamily="18" charset="2"/>
              <a:buChar char=""/>
            </a:pPr>
            <a:r>
              <a:rPr lang="en-US" altLang="en-US" sz="1350" dirty="0"/>
              <a:t>High Quality data </a:t>
            </a:r>
          </a:p>
          <a:p>
            <a:pPr marL="600075" lvl="1" indent="-257175">
              <a:buFont typeface="Wingdings 2" panose="05020102010507070707" pitchFamily="18" charset="2"/>
              <a:buChar char=""/>
            </a:pPr>
            <a:r>
              <a:rPr lang="en-US" altLang="en-US" sz="1350" dirty="0"/>
              <a:t>Compliant trial conduct</a:t>
            </a:r>
          </a:p>
        </p:txBody>
      </p:sp>
    </p:spTree>
    <p:extLst>
      <p:ext uri="{BB962C8B-B14F-4D97-AF65-F5344CB8AC3E}">
        <p14:creationId xmlns:p14="http://schemas.microsoft.com/office/powerpoint/2010/main" val="338196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496944" cy="548640"/>
          </a:xfrm>
        </p:spPr>
        <p:txBody>
          <a:bodyPr/>
          <a:lstStyle/>
          <a:p>
            <a:r>
              <a:rPr lang="en-US" dirty="0"/>
              <a:t>Central Monitoring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22406127"/>
              </p:ext>
            </p:extLst>
          </p:nvPr>
        </p:nvGraphicFramePr>
        <p:xfrm>
          <a:off x="1981200" y="838200"/>
          <a:ext cx="6858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38600" y="13716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CRF Data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3733800" y="3098800"/>
            <a:ext cx="5029200" cy="1549400"/>
          </a:xfrm>
          <a:prstGeom prst="downArrowCallout">
            <a:avLst>
              <a:gd name="adj1" fmla="val 324590"/>
              <a:gd name="adj2" fmla="val 162295"/>
              <a:gd name="adj3" fmla="val 25000"/>
              <a:gd name="adj4" fmla="val 6497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30988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Queries Issued</a:t>
            </a:r>
          </a:p>
          <a:p>
            <a:pPr algn="ctr"/>
            <a:r>
              <a:rPr lang="en-US" b="1" dirty="0"/>
              <a:t>Protocol Compliance Assessed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9978" y="4724400"/>
            <a:ext cx="502302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Deviations/Violations Assigned</a:t>
            </a:r>
          </a:p>
        </p:txBody>
      </p:sp>
    </p:spTree>
    <p:extLst>
      <p:ext uri="{BB962C8B-B14F-4D97-AF65-F5344CB8AC3E}">
        <p14:creationId xmlns:p14="http://schemas.microsoft.com/office/powerpoint/2010/main" val="3810308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099" y="228600"/>
            <a:ext cx="8496944" cy="853440"/>
          </a:xfrm>
        </p:spPr>
        <p:txBody>
          <a:bodyPr/>
          <a:lstStyle/>
          <a:p>
            <a:r>
              <a:rPr lang="en-US" sz="3400" dirty="0"/>
              <a:t>On-Site Monitoring Programs</a:t>
            </a:r>
            <a:br>
              <a:rPr lang="en-US" dirty="0"/>
            </a:br>
            <a:r>
              <a:rPr lang="en-US" sz="2800" dirty="0">
                <a:solidFill>
                  <a:schemeClr val="bg1"/>
                </a:solidFill>
              </a:rPr>
              <a:t>Standard Monitoring (OSM-C)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2256F1-0D78-4B78-14C6-759440F2F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13576"/>
              </p:ext>
            </p:extLst>
          </p:nvPr>
        </p:nvGraphicFramePr>
        <p:xfrm>
          <a:off x="431800" y="836613"/>
          <a:ext cx="113284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89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064" y="294638"/>
            <a:ext cx="8591872" cy="548640"/>
          </a:xfrm>
        </p:spPr>
        <p:txBody>
          <a:bodyPr/>
          <a:lstStyle/>
          <a:p>
            <a:r>
              <a:rPr lang="en-US" altLang="en-US" sz="3400" dirty="0"/>
              <a:t>Risk-Based Centre Selection and Visit Frequency (Standard Program)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4565"/>
              </p:ext>
            </p:extLst>
          </p:nvPr>
        </p:nvGraphicFramePr>
        <p:xfrm>
          <a:off x="1371600" y="1143000"/>
          <a:ext cx="9220200" cy="48768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0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Centre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Timing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2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Centres conducting pediatric trials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Within 6 to 12 months of first participant accrued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Centres conducting IND (phase I/II) trials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Annually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Centres with high accrual (&gt;30)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Annually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7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Centres with unacceptable ratings on CPI, monitoring or auditing, or flagged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by trial team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Within 12 months of unacceptable visit. </a:t>
                      </a: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Note: May be deferred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to 18-24 months where appropriate (e.g., limited activity, CTMB approval)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2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Centres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Within 18 months of first participant accrued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other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centres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Minimum of every 36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54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6229350" cy="810816"/>
          </a:xfrm>
        </p:spPr>
        <p:txBody>
          <a:bodyPr/>
          <a:lstStyle/>
          <a:p>
            <a:r>
              <a:rPr lang="en-US" sz="3400" dirty="0"/>
              <a:t>Trial Selection</a:t>
            </a:r>
            <a:br>
              <a:rPr lang="en-US" sz="3400" dirty="0"/>
            </a:br>
            <a:r>
              <a:rPr lang="en-US" sz="2100" dirty="0">
                <a:solidFill>
                  <a:srgbClr val="FFFFFF"/>
                </a:solidFill>
              </a:rPr>
              <a:t>Standard Monitoring (OSM-C) </a:t>
            </a:r>
            <a:endParaRPr lang="en-US" alt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899378"/>
              </p:ext>
            </p:extLst>
          </p:nvPr>
        </p:nvGraphicFramePr>
        <p:xfrm>
          <a:off x="1905000" y="838200"/>
          <a:ext cx="8982075" cy="475178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7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82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Trial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Selection and Timing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Phase I/II trials or pediatric</a:t>
                      </a:r>
                      <a:r>
                        <a:rPr lang="en-CA" sz="1800" kern="1200" baseline="0" dirty="0">
                          <a:latin typeface="Calibri" panose="020F0502020204030204" pitchFamily="34" charset="0"/>
                        </a:rPr>
                        <a:t> trials (with or without CTA)</a:t>
                      </a:r>
                      <a:endParaRPr lang="en-CA" sz="1800" kern="1200" dirty="0">
                        <a:latin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Annual visits; Minimum 10% of cases; Trial selected at each visit while active; Trial may also be selected in follow up or to assess prior issues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5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CTA trials or Complex trials 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(with or without CTA)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Routine visits; Select at trial at each visit while active until a minimum of 10% of cases have been selected; If slow accruing select cases early, mid and late in the accrual process when feasible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NCTN trials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latin typeface="Calibri" panose="020F0502020204030204" pitchFamily="34" charset="0"/>
                        </a:rPr>
                        <a:t>Minimum per CTMB guidelines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78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All other trials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Selected if feasible to ensure 10% of cases are monitored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1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Trials with unacceptable prior findings, or trials flagged by CPI or trial team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CA" sz="1800" kern="1200" dirty="0">
                          <a:latin typeface="Calibri" panose="020F0502020204030204" pitchFamily="34" charset="0"/>
                        </a:rPr>
                        <a:t>Each visit while trial is active and continues to have unacceptable ratings; Generally &gt; 10% will be selected if issues identified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0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List the organizations and documents that define the regulatory standards in Canada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Identify investigator responsibility according to applicable Regulations and Guidelines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Describe quality management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83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229600" cy="1143000"/>
          </a:xfrm>
        </p:spPr>
        <p:txBody>
          <a:bodyPr/>
          <a:lstStyle/>
          <a:p>
            <a:r>
              <a:rPr lang="en-US" altLang="en-US" sz="3400" dirty="0"/>
              <a:t>Key Monitoring Activities</a:t>
            </a:r>
            <a:br>
              <a:rPr lang="en-US" altLang="en-US" sz="3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Standard Monitoring (OSM-C)</a:t>
            </a:r>
            <a:endParaRPr lang="en-US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996185"/>
              </p:ext>
            </p:extLst>
          </p:nvPr>
        </p:nvGraphicFramePr>
        <p:xfrm>
          <a:off x="2057400" y="838200"/>
          <a:ext cx="8381999" cy="44958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86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Component of Review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Monitoring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Activities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for All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Selected Trials/Cases</a:t>
                      </a:r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88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REB/Informed Consent</a:t>
                      </a:r>
                      <a:endParaRPr lang="en-US" sz="18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-Informed Consent required element review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-100% of documents which sites are required to notify their REB about as the submission of these are not centrally reviewed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-10% sample of REB approvals (e.g., protocols, consents)</a:t>
                      </a:r>
                      <a:endParaRPr kumimoji="0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Essential Docs</a:t>
                      </a:r>
                      <a:endParaRPr lang="en-US" sz="18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-10% sample (e.g., delegation log, enrollment log, screening log)</a:t>
                      </a:r>
                      <a:endParaRPr kumimoji="0" 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SOPs </a:t>
                      </a:r>
                      <a:endParaRPr lang="en-US" sz="18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</a:rPr>
                        <a:t>-Each Centre</a:t>
                      </a:r>
                      <a:endParaRPr lang="en-US" sz="18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Pharmacy</a:t>
                      </a:r>
                      <a:endParaRPr lang="en-US" sz="18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</a:rPr>
                        <a:t>-100% review/reconciliation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for CTA/supplied agent</a:t>
                      </a:r>
                      <a:endParaRPr lang="en-US" sz="180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3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Patient</a:t>
                      </a:r>
                      <a:endParaRPr lang="en-US" sz="18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</a:rPr>
                        <a:t>-Protocol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 compliance review </a:t>
                      </a:r>
                    </a:p>
                    <a:p>
                      <a:pPr algn="l"/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-100% Source Data Verification (SDV) of a sample of data* </a:t>
                      </a:r>
                    </a:p>
                    <a:p>
                      <a:pPr algn="l"/>
                      <a:r>
                        <a:rPr lang="en-US" sz="1800" baseline="0" dirty="0">
                          <a:latin typeface="Calibri" panose="020F0502020204030204" pitchFamily="34" charset="0"/>
                        </a:rPr>
                        <a:t>-Unannounced cases will be reviewed (pending accrual)</a:t>
                      </a:r>
                      <a:endParaRPr lang="en-US" sz="1800" baseline="0" dirty="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67945" y="5410201"/>
            <a:ext cx="8381999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600" kern="0" dirty="0">
                <a:latin typeface="Calibri" panose="020F0502020204030204" pitchFamily="34" charset="0"/>
              </a:rPr>
              <a:t>*</a:t>
            </a:r>
            <a:r>
              <a:rPr lang="en-US" altLang="en-US" kern="0" dirty="0">
                <a:latin typeface="Calibri" panose="020F0502020204030204" pitchFamily="34" charset="0"/>
              </a:rPr>
              <a:t>Sample for SDV</a:t>
            </a:r>
            <a:r>
              <a:rPr lang="en-CA" altLang="en-US" dirty="0">
                <a:latin typeface="Calibri" panose="020F0502020204030204" pitchFamily="34" charset="0"/>
              </a:rPr>
              <a:t>: </a:t>
            </a:r>
            <a:r>
              <a:rPr lang="en-US" altLang="en-US" dirty="0">
                <a:latin typeface="Calibri" panose="020F0502020204030204" pitchFamily="34" charset="0"/>
              </a:rPr>
              <a:t>Eligibility/Baseline, Minimum of one treatment CRF/EDC folder (minimum of two on treatment CRF/EDC folder for Phase I/II IND trials), Serious Adverse Events, Endpoints of the study (progression, response, Death)</a:t>
            </a:r>
          </a:p>
          <a:p>
            <a:pPr lvl="0" eaLnBrk="0" hangingPunct="0">
              <a:lnSpc>
                <a:spcPct val="95000"/>
              </a:lnSpc>
              <a:spcBef>
                <a:spcPct val="50000"/>
              </a:spcBef>
              <a:buClr>
                <a:srgbClr val="A6A6A8"/>
              </a:buClr>
            </a:pPr>
            <a:r>
              <a:rPr lang="en-US" altLang="en-US" sz="1600" kern="0" dirty="0"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6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5EB3-AC1B-7A86-F6C0-6FA785A8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Quality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02F8C-023D-AED8-BB98-C770B944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Smiling hospital staff">
            <a:extLst>
              <a:ext uri="{FF2B5EF4-FFF2-40B4-BE49-F238E27FC236}">
                <a16:creationId xmlns:a16="http://schemas.microsoft.com/office/drawing/2014/main" id="{3B8AD8D9-43C1-FE13-CC35-318C12495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66" y="4522082"/>
            <a:ext cx="2942690" cy="2064892"/>
          </a:xfrm>
          <a:prstGeom prst="rect">
            <a:avLst/>
          </a:prstGeom>
        </p:spPr>
      </p:pic>
      <p:pic>
        <p:nvPicPr>
          <p:cNvPr id="8" name="Picture 7" descr="A green leaf with black background&#10;&#10;Description automatically generated">
            <a:extLst>
              <a:ext uri="{FF2B5EF4-FFF2-40B4-BE49-F238E27FC236}">
                <a16:creationId xmlns:a16="http://schemas.microsoft.com/office/drawing/2014/main" id="{CCA943E0-2E8F-80DE-5575-BB13C8813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03524"/>
            <a:ext cx="4114800" cy="734470"/>
          </a:xfrm>
          <a:prstGeom prst="rect">
            <a:avLst/>
          </a:prstGeom>
        </p:spPr>
      </p:pic>
      <p:pic>
        <p:nvPicPr>
          <p:cNvPr id="14" name="Picture 13" descr="A large building with a clock tower with Parliament Hill in the background&#10;&#10;Description automatically generated">
            <a:extLst>
              <a:ext uri="{FF2B5EF4-FFF2-40B4-BE49-F238E27FC236}">
                <a16:creationId xmlns:a16="http://schemas.microsoft.com/office/drawing/2014/main" id="{558DA16B-7553-4FEF-CA51-91BBACA42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00" y="1056770"/>
            <a:ext cx="3155512" cy="2372230"/>
          </a:xfrm>
          <a:prstGeom prst="rect">
            <a:avLst/>
          </a:prstGeom>
        </p:spPr>
      </p:pic>
      <p:pic>
        <p:nvPicPr>
          <p:cNvPr id="16" name="Picture 15" descr="Cartoon of a person in a trench coat&#10;&#10;Description automatically generated">
            <a:extLst>
              <a:ext uri="{FF2B5EF4-FFF2-40B4-BE49-F238E27FC236}">
                <a16:creationId xmlns:a16="http://schemas.microsoft.com/office/drawing/2014/main" id="{C214664C-72B4-5706-D120-6A24CD74E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0" y="2107588"/>
            <a:ext cx="753750" cy="12447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5D590A-F2F0-2A82-1B47-2892C5DE38FE}"/>
              </a:ext>
            </a:extLst>
          </p:cNvPr>
          <p:cNvSpPr txBox="1"/>
          <p:nvPr/>
        </p:nvSpPr>
        <p:spPr>
          <a:xfrm>
            <a:off x="6687312" y="1748416"/>
            <a:ext cx="25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Inspections GCP 1.29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14DE8C0-BB52-B936-A2F8-F2DA70F8F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326282"/>
              </p:ext>
            </p:extLst>
          </p:nvPr>
        </p:nvGraphicFramePr>
        <p:xfrm>
          <a:off x="2150882" y="4922261"/>
          <a:ext cx="4038600" cy="15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" name="Graphic 21" descr="Fork In Road with solid fill">
            <a:extLst>
              <a:ext uri="{FF2B5EF4-FFF2-40B4-BE49-F238E27FC236}">
                <a16:creationId xmlns:a16="http://schemas.microsoft.com/office/drawing/2014/main" id="{FA6F6E9E-08F8-4291-B3BB-9E639B9B7A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>
            <a:off x="5364257" y="3308075"/>
            <a:ext cx="1537531" cy="15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2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200400"/>
            <a:ext cx="10363200" cy="1362075"/>
          </a:xfrm>
        </p:spPr>
        <p:txBody>
          <a:bodyPr/>
          <a:lstStyle/>
          <a:p>
            <a:r>
              <a:rPr lang="en-US" dirty="0"/>
              <a:t>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4764" y="6170614"/>
            <a:ext cx="503237" cy="503237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70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0" y="427464"/>
            <a:ext cx="8496944" cy="548640"/>
          </a:xfrm>
        </p:spPr>
        <p:txBody>
          <a:bodyPr/>
          <a:lstStyle/>
          <a:p>
            <a:r>
              <a:rPr lang="en-US" dirty="0"/>
              <a:t>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62DDA-C5AA-12A7-7B67-E4ED1386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/>
              <a:t>The purpose of a sponsor’s audit, which is independent of and separate from routine monitoring or quality control functions, should be to evaluate trial conduct and </a:t>
            </a:r>
            <a:r>
              <a:rPr lang="en-US" sz="2200" i="1" dirty="0">
                <a:solidFill>
                  <a:srgbClr val="C00000"/>
                </a:solidFill>
              </a:rPr>
              <a:t>compliance with the protocol, SOPs, GCP, and the applicable regulatory requirement. (GCP 5.1.19).</a:t>
            </a:r>
          </a:p>
          <a:p>
            <a:pPr marL="0" indent="0">
              <a:buNone/>
            </a:pPr>
            <a:endParaRPr lang="en-US" sz="2000" i="1" dirty="0">
              <a:solidFill>
                <a:srgbClr val="C00000"/>
              </a:solidFill>
            </a:endParaRPr>
          </a:p>
          <a:p>
            <a:r>
              <a:rPr lang="en-US" dirty="0"/>
              <a:t>Why CCTG conducts audits: </a:t>
            </a:r>
          </a:p>
          <a:p>
            <a:pPr lvl="2"/>
            <a:r>
              <a:rPr lang="en-US" dirty="0"/>
              <a:t>Regulatory and Contractual requirements </a:t>
            </a:r>
          </a:p>
          <a:p>
            <a:pPr lvl="2"/>
            <a:r>
              <a:rPr lang="en-US" dirty="0"/>
              <a:t>Ensure data is ‘fit for purpose’</a:t>
            </a:r>
          </a:p>
          <a:p>
            <a:pPr lvl="2"/>
            <a:r>
              <a:rPr lang="en-US" dirty="0"/>
              <a:t>Look for scientific misconduct/fraud, breaches in GCP esp. patient related </a:t>
            </a:r>
          </a:p>
          <a:p>
            <a:pPr lvl="2"/>
            <a:r>
              <a:rPr lang="en-US" dirty="0"/>
              <a:t>Mitigate risk</a:t>
            </a:r>
          </a:p>
          <a:p>
            <a:pPr lvl="2"/>
            <a:r>
              <a:rPr lang="en-US" dirty="0"/>
              <a:t>Trials in novel populations (e.g., pediatric) or of novel interventions (surgery, vaccines etc.) </a:t>
            </a:r>
          </a:p>
          <a:p>
            <a:pPr lvl="2"/>
            <a:r>
              <a:rPr lang="en-US" dirty="0"/>
              <a:t>Pending inspections or external audits by stakeholders (e.g., preparatory audits by pharmaceutical companies)</a:t>
            </a:r>
          </a:p>
          <a:p>
            <a:pPr lvl="2"/>
            <a:r>
              <a:rPr lang="en-US" dirty="0"/>
              <a:t>For cause / investigations / </a:t>
            </a:r>
            <a:r>
              <a:rPr lang="en-US" dirty="0" err="1"/>
              <a:t>centres</a:t>
            </a:r>
            <a:r>
              <a:rPr lang="en-US" dirty="0"/>
              <a:t> or trial of concern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99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75199"/>
              </p:ext>
            </p:extLst>
          </p:nvPr>
        </p:nvGraphicFramePr>
        <p:xfrm>
          <a:off x="1333500" y="762000"/>
          <a:ext cx="95250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130"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Auditing</a:t>
                      </a:r>
                      <a:endParaRPr lang="en-CA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Monitoring</a:t>
                      </a:r>
                      <a:endParaRPr lang="en-CA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969">
                <a:tc>
                  <a:txBody>
                    <a:bodyPr/>
                    <a:lstStyle/>
                    <a:p>
                      <a:r>
                        <a:rPr lang="en-US" sz="1400" dirty="0"/>
                        <a:t>Focus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Focuses on process issues rather than corrections to data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C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Independent team,  looks at ALL trial related activities (including monitoring and central office and vendors)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CCTG review of the site with a focus on trial data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531">
                <a:tc>
                  <a:txBody>
                    <a:bodyPr/>
                    <a:lstStyle/>
                    <a:p>
                      <a:r>
                        <a:rPr lang="en-US" sz="1400" dirty="0"/>
                        <a:t>Scope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Selected trials, selected sites  (usually highest, lowest and sites with issues) and vendors – based on risk and performance (including accrual)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trials and all sites, as well as vendors (labs, drug warehouses). Even when risk based is more comprehensive than auditing. 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921">
                <a:tc>
                  <a:txBody>
                    <a:bodyPr/>
                    <a:lstStyle/>
                    <a:p>
                      <a:r>
                        <a:rPr lang="en-US" sz="1400" dirty="0"/>
                        <a:t>Frequency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specific time points of the trial and may be pre database lock or pre-NDA filing.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 throughout trial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4848">
                <a:tc>
                  <a:txBody>
                    <a:bodyPr/>
                    <a:lstStyle/>
                    <a:p>
                      <a:r>
                        <a:rPr lang="en-US" sz="1400" dirty="0"/>
                        <a:t>Access to reports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Limited, marked as non-disclosable. To preserve the independence and value of the audit function, the HA should not routinely request the audit reports. May seek access to an audit report on a case-by-case basis when evidence of serious GCP non-compliance exists, or during legal proceedings. (GCP 5.19.3 (d)) 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visit report is part of the essential documents for a trial.  Health authorities (HA) and sponsors have access</a:t>
                      </a:r>
                      <a:endParaRPr lang="en-C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819400" y="228600"/>
            <a:ext cx="6372708" cy="4114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strike="noStrike" kern="1200" cap="none" baseline="0">
                <a:solidFill>
                  <a:srgbClr val="51913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Auditing vs. Monitoring</a:t>
            </a:r>
          </a:p>
        </p:txBody>
      </p:sp>
    </p:spTree>
    <p:extLst>
      <p:ext uri="{BB962C8B-B14F-4D97-AF65-F5344CB8AC3E}">
        <p14:creationId xmlns:p14="http://schemas.microsoft.com/office/powerpoint/2010/main" val="3314106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&amp; Monitoring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Volunteer external auditors and monitors visit member </a:t>
            </a:r>
            <a:r>
              <a:rPr lang="en-US" dirty="0" err="1"/>
              <a:t>centres</a:t>
            </a:r>
            <a:r>
              <a:rPr lang="en-US" dirty="0"/>
              <a:t> with CCTG staff to conduct monitoring and auditing visits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Volunteers are staff at member </a:t>
            </a:r>
            <a:r>
              <a:rPr lang="en-US" dirty="0" err="1"/>
              <a:t>centres</a:t>
            </a:r>
            <a:r>
              <a:rPr lang="en-US" dirty="0"/>
              <a:t> who work on CCTG trials – data managers, nurses, pharmacists and investigators</a:t>
            </a:r>
          </a:p>
          <a:p>
            <a:endParaRPr lang="en-US" dirty="0"/>
          </a:p>
          <a:p>
            <a:r>
              <a:rPr lang="en-US" dirty="0"/>
              <a:t>AMC approximately 70 members who attend 1-3 visits per year</a:t>
            </a:r>
          </a:p>
          <a:p>
            <a:endParaRPr lang="en-US" dirty="0"/>
          </a:p>
          <a:p>
            <a:r>
              <a:rPr lang="en-US" dirty="0"/>
              <a:t>You can volunteer by contacting monitoring@ctg.queensu.ca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5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393440"/>
            <a:ext cx="10363200" cy="1362075"/>
          </a:xfrm>
        </p:spPr>
        <p:txBody>
          <a:bodyPr/>
          <a:lstStyle/>
          <a:p>
            <a:r>
              <a:rPr lang="en-US" dirty="0"/>
              <a:t>Inspections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4764" y="6170614"/>
            <a:ext cx="503237" cy="503237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14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D49-E9B5-E733-C0EE-C1E48A0C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Canada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11A1B-240D-8BE2-F530-6DAA529B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F281D0-1CE5-39CB-AD00-68F9E2A98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260120"/>
              </p:ext>
            </p:extLst>
          </p:nvPr>
        </p:nvGraphicFramePr>
        <p:xfrm>
          <a:off x="914400" y="719666"/>
          <a:ext cx="10591800" cy="560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841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62000" y="1039417"/>
            <a:ext cx="10896600" cy="536138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Conducted under the authority of section 23 of the Food and Drugs Act</a:t>
            </a:r>
          </a:p>
          <a:p>
            <a:pPr lvl="2"/>
            <a:r>
              <a:rPr lang="en-US" altLang="en-US" dirty="0"/>
              <a:t>Factors that may influence site selection may include</a:t>
            </a:r>
          </a:p>
          <a:p>
            <a:pPr lvl="3"/>
            <a:r>
              <a:rPr lang="en-US" altLang="en-US" dirty="0"/>
              <a:t># of trials at site</a:t>
            </a:r>
          </a:p>
          <a:p>
            <a:pPr lvl="3"/>
            <a:r>
              <a:rPr lang="en-US" altLang="en-US" dirty="0"/>
              <a:t>Status of trial at site</a:t>
            </a:r>
          </a:p>
          <a:p>
            <a:pPr lvl="3"/>
            <a:r>
              <a:rPr lang="en-US" altLang="en-US" dirty="0"/>
              <a:t># of participants enrolled in trial</a:t>
            </a:r>
          </a:p>
          <a:p>
            <a:pPr lvl="3"/>
            <a:r>
              <a:rPr lang="en-US" altLang="en-US" dirty="0"/>
              <a:t>Therapeutic area</a:t>
            </a:r>
          </a:p>
          <a:p>
            <a:pPr lvl="3"/>
            <a:r>
              <a:rPr lang="en-US" altLang="en-US" dirty="0"/>
              <a:t>Study population</a:t>
            </a:r>
          </a:p>
          <a:p>
            <a:pPr lvl="3"/>
            <a:r>
              <a:rPr lang="en-US" altLang="en-US" dirty="0"/>
              <a:t>Compliance history</a:t>
            </a:r>
          </a:p>
          <a:p>
            <a:pPr lvl="3"/>
            <a:r>
              <a:rPr lang="en-US" altLang="en-US" dirty="0"/>
              <a:t>++</a:t>
            </a:r>
          </a:p>
          <a:p>
            <a:pPr>
              <a:defRPr/>
            </a:pPr>
            <a:r>
              <a:rPr lang="en-US" dirty="0"/>
              <a:t>Target 2% or approximately 80 CTAs per year </a:t>
            </a:r>
          </a:p>
          <a:p>
            <a:pPr>
              <a:defRPr/>
            </a:pPr>
            <a:r>
              <a:rPr lang="en-US" dirty="0"/>
              <a:t>Each region is assigned a # of inspections based on requirements and resource allocation</a:t>
            </a:r>
          </a:p>
          <a:p>
            <a:pPr>
              <a:defRPr/>
            </a:pPr>
            <a:r>
              <a:rPr lang="en-US" dirty="0"/>
              <a:t>Average of 5-15 days in length</a:t>
            </a:r>
          </a:p>
          <a:p>
            <a:pPr>
              <a:defRPr/>
            </a:pPr>
            <a:r>
              <a:rPr lang="en-US" dirty="0"/>
              <a:t>1-2 inspectors </a:t>
            </a:r>
          </a:p>
          <a:p>
            <a:pPr>
              <a:defRPr/>
            </a:pPr>
            <a:endParaRPr lang="en-US" dirty="0"/>
          </a:p>
          <a:p>
            <a:pPr lvl="2"/>
            <a:endParaRPr lang="en-US" altLang="en-US" sz="1700" dirty="0"/>
          </a:p>
          <a:p>
            <a:endParaRPr lang="en-US" altLang="en-US" sz="2175" dirty="0"/>
          </a:p>
          <a:p>
            <a:endParaRPr lang="en-US" altLang="en-US" sz="2175" dirty="0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2962275" y="228600"/>
            <a:ext cx="6572250" cy="810816"/>
          </a:xfrm>
        </p:spPr>
        <p:txBody>
          <a:bodyPr/>
          <a:lstStyle/>
          <a:p>
            <a:r>
              <a:rPr lang="en-US" altLang="en-US" dirty="0"/>
              <a:t>Health Canada Inspection Site Selection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27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Health Canada Inspection Reporting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0" y="665272"/>
            <a:ext cx="10515600" cy="558312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Health Canada Guidance: “Risk classification guide for observations related to inspections of clinical trials of human drugs (GUI-0043).</a:t>
            </a:r>
          </a:p>
          <a:p>
            <a:r>
              <a:rPr lang="en-US" altLang="en-US" dirty="0"/>
              <a:t>Observations are classified as: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B83B8F-83DF-AC1F-62D0-1BD3861E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40247"/>
              </p:ext>
            </p:extLst>
          </p:nvPr>
        </p:nvGraphicFramePr>
        <p:xfrm>
          <a:off x="685800" y="2057400"/>
          <a:ext cx="107442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361867831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695704294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528175429"/>
                    </a:ext>
                  </a:extLst>
                </a:gridCol>
              </a:tblGrid>
              <a:tr h="344514">
                <a:tc>
                  <a:txBody>
                    <a:bodyPr/>
                    <a:lstStyle/>
                    <a:p>
                      <a:r>
                        <a:rPr lang="en-US" dirty="0"/>
                        <a:t>Critical (risk 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(risk 2)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Minor (risk 3)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05542"/>
                  </a:ext>
                </a:extLst>
              </a:tr>
              <a:tr h="37908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i="1" dirty="0">
                          <a:solidFill>
                            <a:schemeClr val="tx1"/>
                          </a:solidFill>
                        </a:rPr>
                        <a:t>Describes a situation that results in fatal, life threatening or unsafe conditions for clinical trial subjects enrolled in a clinical trial or where the integrity of the trial data is compromised.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Presents an immediate or latent undue risk to the rights, health and safety of trial subjects.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May also refer to trials that are not authorized, adulteration, misrepresentation and falsification of records.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i="1" dirty="0">
                          <a:solidFill>
                            <a:schemeClr val="tx1"/>
                          </a:solidFill>
                        </a:rPr>
                        <a:t>Describes a situation where a marked deviation or deficiency, other than a critical one, that may result in undue health risks to the clinical trial subjects or in other persons and/or could invalidate the data.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i="1" dirty="0">
                          <a:solidFill>
                            <a:schemeClr val="tx1"/>
                          </a:solidFill>
                        </a:rPr>
                        <a:t>Describes a situation that is not classified as critical or major, but which indicates a deficiency and/or deviation from Part C, Division 5 of the Regulations</a:t>
                      </a:r>
                      <a:r>
                        <a:rPr lang="en-CA" sz="1800" i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39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14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981200" y="16764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781726" y="3307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Which Regulations &amp; Guidelines apply?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916"/>
              </p:ext>
            </p:extLst>
          </p:nvPr>
        </p:nvGraphicFramePr>
        <p:xfrm>
          <a:off x="1781726" y="1046469"/>
          <a:ext cx="8429074" cy="520193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960162">
                  <a:extLst>
                    <a:ext uri="{9D8B030D-6E8A-4147-A177-3AD203B41FA5}">
                      <a16:colId xmlns:a16="http://schemas.microsoft.com/office/drawing/2014/main" val="3059286335"/>
                    </a:ext>
                  </a:extLst>
                </a:gridCol>
                <a:gridCol w="4468912">
                  <a:extLst>
                    <a:ext uri="{9D8B030D-6E8A-4147-A177-3AD203B41FA5}">
                      <a16:colId xmlns:a16="http://schemas.microsoft.com/office/drawing/2014/main" val="2059850314"/>
                    </a:ext>
                  </a:extLst>
                </a:gridCol>
              </a:tblGrid>
              <a:tr h="461491">
                <a:tc>
                  <a:txBody>
                    <a:bodyPr/>
                    <a:lstStyle/>
                    <a:p>
                      <a:r>
                        <a:rPr lang="en-US" sz="16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Regulations &amp; 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97631"/>
                  </a:ext>
                </a:extLst>
              </a:tr>
              <a:tr h="1243091">
                <a:tc>
                  <a:txBody>
                    <a:bodyPr/>
                    <a:lstStyle/>
                    <a:p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research involving human subjects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Nuremburg Code</a:t>
                      </a:r>
                    </a:p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Declaration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</a:rPr>
                        <a:t> of Helsinki</a:t>
                      </a:r>
                    </a:p>
                    <a:p>
                      <a:r>
                        <a:rPr lang="en-US" sz="1600" baseline="0" dirty="0">
                          <a:solidFill>
                            <a:srgbClr val="0070C0"/>
                          </a:solidFill>
                        </a:rPr>
                        <a:t>ICH Good Clinical Practice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Local Requirements (e.g. REB)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85153"/>
                  </a:ext>
                </a:extLst>
              </a:tr>
              <a:tr h="674821">
                <a:tc>
                  <a:txBody>
                    <a:bodyPr/>
                    <a:lstStyle/>
                    <a:p>
                      <a:r>
                        <a:rPr lang="en-US" sz="1600" dirty="0"/>
                        <a:t>Human research funded by Canadian</a:t>
                      </a:r>
                      <a:r>
                        <a:rPr lang="en-US" sz="1600" baseline="0" dirty="0"/>
                        <a:t> federal granting agencies (e.g. CIHR)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Tri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</a:rPr>
                        <a:t> Council Policy Statement (TCPS)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56086"/>
                  </a:ext>
                </a:extLst>
              </a:tr>
              <a:tr h="805520">
                <a:tc>
                  <a:txBody>
                    <a:bodyPr/>
                    <a:lstStyle/>
                    <a:p>
                      <a:r>
                        <a:rPr lang="en-US" sz="1600" dirty="0"/>
                        <a:t>Clinical Trials Involving</a:t>
                      </a:r>
                      <a:r>
                        <a:rPr lang="en-US" sz="1600" baseline="0" dirty="0"/>
                        <a:t> Drugs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Canada – Food and Drugs Act</a:t>
                      </a:r>
                      <a:endParaRPr lang="en-US" sz="1600" dirty="0"/>
                    </a:p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</a:rPr>
                        <a:t>US – FDA Regulations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70169"/>
                  </a:ext>
                </a:extLst>
              </a:tr>
              <a:tr h="674821">
                <a:tc>
                  <a:txBody>
                    <a:bodyPr/>
                    <a:lstStyle/>
                    <a:p>
                      <a:r>
                        <a:rPr lang="en-US" sz="1600" dirty="0"/>
                        <a:t>Clinical Trials</a:t>
                      </a:r>
                      <a:r>
                        <a:rPr lang="en-US" sz="1600" baseline="0" dirty="0"/>
                        <a:t> Involving Natural Health Products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NHP Regulations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990143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r>
                        <a:rPr lang="en-US" sz="1600" dirty="0"/>
                        <a:t>Clinical</a:t>
                      </a:r>
                      <a:r>
                        <a:rPr lang="en-US" sz="1600" baseline="0" dirty="0"/>
                        <a:t> Trials Involved Medical Devices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Medical Device Regulations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87848"/>
                  </a:ext>
                </a:extLst>
              </a:tr>
              <a:tr h="880696">
                <a:tc>
                  <a:txBody>
                    <a:bodyPr/>
                    <a:lstStyle/>
                    <a:p>
                      <a:r>
                        <a:rPr lang="en-US" sz="1600" dirty="0"/>
                        <a:t>Human research funded by US federal funds (e.g. NIH)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 Federal Regulations (e.g. OHRP)</a:t>
                      </a:r>
                    </a:p>
                    <a:p>
                      <a:r>
                        <a:rPr lang="en-US" sz="1600" dirty="0"/>
                        <a:t>The Common Rule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Clinical Trial Monitoring Branch Guidelines (CTMB)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05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480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63040" y="76200"/>
            <a:ext cx="9525000" cy="810816"/>
          </a:xfrm>
        </p:spPr>
        <p:txBody>
          <a:bodyPr/>
          <a:lstStyle/>
          <a:p>
            <a:r>
              <a:rPr lang="en-US" altLang="en-US" dirty="0"/>
              <a:t>Health Canada Inspection Reporting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80BB39-6340-C25D-94E6-9E5BFF156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21363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535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7862-8883-9992-E21A-02BA6734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Canada Inspection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8C919-238C-C43C-3136-ED29828F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A screenshot of a medical inspection">
            <a:extLst>
              <a:ext uri="{FF2B5EF4-FFF2-40B4-BE49-F238E27FC236}">
                <a16:creationId xmlns:a16="http://schemas.microsoft.com/office/drawing/2014/main" id="{1EB85806-20A5-2E73-694F-3BF5913E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5272"/>
            <a:ext cx="8305800" cy="53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5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D5AA-F997-E0A3-00F1-5D4B782F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Avoid Inspection Observations (Examples)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ECC6-FC6E-22A2-E7BC-1E3DFE14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Documentation: clear, accurate, contemporaneous:</a:t>
            </a:r>
          </a:p>
          <a:p>
            <a:pPr lvl="2"/>
            <a:r>
              <a:rPr lang="en-US" dirty="0"/>
              <a:t>If it’s not written down, it didn’t happen…</a:t>
            </a:r>
          </a:p>
          <a:p>
            <a:pPr marL="237744" lvl="2" indent="0">
              <a:buNone/>
            </a:pPr>
            <a:endParaRPr lang="en-US" dirty="0"/>
          </a:p>
          <a:p>
            <a:pPr lvl="1"/>
            <a:r>
              <a:rPr lang="en-US" sz="2400" dirty="0"/>
              <a:t>Training: </a:t>
            </a:r>
          </a:p>
          <a:p>
            <a:pPr lvl="3"/>
            <a:r>
              <a:rPr lang="en-US" dirty="0"/>
              <a:t>Institution clinical trial SOPs</a:t>
            </a:r>
          </a:p>
          <a:p>
            <a:pPr lvl="3"/>
            <a:r>
              <a:rPr lang="en-US" dirty="0"/>
              <a:t>GCP</a:t>
            </a:r>
          </a:p>
          <a:p>
            <a:pPr lvl="3"/>
            <a:r>
              <a:rPr lang="en-US" dirty="0"/>
              <a:t>Protocol training, etc.</a:t>
            </a:r>
          </a:p>
          <a:p>
            <a:pPr marL="466344" lvl="3" indent="0">
              <a:buNone/>
            </a:pPr>
            <a:endParaRPr lang="en-US" dirty="0"/>
          </a:p>
          <a:p>
            <a:pPr lvl="1"/>
            <a:r>
              <a:rPr lang="en-US" sz="2400" dirty="0"/>
              <a:t>QI oversight:</a:t>
            </a:r>
          </a:p>
          <a:p>
            <a:pPr lvl="3"/>
            <a:r>
              <a:rPr lang="en-US" dirty="0"/>
              <a:t>Of all staff and duties from data entry to pharmacy.</a:t>
            </a:r>
          </a:p>
          <a:p>
            <a:pPr marL="466344" lvl="3" indent="0">
              <a:buNone/>
            </a:pPr>
            <a:endParaRPr lang="en-US" dirty="0"/>
          </a:p>
          <a:p>
            <a:pPr lvl="1"/>
            <a:r>
              <a:rPr lang="en-US" sz="2400" dirty="0"/>
              <a:t>Delegation of Duties:</a:t>
            </a:r>
          </a:p>
          <a:p>
            <a:pPr lvl="3"/>
            <a:r>
              <a:rPr lang="en-US" dirty="0"/>
              <a:t>Ensuring duties are appropriately delegated to personnel with adequate qualifications</a:t>
            </a:r>
          </a:p>
          <a:p>
            <a:pPr lvl="3"/>
            <a:r>
              <a:rPr lang="en-US" dirty="0"/>
              <a:t>PLs are current and managed in real-time</a:t>
            </a:r>
          </a:p>
          <a:p>
            <a:pPr lvl="3"/>
            <a:endParaRPr lang="en-US" dirty="0"/>
          </a:p>
          <a:p>
            <a:pPr lvl="1"/>
            <a:r>
              <a:rPr lang="en-US" sz="2400" dirty="0"/>
              <a:t>Protocol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BB7C3-272D-BE7B-C1C9-640D69B2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53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Examples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NB: Clinically Appropriate ≠ Acceptable</a:t>
            </a:r>
          </a:p>
        </p:txBody>
      </p:sp>
    </p:spTree>
    <p:extLst>
      <p:ext uri="{BB962C8B-B14F-4D97-AF65-F5344CB8AC3E}">
        <p14:creationId xmlns:p14="http://schemas.microsoft.com/office/powerpoint/2010/main" val="174193134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/>
            <a:r>
              <a:rPr lang="en-US" dirty="0"/>
              <a:t>GCP Sponsor's obligations: C.05.010 C.05.010(b) 	</a:t>
            </a:r>
          </a:p>
          <a:p>
            <a:pPr marL="342900" indent="-342900"/>
            <a:r>
              <a:rPr lang="en-US" dirty="0"/>
              <a:t>The clinical trial was not conducted according to the protocol.</a:t>
            </a:r>
          </a:p>
          <a:p>
            <a:pPr marL="794448" lvl="3" indent="-342900"/>
            <a:r>
              <a:rPr lang="en-US" sz="2400" dirty="0"/>
              <a:t>Eligibility / baseline exams not done within protocol mandated timelines</a:t>
            </a:r>
          </a:p>
          <a:p>
            <a:pPr marL="794448" lvl="3" indent="-342900"/>
            <a:r>
              <a:rPr lang="en-US" sz="2400" dirty="0"/>
              <a:t>Documentation of review by QI prior to randomization </a:t>
            </a:r>
          </a:p>
          <a:p>
            <a:pPr marL="794448" lvl="3" indent="-342900"/>
            <a:r>
              <a:rPr lang="en-US" sz="2400" dirty="0"/>
              <a:t>Abnormal results should be assessed for clinical significance.</a:t>
            </a:r>
          </a:p>
          <a:p>
            <a:pPr marL="342900" indent="-342900"/>
            <a:endParaRPr lang="en-US" dirty="0"/>
          </a:p>
          <a:p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3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indent="-342900"/>
            <a:r>
              <a:rPr lang="en-US" dirty="0"/>
              <a:t>Documentation should be present that the investigator reviewed eligibility &amp; investigations prior to enrolment / treatment</a:t>
            </a:r>
          </a:p>
          <a:p>
            <a:pPr marL="342900" indent="-342900"/>
            <a:r>
              <a:rPr lang="en-US" dirty="0"/>
              <a:t>Review can be documented by initialing the report or by commenting in the dictated note, including clinical significance.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04" y="1528129"/>
            <a:ext cx="3462096" cy="3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10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sz="2600" dirty="0"/>
              <a:t>GCP Sponsor's obligations: C.05.012 C.05.012(1) 	</a:t>
            </a:r>
          </a:p>
          <a:p>
            <a:pPr marL="342900" indent="-342900"/>
            <a:r>
              <a:rPr lang="en-US" sz="2600" dirty="0"/>
              <a:t>The clinical trial records had errors and/or missing information that did not allow for complete and accurate reporting, interpretation, and verification</a:t>
            </a:r>
            <a:r>
              <a:rPr lang="en-US" dirty="0"/>
              <a:t>	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6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Documentation must be present to confirm the protocol was followed.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06" y="2596755"/>
            <a:ext cx="1524194" cy="24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5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GCP Sponsor's obligations: C.05.010 C.05.01O(j) 	</a:t>
            </a:r>
          </a:p>
          <a:p>
            <a:pPr marL="342900" indent="-342900"/>
            <a:r>
              <a:rPr lang="en-US" dirty="0"/>
              <a:t>The drug was not handled and stored in keeping with Good Manufacturing Practices</a:t>
            </a:r>
          </a:p>
          <a:p>
            <a:pPr marL="680148" lvl="2" indent="-457200"/>
            <a:r>
              <a:rPr lang="en-US" dirty="0"/>
              <a:t>After </a:t>
            </a:r>
            <a:r>
              <a:rPr lang="en-US" dirty="0" err="1"/>
              <a:t>overlabeling</a:t>
            </a:r>
            <a:r>
              <a:rPr lang="en-US" dirty="0"/>
              <a:t> with the new label, the old expiry date was not obscured resulting in the label displaying two expiry dates. </a:t>
            </a:r>
          </a:p>
          <a:p>
            <a:pPr marL="680148" lvl="2" indent="-457200"/>
            <a:r>
              <a:rPr lang="en-US" dirty="0"/>
              <a:t>As per site's Master Drug Accountability Log, study drug kits were </a:t>
            </a:r>
            <a:r>
              <a:rPr lang="en-US" dirty="0" err="1"/>
              <a:t>overlabelled</a:t>
            </a:r>
            <a:r>
              <a:rPr lang="en-US" dirty="0"/>
              <a:t> whereas as per the record they were already dispensed – the labelling done lacked oversight including the number of kits </a:t>
            </a:r>
            <a:r>
              <a:rPr lang="en-US" dirty="0" err="1"/>
              <a:t>overlabelled</a:t>
            </a:r>
            <a:r>
              <a:rPr lang="en-US" dirty="0"/>
              <a:t>.</a:t>
            </a:r>
          </a:p>
          <a:p>
            <a:pPr marL="565848" lvl="2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53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Ensure only one expiry date is present</a:t>
            </a:r>
          </a:p>
          <a:p>
            <a:pPr marL="342900" indent="-342900"/>
            <a:r>
              <a:rPr lang="en-US" dirty="0"/>
              <a:t>The DAL should only record kits being relabeled that were not dispensed prior to the relabeling.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754ED01-E2A0-4C1E-8E21-014B9904157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01065"/>
            <a:ext cx="4724399" cy="33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838200" y="990600"/>
            <a:ext cx="10668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10 standards physicians must conform to when carrying out experiments on human subjects</a:t>
            </a:r>
          </a:p>
          <a:p>
            <a:r>
              <a:rPr lang="en-US" dirty="0">
                <a:latin typeface="Calibri" panose="020F0502020204030204" pitchFamily="34" charset="0"/>
              </a:rPr>
              <a:t>Key principles include but are not limited to: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Informed consent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Research must be necessary and based on prior animal experimentation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Risk is proportionate to importance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No unnecessary physical/mental suffering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Freedom to withdraw at any time</a:t>
            </a:r>
          </a:p>
          <a:p>
            <a:pPr lvl="1"/>
            <a:endParaRPr lang="en-US" sz="26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2133600" y="304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Nuremburg Code</a:t>
            </a:r>
          </a:p>
        </p:txBody>
      </p:sp>
    </p:spTree>
    <p:extLst>
      <p:ext uri="{BB962C8B-B14F-4D97-AF65-F5344CB8AC3E}">
        <p14:creationId xmlns:p14="http://schemas.microsoft.com/office/powerpoint/2010/main" val="4162447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 descr="Free illustration: Question, Board, Chalk, School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51" y="3386"/>
            <a:ext cx="9038746" cy="60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914400" y="990601"/>
            <a:ext cx="10363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</a:rPr>
              <a:t>Medical progress is based on research, research improves treatments and understanding of disease but involves risks and burdens, and therefore must be subject to ethical standards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Key principles include but are not limited 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Content of protocol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Consent of the informed consent form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Independent ethics review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Well-being of subject overrides science and society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Participation is voluntary and informed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Informed Consent requirements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Protection of privacy and confidentiality of subjects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Publication requirements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981200" y="304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Declaration of Helsinki</a:t>
            </a:r>
          </a:p>
        </p:txBody>
      </p:sp>
    </p:spTree>
    <p:extLst>
      <p:ext uri="{BB962C8B-B14F-4D97-AF65-F5344CB8AC3E}">
        <p14:creationId xmlns:p14="http://schemas.microsoft.com/office/powerpoint/2010/main" val="83854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09600" y="990600"/>
            <a:ext cx="10896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</a:rPr>
              <a:t>Joint </a:t>
            </a:r>
            <a:r>
              <a:rPr lang="en-US" sz="2000" dirty="0"/>
              <a:t>policy of Canada’s three federal research agencies – the Canadian Institutes of Health Research (CIHR), the Natural Sciences and Engineering Research Council of Canada (NSERC), and the Social Sciences and Humanities Research Council of Canada (SSHRC)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000" dirty="0">
                <a:ea typeface="ＭＳ Ｐゴシック" panose="020B0600070205080204" pitchFamily="34" charset="-128"/>
              </a:rPr>
              <a:t> TCPS came out in 1998. Revised to TCPS 2 in December 2014; Revised again in 2018 (released in late 2019)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Current is TCPS 2 (2022) released January 11, 2023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Key principles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Respect for Persons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Concerns for Welfare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Justice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Includes, but not limited to: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Informed consent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REB 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Privacy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Genetic research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Research involving First Nations, Inuit and Metis peoples</a:t>
            </a:r>
          </a:p>
          <a:p>
            <a:endParaRPr lang="en-US" sz="2000" dirty="0"/>
          </a:p>
          <a:p>
            <a:endParaRPr lang="en-US" sz="2000" dirty="0">
              <a:latin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981200" y="15845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Tri Council Policy Statement</a:t>
            </a:r>
          </a:p>
        </p:txBody>
      </p:sp>
    </p:spTree>
    <p:extLst>
      <p:ext uri="{BB962C8B-B14F-4D97-AF65-F5344CB8AC3E}">
        <p14:creationId xmlns:p14="http://schemas.microsoft.com/office/powerpoint/2010/main" val="389665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590800"/>
            <a:ext cx="10363200" cy="1362075"/>
          </a:xfrm>
        </p:spPr>
        <p:txBody>
          <a:bodyPr/>
          <a:lstStyle/>
          <a:p>
            <a:r>
              <a:rPr lang="en-US" sz="2800" dirty="0"/>
              <a:t>Conduct of Clinical Trials in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4764" y="6170614"/>
            <a:ext cx="503237" cy="503237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29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5800" y="1066800"/>
            <a:ext cx="10591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dirty="0"/>
              <a:t>Health Canada Food and Drugs Act (FDA)</a:t>
            </a:r>
          </a:p>
          <a:p>
            <a:pPr>
              <a:defRPr/>
            </a:pPr>
            <a:r>
              <a:rPr lang="en-CA" dirty="0"/>
              <a:t>Food and Drug Regulations (FDR), Division 5 “Drugs for Clinical Trials Involving Human Subjects”</a:t>
            </a:r>
          </a:p>
          <a:p>
            <a:pPr lvl="1">
              <a:defRPr/>
            </a:pPr>
            <a:r>
              <a:rPr lang="en-CA" dirty="0"/>
              <a:t>Came into effect on September 1, 2001</a:t>
            </a:r>
          </a:p>
          <a:p>
            <a:pPr lvl="1">
              <a:defRPr/>
            </a:pPr>
            <a:r>
              <a:rPr lang="en-CA" dirty="0"/>
              <a:t>Includes GCP (C.05.010)</a:t>
            </a:r>
          </a:p>
          <a:p>
            <a:pPr lvl="1">
              <a:defRPr/>
            </a:pPr>
            <a:r>
              <a:rPr lang="fr-CA" dirty="0"/>
              <a:t>Applies to all Phase I to Phase IV clinical trials</a:t>
            </a:r>
          </a:p>
          <a:p>
            <a:pPr lvl="1">
              <a:defRPr/>
            </a:pPr>
            <a:r>
              <a:rPr lang="fr-CA" dirty="0"/>
              <a:t>Health Canada: Guidance Document - 0100</a:t>
            </a:r>
          </a:p>
          <a:p>
            <a:pPr lvl="2"/>
            <a:r>
              <a:rPr lang="en-US" sz="2400" dirty="0"/>
              <a:t>Released 2019. Guidance Document: Part C, Division 5 of the Food and Drug Regulations “Drugs for Clinical Trials Involving Human Subjects” </a:t>
            </a:r>
          </a:p>
          <a:p>
            <a:pPr lvl="2"/>
            <a:r>
              <a:rPr lang="en-US" sz="2400" dirty="0"/>
              <a:t>Link: https://www.canada.ca/en/health-canada/services/drugs-health-products/compliance-enforcement/good-clinical-practices/guidance-documents/guidance-drugs-clinical-trials-human-subjects-gui-0100.html</a:t>
            </a:r>
          </a:p>
          <a:p>
            <a:pPr lvl="1">
              <a:defRPr/>
            </a:pPr>
            <a:endParaRPr lang="en-US" sz="30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981200" y="209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1913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CA" b="0" dirty="0">
                <a:latin typeface="Calibri" panose="020F0502020204030204" pitchFamily="34" charset="0"/>
              </a:rPr>
              <a:t>Canadian Food and Drug Regulations</a:t>
            </a:r>
          </a:p>
        </p:txBody>
      </p:sp>
    </p:spTree>
    <p:extLst>
      <p:ext uri="{BB962C8B-B14F-4D97-AF65-F5344CB8AC3E}">
        <p14:creationId xmlns:p14="http://schemas.microsoft.com/office/powerpoint/2010/main" val="230566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TG_PowerPoint_Template_Bilingual_4x3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A90C2CD-D12E-4BF9-B4AA-D3B315AA5800}" vid="{E5B61441-EA2D-4FB8-B87E-D1E61535D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 Template</Template>
  <TotalTime>0</TotalTime>
  <Words>3515</Words>
  <Application>Microsoft Office PowerPoint</Application>
  <PresentationFormat>Widescreen</PresentationFormat>
  <Paragraphs>574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Franklin Gothic Book</vt:lpstr>
      <vt:lpstr>Tahoma</vt:lpstr>
      <vt:lpstr>Wingdings</vt:lpstr>
      <vt:lpstr>Wingdings 2</vt:lpstr>
      <vt:lpstr>CCTG_PowerPoint_Template_Bilingual_4x3</vt:lpstr>
      <vt:lpstr>PowerPoint Presentation</vt:lpstr>
      <vt:lpstr>Agenda</vt:lpstr>
      <vt:lpstr>Objectives</vt:lpstr>
      <vt:lpstr>PowerPoint Presentation</vt:lpstr>
      <vt:lpstr>PowerPoint Presentation</vt:lpstr>
      <vt:lpstr>PowerPoint Presentation</vt:lpstr>
      <vt:lpstr>PowerPoint Presentation</vt:lpstr>
      <vt:lpstr>Conduct of Clinical Trials in Canada</vt:lpstr>
      <vt:lpstr>PowerPoint Presentation</vt:lpstr>
      <vt:lpstr>PowerPoint Presentation</vt:lpstr>
      <vt:lpstr>International Conference on Harmonization  of Technical Requirements for the  Registration of Pharmaceuticals for Human Use (ICH)   Good Clinical Practice</vt:lpstr>
      <vt:lpstr>ICH E6 Revision 3 in process</vt:lpstr>
      <vt:lpstr>PowerPoint Presentation</vt:lpstr>
      <vt:lpstr>ICH Good Clinical Practice</vt:lpstr>
      <vt:lpstr>ICH-GCP E6(R2) Investigator Responsibilities</vt:lpstr>
      <vt:lpstr>ICH-GCP E6: Investigator Responsibilities</vt:lpstr>
      <vt:lpstr>Investigator Responsibilities</vt:lpstr>
      <vt:lpstr>Investigator Responsibilities- CONT</vt:lpstr>
      <vt:lpstr>Investigator Responsibilities</vt:lpstr>
      <vt:lpstr>Investigator Responsibilities</vt:lpstr>
      <vt:lpstr>PowerPoint Presentation</vt:lpstr>
      <vt:lpstr>Site Selection Requirements</vt:lpstr>
      <vt:lpstr>Quality processes at cctg</vt:lpstr>
      <vt:lpstr>Central Monitoring &amp; On-Site monitoring</vt:lpstr>
      <vt:lpstr>Principles of Quality Assurance</vt:lpstr>
      <vt:lpstr>Central Monitoring</vt:lpstr>
      <vt:lpstr>On-Site Monitoring Programs Standard Monitoring (OSM-C)</vt:lpstr>
      <vt:lpstr>Risk-Based Centre Selection and Visit Frequency (Standard Program) </vt:lpstr>
      <vt:lpstr>Trial Selection Standard Monitoring (OSM-C) </vt:lpstr>
      <vt:lpstr>Key Monitoring Activities Standard Monitoring (OSM-C)</vt:lpstr>
      <vt:lpstr>On-Site Quality Activities</vt:lpstr>
      <vt:lpstr>Audit</vt:lpstr>
      <vt:lpstr>Audit</vt:lpstr>
      <vt:lpstr>PowerPoint Presentation</vt:lpstr>
      <vt:lpstr>Audit &amp; Monitoring Committee</vt:lpstr>
      <vt:lpstr>Inspections</vt:lpstr>
      <vt:lpstr>Health Canada Organization</vt:lpstr>
      <vt:lpstr>Health Canada Inspection Site Selection</vt:lpstr>
      <vt:lpstr>Health Canada Inspection Reporting</vt:lpstr>
      <vt:lpstr>Health Canada Inspection Reporting</vt:lpstr>
      <vt:lpstr>Health Canada Inspection Database</vt:lpstr>
      <vt:lpstr>How to Avoid Inspection Observations (Examples)</vt:lpstr>
      <vt:lpstr>Examples</vt:lpstr>
      <vt:lpstr>Observations</vt:lpstr>
      <vt:lpstr>Action</vt:lpstr>
      <vt:lpstr>Observation</vt:lpstr>
      <vt:lpstr>Action</vt:lpstr>
      <vt:lpstr>Observation</vt:lpstr>
      <vt:lpstr>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2022-08-02T01:57:09Z</dcterms:created>
  <dcterms:modified xsi:type="dcterms:W3CDTF">2024-08-19T18:07:58Z</dcterms:modified>
</cp:coreProperties>
</file>