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94" r:id="rId2"/>
    <p:sldMasterId id="2147483810" r:id="rId3"/>
    <p:sldMasterId id="2147483836" r:id="rId4"/>
    <p:sldMasterId id="2147483886" r:id="rId5"/>
  </p:sldMasterIdLst>
  <p:notesMasterIdLst>
    <p:notesMasterId r:id="rId27"/>
  </p:notesMasterIdLst>
  <p:handoutMasterIdLst>
    <p:handoutMasterId r:id="rId28"/>
  </p:handoutMasterIdLst>
  <p:sldIdLst>
    <p:sldId id="4806" r:id="rId6"/>
    <p:sldId id="469" r:id="rId7"/>
    <p:sldId id="4684" r:id="rId8"/>
    <p:sldId id="4795" r:id="rId9"/>
    <p:sldId id="775" r:id="rId10"/>
    <p:sldId id="4797" r:id="rId11"/>
    <p:sldId id="4680" r:id="rId12"/>
    <p:sldId id="4681" r:id="rId13"/>
    <p:sldId id="439" r:id="rId14"/>
    <p:sldId id="366" r:id="rId15"/>
    <p:sldId id="4679" r:id="rId16"/>
    <p:sldId id="320" r:id="rId17"/>
    <p:sldId id="4685" r:id="rId18"/>
    <p:sldId id="4476" r:id="rId19"/>
    <p:sldId id="4761" r:id="rId20"/>
    <p:sldId id="317" r:id="rId21"/>
    <p:sldId id="319" r:id="rId22"/>
    <p:sldId id="457" r:id="rId23"/>
    <p:sldId id="769" r:id="rId24"/>
    <p:sldId id="4789" r:id="rId25"/>
    <p:sldId id="772"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F94BBC-8558-7F03-A34E-FD9D0E3B88B6}" name="Heather Stanton" initials="HS" userId="S::kenneyh@queensu.ca::71f83b1b-e094-48d0-a135-9c38a6550a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awn Richards" initials="" lastIdx="25" clrIdx="0"/>
  <p:cmAuthor id="1" name="Heather Stanton" initials="HS" lastIdx="3" clrIdx="1"/>
  <p:cmAuthor id="2" name="Gregory Thomas Williams" initials="GTW" lastIdx="6" clrIdx="2"/>
  <p:cmAuthor id="3" name="Alison Urton" initials="AU"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484A"/>
    <a:srgbClr val="519136"/>
    <a:srgbClr val="000000"/>
    <a:srgbClr val="70AF42"/>
    <a:srgbClr val="4E602E"/>
    <a:srgbClr val="F3F3F1"/>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71" autoAdjust="0"/>
    <p:restoredTop sz="86411" autoAdjust="0"/>
  </p:normalViewPr>
  <p:slideViewPr>
    <p:cSldViewPr>
      <p:cViewPr varScale="1">
        <p:scale>
          <a:sx n="86" d="100"/>
          <a:sy n="86" d="100"/>
        </p:scale>
        <p:origin x="728" y="40"/>
      </p:cViewPr>
      <p:guideLst>
        <p:guide orient="horz" pos="1620"/>
        <p:guide pos="2880"/>
      </p:guideLst>
    </p:cSldViewPr>
  </p:slideViewPr>
  <p:outlineViewPr>
    <p:cViewPr>
      <p:scale>
        <a:sx n="33" d="100"/>
        <a:sy n="33" d="100"/>
      </p:scale>
      <p:origin x="0" y="-6414"/>
    </p:cViewPr>
  </p:outlineViewPr>
  <p:notesTextViewPr>
    <p:cViewPr>
      <p:scale>
        <a:sx n="3" d="2"/>
        <a:sy n="3" d="2"/>
      </p:scale>
      <p:origin x="0" y="0"/>
    </p:cViewPr>
  </p:notesTextViewPr>
  <p:sorterViewPr>
    <p:cViewPr varScale="1">
      <p:scale>
        <a:sx n="1" d="1"/>
        <a:sy n="1" d="1"/>
      </p:scale>
      <p:origin x="0" y="-2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Dancey" userId="896bf80f-397d-4926-9da4-243bf7e87f18" providerId="ADAL" clId="{18753ECD-A7CD-49FD-9984-A5A0280F16C0}"/>
    <pc:docChg chg="delSld modSld sldOrd">
      <pc:chgData name="Janet Dancey" userId="896bf80f-397d-4926-9da4-243bf7e87f18" providerId="ADAL" clId="{18753ECD-A7CD-49FD-9984-A5A0280F16C0}" dt="2024-08-21T10:54:39.253" v="19"/>
      <pc:docMkLst>
        <pc:docMk/>
      </pc:docMkLst>
      <pc:sldChg chg="ord">
        <pc:chgData name="Janet Dancey" userId="896bf80f-397d-4926-9da4-243bf7e87f18" providerId="ADAL" clId="{18753ECD-A7CD-49FD-9984-A5A0280F16C0}" dt="2024-08-21T10:54:35.360" v="17"/>
        <pc:sldMkLst>
          <pc:docMk/>
          <pc:sldMk cId="210491008" sldId="320"/>
        </pc:sldMkLst>
      </pc:sldChg>
      <pc:sldChg chg="ord">
        <pc:chgData name="Janet Dancey" userId="896bf80f-397d-4926-9da4-243bf7e87f18" providerId="ADAL" clId="{18753ECD-A7CD-49FD-9984-A5A0280F16C0}" dt="2024-08-21T10:54:18.207" v="13"/>
        <pc:sldMkLst>
          <pc:docMk/>
          <pc:sldMk cId="3492121978" sldId="366"/>
        </pc:sldMkLst>
      </pc:sldChg>
      <pc:sldChg chg="del">
        <pc:chgData name="Janet Dancey" userId="896bf80f-397d-4926-9da4-243bf7e87f18" providerId="ADAL" clId="{18753ECD-A7CD-49FD-9984-A5A0280F16C0}" dt="2024-08-21T10:54:27.319" v="15" actId="47"/>
        <pc:sldMkLst>
          <pc:docMk/>
          <pc:sldMk cId="1308650126" sldId="369"/>
        </pc:sldMkLst>
      </pc:sldChg>
      <pc:sldChg chg="ord">
        <pc:chgData name="Janet Dancey" userId="896bf80f-397d-4926-9da4-243bf7e87f18" providerId="ADAL" clId="{18753ECD-A7CD-49FD-9984-A5A0280F16C0}" dt="2024-08-21T10:54:11.235" v="11"/>
        <pc:sldMkLst>
          <pc:docMk/>
          <pc:sldMk cId="2051792567" sldId="439"/>
        </pc:sldMkLst>
      </pc:sldChg>
      <pc:sldChg chg="del ord">
        <pc:chgData name="Janet Dancey" userId="896bf80f-397d-4926-9da4-243bf7e87f18" providerId="ADAL" clId="{18753ECD-A7CD-49FD-9984-A5A0280F16C0}" dt="2024-08-21T10:54:22.495" v="14" actId="47"/>
        <pc:sldMkLst>
          <pc:docMk/>
          <pc:sldMk cId="388387814" sldId="4605"/>
        </pc:sldMkLst>
      </pc:sldChg>
      <pc:sldChg chg="ord">
        <pc:chgData name="Janet Dancey" userId="896bf80f-397d-4926-9da4-243bf7e87f18" providerId="ADAL" clId="{18753ECD-A7CD-49FD-9984-A5A0280F16C0}" dt="2024-08-21T10:53:38.479" v="1"/>
        <pc:sldMkLst>
          <pc:docMk/>
          <pc:sldMk cId="730402506" sldId="4680"/>
        </pc:sldMkLst>
      </pc:sldChg>
      <pc:sldChg chg="ord">
        <pc:chgData name="Janet Dancey" userId="896bf80f-397d-4926-9da4-243bf7e87f18" providerId="ADAL" clId="{18753ECD-A7CD-49FD-9984-A5A0280F16C0}" dt="2024-08-21T10:53:41.269" v="3"/>
        <pc:sldMkLst>
          <pc:docMk/>
          <pc:sldMk cId="4232931710" sldId="4681"/>
        </pc:sldMkLst>
      </pc:sldChg>
      <pc:sldChg chg="ord">
        <pc:chgData name="Janet Dancey" userId="896bf80f-397d-4926-9da4-243bf7e87f18" providerId="ADAL" clId="{18753ECD-A7CD-49FD-9984-A5A0280F16C0}" dt="2024-08-21T10:54:39.253" v="19"/>
        <pc:sldMkLst>
          <pc:docMk/>
          <pc:sldMk cId="3637229155" sldId="46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0C5FE-0573-42F8-8694-48F0625F7E96}" type="doc">
      <dgm:prSet loTypeId="urn:microsoft.com/office/officeart/2005/8/layout/cycle4" loCatId="matrix" qsTypeId="urn:microsoft.com/office/officeart/2005/8/quickstyle/simple1" qsCatId="simple" csTypeId="urn:microsoft.com/office/officeart/2005/8/colors/accent4_5" csCatId="accent4" phldr="1"/>
      <dgm:spPr/>
      <dgm:t>
        <a:bodyPr/>
        <a:lstStyle/>
        <a:p>
          <a:endParaRPr lang="en-US"/>
        </a:p>
      </dgm:t>
    </dgm:pt>
    <dgm:pt modelId="{60B08116-8165-4891-AFDE-96C848E5068B}">
      <dgm:prSet phldrT="[Text]" custT="1"/>
      <dgm:spPr/>
      <dgm:t>
        <a:bodyPr/>
        <a:lstStyle/>
        <a:p>
          <a:r>
            <a:rPr lang="en-US" sz="1600" b="1" dirty="0">
              <a:solidFill>
                <a:schemeClr val="tx1"/>
              </a:solidFill>
              <a:latin typeface="Calibri" panose="020F0502020204030204" pitchFamily="34" charset="0"/>
              <a:cs typeface="Calibri" panose="020F0502020204030204" pitchFamily="34" charset="0"/>
            </a:rPr>
            <a:t>CCTG</a:t>
          </a:r>
        </a:p>
        <a:p>
          <a:r>
            <a:rPr lang="en-US" sz="1600" b="1" dirty="0">
              <a:solidFill>
                <a:schemeClr val="tx1"/>
              </a:solidFill>
              <a:latin typeface="Calibri" panose="020F0502020204030204" pitchFamily="34" charset="0"/>
              <a:cs typeface="Calibri" panose="020F0502020204030204" pitchFamily="34" charset="0"/>
            </a:rPr>
            <a:t>Committees</a:t>
          </a:r>
        </a:p>
      </dgm:t>
    </dgm:pt>
    <dgm:pt modelId="{46B2B02E-3E7C-4EC2-93B8-03C31CED9560}" type="parTrans" cxnId="{6A5F09DF-EE68-4A87-9B4B-38A07938C568}">
      <dgm:prSet/>
      <dgm:spPr/>
      <dgm:t>
        <a:bodyPr/>
        <a:lstStyle/>
        <a:p>
          <a:endParaRPr lang="en-US" sz="2400">
            <a:latin typeface="Calibri" panose="020F0502020204030204" pitchFamily="34" charset="0"/>
            <a:cs typeface="Calibri" panose="020F0502020204030204" pitchFamily="34" charset="0"/>
          </a:endParaRPr>
        </a:p>
      </dgm:t>
    </dgm:pt>
    <dgm:pt modelId="{123CBC52-540B-44DF-8036-9B42EA9F7676}" type="sibTrans" cxnId="{6A5F09DF-EE68-4A87-9B4B-38A07938C568}">
      <dgm:prSet/>
      <dgm:spPr/>
      <dgm:t>
        <a:bodyPr/>
        <a:lstStyle/>
        <a:p>
          <a:endParaRPr lang="en-US" sz="2400">
            <a:latin typeface="Calibri" panose="020F0502020204030204" pitchFamily="34" charset="0"/>
            <a:cs typeface="Calibri" panose="020F0502020204030204" pitchFamily="34" charset="0"/>
          </a:endParaRPr>
        </a:p>
      </dgm:t>
    </dgm:pt>
    <dgm:pt modelId="{DC143691-603D-4015-8121-5A02906FCF55}">
      <dgm:prSet phldrT="[Text]" custT="1"/>
      <dgm:spPr/>
      <dgm:t>
        <a:bodyPr/>
        <a:lstStyle/>
        <a:p>
          <a:r>
            <a:rPr lang="en-US" sz="1100">
              <a:latin typeface="Calibri" panose="020F0502020204030204" pitchFamily="34" charset="0"/>
              <a:cs typeface="Calibri" panose="020F0502020204030204" pitchFamily="34" charset="0"/>
            </a:rPr>
            <a:t>Define priorities, oversee portfolio</a:t>
          </a:r>
          <a:endParaRPr lang="en-US" sz="1100" dirty="0">
            <a:latin typeface="Calibri" panose="020F0502020204030204" pitchFamily="34" charset="0"/>
            <a:cs typeface="Calibri" panose="020F0502020204030204" pitchFamily="34" charset="0"/>
          </a:endParaRPr>
        </a:p>
      </dgm:t>
    </dgm:pt>
    <dgm:pt modelId="{0096FBE7-483B-4A30-921B-58664769BBA1}" type="parTrans" cxnId="{B44504A6-2047-415D-AE31-971AE035AC5B}">
      <dgm:prSet/>
      <dgm:spPr/>
      <dgm:t>
        <a:bodyPr/>
        <a:lstStyle/>
        <a:p>
          <a:endParaRPr lang="en-US" sz="2400">
            <a:latin typeface="Calibri" panose="020F0502020204030204" pitchFamily="34" charset="0"/>
            <a:cs typeface="Calibri" panose="020F0502020204030204" pitchFamily="34" charset="0"/>
          </a:endParaRPr>
        </a:p>
      </dgm:t>
    </dgm:pt>
    <dgm:pt modelId="{BC6D1D64-A1E5-47C9-B718-21922E0AFB61}" type="sibTrans" cxnId="{B44504A6-2047-415D-AE31-971AE035AC5B}">
      <dgm:prSet/>
      <dgm:spPr/>
      <dgm:t>
        <a:bodyPr/>
        <a:lstStyle/>
        <a:p>
          <a:endParaRPr lang="en-US" sz="2400">
            <a:latin typeface="Calibri" panose="020F0502020204030204" pitchFamily="34" charset="0"/>
            <a:cs typeface="Calibri" panose="020F0502020204030204" pitchFamily="34" charset="0"/>
          </a:endParaRPr>
        </a:p>
      </dgm:t>
    </dgm:pt>
    <dgm:pt modelId="{63E08CE9-0BB5-4F7F-9C1E-168988849E95}">
      <dgm:prSet phldrT="[Text]" custT="1"/>
      <dgm:spPr/>
      <dgm:t>
        <a:bodyPr/>
        <a:lstStyle/>
        <a:p>
          <a:r>
            <a:rPr lang="en-US" sz="1600" b="1" dirty="0">
              <a:solidFill>
                <a:schemeClr val="tx1"/>
              </a:solidFill>
              <a:latin typeface="Calibri" panose="020F0502020204030204" pitchFamily="34" charset="0"/>
              <a:cs typeface="Calibri" panose="020F0502020204030204" pitchFamily="34" charset="0"/>
            </a:rPr>
            <a:t>National Network</a:t>
          </a:r>
        </a:p>
      </dgm:t>
    </dgm:pt>
    <dgm:pt modelId="{BEB81C3C-FA7D-40C2-95F9-6EFF5B26A5C6}" type="parTrans" cxnId="{1EA80851-7A94-4E1B-80FF-0C2D36C38AAD}">
      <dgm:prSet/>
      <dgm:spPr/>
      <dgm:t>
        <a:bodyPr/>
        <a:lstStyle/>
        <a:p>
          <a:endParaRPr lang="en-US" sz="2400">
            <a:latin typeface="Calibri" panose="020F0502020204030204" pitchFamily="34" charset="0"/>
            <a:cs typeface="Calibri" panose="020F0502020204030204" pitchFamily="34" charset="0"/>
          </a:endParaRPr>
        </a:p>
      </dgm:t>
    </dgm:pt>
    <dgm:pt modelId="{60295131-81BC-4403-8427-AD1BCF0B7AFD}" type="sibTrans" cxnId="{1EA80851-7A94-4E1B-80FF-0C2D36C38AAD}">
      <dgm:prSet/>
      <dgm:spPr/>
      <dgm:t>
        <a:bodyPr/>
        <a:lstStyle/>
        <a:p>
          <a:endParaRPr lang="en-US" sz="2400">
            <a:latin typeface="Calibri" panose="020F0502020204030204" pitchFamily="34" charset="0"/>
            <a:cs typeface="Calibri" panose="020F0502020204030204" pitchFamily="34" charset="0"/>
          </a:endParaRPr>
        </a:p>
      </dgm:t>
    </dgm:pt>
    <dgm:pt modelId="{563501DD-9458-47C9-8ABD-189FCB62DB72}">
      <dgm:prSet phldrT="[Text]" custT="1"/>
      <dgm:spPr/>
      <dgm:t>
        <a:bodyPr/>
        <a:lstStyle/>
        <a:p>
          <a:r>
            <a:rPr lang="en-US" sz="1100" dirty="0">
              <a:latin typeface="Calibri" panose="020F0502020204030204" pitchFamily="34" charset="0"/>
              <a:cs typeface="Calibri" panose="020F0502020204030204" pitchFamily="34" charset="0"/>
            </a:rPr>
            <a:t>Leaders, members, develop ideas, participate in trials</a:t>
          </a:r>
        </a:p>
      </dgm:t>
    </dgm:pt>
    <dgm:pt modelId="{A667521D-EFC3-46BC-B1C7-29F068E1CA25}" type="parTrans" cxnId="{1EDDCEB0-E590-4D09-A0FE-7EF60F38A8B3}">
      <dgm:prSet/>
      <dgm:spPr/>
      <dgm:t>
        <a:bodyPr/>
        <a:lstStyle/>
        <a:p>
          <a:endParaRPr lang="en-US" sz="2400">
            <a:latin typeface="Calibri" panose="020F0502020204030204" pitchFamily="34" charset="0"/>
            <a:cs typeface="Calibri" panose="020F0502020204030204" pitchFamily="34" charset="0"/>
          </a:endParaRPr>
        </a:p>
      </dgm:t>
    </dgm:pt>
    <dgm:pt modelId="{3079C09D-B3E3-4BE5-AB13-15EE07C00C2E}" type="sibTrans" cxnId="{1EDDCEB0-E590-4D09-A0FE-7EF60F38A8B3}">
      <dgm:prSet/>
      <dgm:spPr/>
      <dgm:t>
        <a:bodyPr/>
        <a:lstStyle/>
        <a:p>
          <a:endParaRPr lang="en-US" sz="2400">
            <a:latin typeface="Calibri" panose="020F0502020204030204" pitchFamily="34" charset="0"/>
            <a:cs typeface="Calibri" panose="020F0502020204030204" pitchFamily="34" charset="0"/>
          </a:endParaRPr>
        </a:p>
      </dgm:t>
    </dgm:pt>
    <dgm:pt modelId="{950728F1-6352-4F9B-8391-555F27378870}">
      <dgm:prSet phldrT="[Text]" custT="1"/>
      <dgm:spPr/>
      <dgm:t>
        <a:bodyPr/>
        <a:lstStyle/>
        <a:p>
          <a:r>
            <a:rPr lang="en-US" sz="1600" b="1" dirty="0">
              <a:solidFill>
                <a:schemeClr val="tx1"/>
              </a:solidFill>
              <a:latin typeface="Calibri" panose="020F0502020204030204" pitchFamily="34" charset="0"/>
              <a:cs typeface="Calibri" panose="020F0502020204030204" pitchFamily="34" charset="0"/>
            </a:rPr>
            <a:t>Research Programs</a:t>
          </a:r>
        </a:p>
      </dgm:t>
    </dgm:pt>
    <dgm:pt modelId="{2F3C98EC-1825-4081-B245-F90B71D7ADEF}" type="parTrans" cxnId="{860B303C-DEB7-4F49-8298-12894608E88B}">
      <dgm:prSet/>
      <dgm:spPr/>
      <dgm:t>
        <a:bodyPr/>
        <a:lstStyle/>
        <a:p>
          <a:endParaRPr lang="en-US" sz="2400">
            <a:latin typeface="Calibri" panose="020F0502020204030204" pitchFamily="34" charset="0"/>
            <a:cs typeface="Calibri" panose="020F0502020204030204" pitchFamily="34" charset="0"/>
          </a:endParaRPr>
        </a:p>
      </dgm:t>
    </dgm:pt>
    <dgm:pt modelId="{637365F0-FB60-44F2-857E-E59F3CD0195F}" type="sibTrans" cxnId="{860B303C-DEB7-4F49-8298-12894608E88B}">
      <dgm:prSet/>
      <dgm:spPr/>
      <dgm:t>
        <a:bodyPr/>
        <a:lstStyle/>
        <a:p>
          <a:endParaRPr lang="en-US" sz="2400">
            <a:latin typeface="Calibri" panose="020F0502020204030204" pitchFamily="34" charset="0"/>
            <a:cs typeface="Calibri" panose="020F0502020204030204" pitchFamily="34" charset="0"/>
          </a:endParaRPr>
        </a:p>
      </dgm:t>
    </dgm:pt>
    <dgm:pt modelId="{3E7D212C-D51F-400E-864E-441AEFBD6E26}">
      <dgm:prSet phldrT="[Text]" custT="1"/>
      <dgm:spPr/>
      <dgm:t>
        <a:bodyPr/>
        <a:lstStyle/>
        <a:p>
          <a:r>
            <a:rPr lang="en-US" sz="1050" dirty="0">
              <a:latin typeface="Calibri" panose="020F0502020204030204" pitchFamily="34" charset="0"/>
              <a:cs typeface="Calibri" panose="020F0502020204030204" pitchFamily="34" charset="0"/>
            </a:rPr>
            <a:t>Early </a:t>
          </a:r>
          <a:r>
            <a:rPr lang="en-US" sz="1050">
              <a:latin typeface="Calibri" panose="020F0502020204030204" pitchFamily="34" charset="0"/>
              <a:cs typeface="Calibri" panose="020F0502020204030204" pitchFamily="34" charset="0"/>
            </a:rPr>
            <a:t>and late </a:t>
          </a:r>
          <a:r>
            <a:rPr lang="en-US" sz="1050" dirty="0">
              <a:latin typeface="Calibri" panose="020F0502020204030204" pitchFamily="34" charset="0"/>
              <a:cs typeface="Calibri" panose="020F0502020204030204" pitchFamily="34" charset="0"/>
            </a:rPr>
            <a:t>phase III programs, platforms, initiatives, methods</a:t>
          </a:r>
        </a:p>
      </dgm:t>
    </dgm:pt>
    <dgm:pt modelId="{D8AF981E-A5E4-465D-B4BB-34703DDE9489}" type="parTrans" cxnId="{8EC23AC8-ED91-4750-8A3D-820376C77E32}">
      <dgm:prSet/>
      <dgm:spPr/>
      <dgm:t>
        <a:bodyPr/>
        <a:lstStyle/>
        <a:p>
          <a:endParaRPr lang="en-US" sz="2400">
            <a:latin typeface="Calibri" panose="020F0502020204030204" pitchFamily="34" charset="0"/>
            <a:cs typeface="Calibri" panose="020F0502020204030204" pitchFamily="34" charset="0"/>
          </a:endParaRPr>
        </a:p>
      </dgm:t>
    </dgm:pt>
    <dgm:pt modelId="{7C2AE8A3-6B9C-4587-B78B-5AC29E3C5C9B}" type="sibTrans" cxnId="{8EC23AC8-ED91-4750-8A3D-820376C77E32}">
      <dgm:prSet/>
      <dgm:spPr/>
      <dgm:t>
        <a:bodyPr/>
        <a:lstStyle/>
        <a:p>
          <a:endParaRPr lang="en-US" sz="2400">
            <a:latin typeface="Calibri" panose="020F0502020204030204" pitchFamily="34" charset="0"/>
            <a:cs typeface="Calibri" panose="020F0502020204030204" pitchFamily="34" charset="0"/>
          </a:endParaRPr>
        </a:p>
      </dgm:t>
    </dgm:pt>
    <dgm:pt modelId="{B4B77140-A5E4-4622-8590-DBB98C8EC19E}">
      <dgm:prSet phldrT="[Text]" custT="1"/>
      <dgm:spPr/>
      <dgm:t>
        <a:bodyPr/>
        <a:lstStyle/>
        <a:p>
          <a:r>
            <a:rPr lang="en-US" sz="1600" b="1" dirty="0">
              <a:solidFill>
                <a:schemeClr val="tx1"/>
              </a:solidFill>
              <a:latin typeface="Calibri" panose="020F0502020204030204" pitchFamily="34" charset="0"/>
              <a:cs typeface="Calibri" panose="020F0502020204030204" pitchFamily="34" charset="0"/>
            </a:rPr>
            <a:t>Operations &amp; Statistical Centre</a:t>
          </a:r>
        </a:p>
      </dgm:t>
    </dgm:pt>
    <dgm:pt modelId="{C415906A-CD8E-478F-BE02-563C067A03ED}" type="parTrans" cxnId="{C86D47C2-AF6F-4458-A917-2611A9D70146}">
      <dgm:prSet/>
      <dgm:spPr/>
      <dgm:t>
        <a:bodyPr/>
        <a:lstStyle/>
        <a:p>
          <a:endParaRPr lang="en-US" sz="2400">
            <a:latin typeface="Calibri" panose="020F0502020204030204" pitchFamily="34" charset="0"/>
            <a:cs typeface="Calibri" panose="020F0502020204030204" pitchFamily="34" charset="0"/>
          </a:endParaRPr>
        </a:p>
      </dgm:t>
    </dgm:pt>
    <dgm:pt modelId="{35B9387D-A0A2-448C-876D-D470E66F23CA}" type="sibTrans" cxnId="{C86D47C2-AF6F-4458-A917-2611A9D70146}">
      <dgm:prSet/>
      <dgm:spPr/>
      <dgm:t>
        <a:bodyPr/>
        <a:lstStyle/>
        <a:p>
          <a:endParaRPr lang="en-US" sz="2400">
            <a:latin typeface="Calibri" panose="020F0502020204030204" pitchFamily="34" charset="0"/>
            <a:cs typeface="Calibri" panose="020F0502020204030204" pitchFamily="34" charset="0"/>
          </a:endParaRPr>
        </a:p>
      </dgm:t>
    </dgm:pt>
    <dgm:pt modelId="{B71AAC4D-201D-4DA6-BC89-E22A9BE742CB}">
      <dgm:prSet phldrT="[Text]" custT="1"/>
      <dgm:spPr/>
      <dgm:t>
        <a:bodyPr/>
        <a:lstStyle/>
        <a:p>
          <a:r>
            <a:rPr lang="en-US" sz="1100" dirty="0">
              <a:latin typeface="Calibri" panose="020F0502020204030204" pitchFamily="34" charset="0"/>
              <a:cs typeface="Calibri" panose="020F0502020204030204" pitchFamily="34" charset="0"/>
            </a:rPr>
            <a:t>Scientific, methodology operations and administration of committees, network, trials</a:t>
          </a:r>
        </a:p>
      </dgm:t>
    </dgm:pt>
    <dgm:pt modelId="{A3D65D99-70A7-4222-9C8E-DD308C15F1D0}" type="parTrans" cxnId="{DC044C99-4C38-4E8B-B002-ACC1E97C0C56}">
      <dgm:prSet/>
      <dgm:spPr/>
      <dgm:t>
        <a:bodyPr/>
        <a:lstStyle/>
        <a:p>
          <a:endParaRPr lang="en-US" sz="2400">
            <a:latin typeface="Calibri" panose="020F0502020204030204" pitchFamily="34" charset="0"/>
            <a:cs typeface="Calibri" panose="020F0502020204030204" pitchFamily="34" charset="0"/>
          </a:endParaRPr>
        </a:p>
      </dgm:t>
    </dgm:pt>
    <dgm:pt modelId="{5B60B73D-4FFF-432B-9E8B-2D652EBA0D1F}" type="sibTrans" cxnId="{DC044C99-4C38-4E8B-B002-ACC1E97C0C56}">
      <dgm:prSet/>
      <dgm:spPr/>
      <dgm:t>
        <a:bodyPr/>
        <a:lstStyle/>
        <a:p>
          <a:endParaRPr lang="en-US" sz="2400">
            <a:latin typeface="Calibri" panose="020F0502020204030204" pitchFamily="34" charset="0"/>
            <a:cs typeface="Calibri" panose="020F0502020204030204" pitchFamily="34" charset="0"/>
          </a:endParaRPr>
        </a:p>
      </dgm:t>
    </dgm:pt>
    <dgm:pt modelId="{5E400020-EB2C-426D-B589-E22DDCBA1A52}">
      <dgm:prSet phldrT="[Text]" custT="1"/>
      <dgm:spPr/>
      <dgm:t>
        <a:bodyPr/>
        <a:lstStyle/>
        <a:p>
          <a:r>
            <a:rPr lang="en-US" sz="1100" dirty="0">
              <a:latin typeface="Calibri" panose="020F0502020204030204" pitchFamily="34" charset="0"/>
              <a:cs typeface="Calibri" panose="020F0502020204030204" pitchFamily="34" charset="0"/>
            </a:rPr>
            <a:t>Engage peer, patients, industry</a:t>
          </a:r>
        </a:p>
      </dgm:t>
    </dgm:pt>
    <dgm:pt modelId="{1C5923B9-1F1D-4BE5-89BD-38CBD82DA770}" type="parTrans" cxnId="{554CB510-3803-4C6C-B649-8102940809DD}">
      <dgm:prSet/>
      <dgm:spPr/>
      <dgm:t>
        <a:bodyPr/>
        <a:lstStyle/>
        <a:p>
          <a:endParaRPr lang="en-US" sz="2400">
            <a:latin typeface="Calibri" panose="020F0502020204030204" pitchFamily="34" charset="0"/>
            <a:cs typeface="Calibri" panose="020F0502020204030204" pitchFamily="34" charset="0"/>
          </a:endParaRPr>
        </a:p>
      </dgm:t>
    </dgm:pt>
    <dgm:pt modelId="{51169787-BABD-43C0-A3BA-8AF36708D19E}" type="sibTrans" cxnId="{554CB510-3803-4C6C-B649-8102940809DD}">
      <dgm:prSet/>
      <dgm:spPr/>
      <dgm:t>
        <a:bodyPr/>
        <a:lstStyle/>
        <a:p>
          <a:endParaRPr lang="en-US" sz="2400">
            <a:latin typeface="Calibri" panose="020F0502020204030204" pitchFamily="34" charset="0"/>
            <a:cs typeface="Calibri" panose="020F0502020204030204" pitchFamily="34" charset="0"/>
          </a:endParaRPr>
        </a:p>
      </dgm:t>
    </dgm:pt>
    <dgm:pt modelId="{842D283B-55AF-40D1-837C-61095FCDC844}">
      <dgm:prSet phldrT="[Text]" custT="1"/>
      <dgm:spPr/>
      <dgm:t>
        <a:bodyPr/>
        <a:lstStyle/>
        <a:p>
          <a:r>
            <a:rPr lang="en-US" sz="1100" dirty="0">
              <a:latin typeface="Calibri" panose="020F0502020204030204" pitchFamily="34" charset="0"/>
              <a:cs typeface="Calibri" panose="020F0502020204030204" pitchFamily="34" charset="0"/>
            </a:rPr>
            <a:t>Identify and address trial challenges</a:t>
          </a:r>
        </a:p>
      </dgm:t>
    </dgm:pt>
    <dgm:pt modelId="{82858940-EC2A-4E7E-A38C-B79A66BD9B19}" type="parTrans" cxnId="{3CBA55E7-5AB3-4344-A5D7-31B6DBB17B7D}">
      <dgm:prSet/>
      <dgm:spPr/>
      <dgm:t>
        <a:bodyPr/>
        <a:lstStyle/>
        <a:p>
          <a:endParaRPr lang="en-US" sz="2400">
            <a:latin typeface="Calibri" panose="020F0502020204030204" pitchFamily="34" charset="0"/>
            <a:cs typeface="Calibri" panose="020F0502020204030204" pitchFamily="34" charset="0"/>
          </a:endParaRPr>
        </a:p>
      </dgm:t>
    </dgm:pt>
    <dgm:pt modelId="{AB531F68-F43F-4054-BDA2-996C4C8EB973}" type="sibTrans" cxnId="{3CBA55E7-5AB3-4344-A5D7-31B6DBB17B7D}">
      <dgm:prSet/>
      <dgm:spPr/>
      <dgm:t>
        <a:bodyPr/>
        <a:lstStyle/>
        <a:p>
          <a:endParaRPr lang="en-US" sz="2400">
            <a:latin typeface="Calibri" panose="020F0502020204030204" pitchFamily="34" charset="0"/>
            <a:cs typeface="Calibri" panose="020F0502020204030204" pitchFamily="34" charset="0"/>
          </a:endParaRPr>
        </a:p>
      </dgm:t>
    </dgm:pt>
    <dgm:pt modelId="{69D2B17E-1783-4F10-9AA7-FCF0CADE5121}">
      <dgm:prSet phldrT="[Text]" custT="1"/>
      <dgm:spPr/>
      <dgm:t>
        <a:bodyPr/>
        <a:lstStyle/>
        <a:p>
          <a:r>
            <a:rPr lang="en-US" sz="1100" dirty="0">
              <a:latin typeface="Calibri" panose="020F0502020204030204" pitchFamily="34" charset="0"/>
              <a:cs typeface="Calibri" panose="020F0502020204030204" pitchFamily="34" charset="0"/>
            </a:rPr>
            <a:t>Engage stakeholders</a:t>
          </a:r>
        </a:p>
      </dgm:t>
    </dgm:pt>
    <dgm:pt modelId="{9517E149-20C6-4A5E-B27A-D780C4B2B237}" type="parTrans" cxnId="{E764CE53-9532-49E0-B173-672ADD682A63}">
      <dgm:prSet/>
      <dgm:spPr/>
      <dgm:t>
        <a:bodyPr/>
        <a:lstStyle/>
        <a:p>
          <a:endParaRPr lang="en-US" sz="2400">
            <a:latin typeface="Calibri" panose="020F0502020204030204" pitchFamily="34" charset="0"/>
            <a:cs typeface="Calibri" panose="020F0502020204030204" pitchFamily="34" charset="0"/>
          </a:endParaRPr>
        </a:p>
      </dgm:t>
    </dgm:pt>
    <dgm:pt modelId="{039B03BD-BBA6-4D40-8406-1AFFD9DEE842}" type="sibTrans" cxnId="{E764CE53-9532-49E0-B173-672ADD682A63}">
      <dgm:prSet/>
      <dgm:spPr/>
      <dgm:t>
        <a:bodyPr/>
        <a:lstStyle/>
        <a:p>
          <a:endParaRPr lang="en-US" sz="2400">
            <a:latin typeface="Calibri" panose="020F0502020204030204" pitchFamily="34" charset="0"/>
            <a:cs typeface="Calibri" panose="020F0502020204030204" pitchFamily="34" charset="0"/>
          </a:endParaRPr>
        </a:p>
      </dgm:t>
    </dgm:pt>
    <dgm:pt modelId="{D1615802-442B-4C54-BFD2-1BE4D0347A77}" type="pres">
      <dgm:prSet presAssocID="{0870C5FE-0573-42F8-8694-48F0625F7E96}" presName="cycleMatrixDiagram" presStyleCnt="0">
        <dgm:presLayoutVars>
          <dgm:chMax val="1"/>
          <dgm:dir/>
          <dgm:animLvl val="lvl"/>
          <dgm:resizeHandles val="exact"/>
        </dgm:presLayoutVars>
      </dgm:prSet>
      <dgm:spPr/>
    </dgm:pt>
    <dgm:pt modelId="{65B7879B-6955-4BEE-8AF4-521F28DD5E11}" type="pres">
      <dgm:prSet presAssocID="{0870C5FE-0573-42F8-8694-48F0625F7E96}" presName="children" presStyleCnt="0"/>
      <dgm:spPr/>
    </dgm:pt>
    <dgm:pt modelId="{E0DBEF57-36B9-4098-8F64-AF016999D5D4}" type="pres">
      <dgm:prSet presAssocID="{0870C5FE-0573-42F8-8694-48F0625F7E96}" presName="child1group" presStyleCnt="0"/>
      <dgm:spPr/>
    </dgm:pt>
    <dgm:pt modelId="{F8E9FFEB-EC8D-4349-BFA1-7A246BEA1728}" type="pres">
      <dgm:prSet presAssocID="{0870C5FE-0573-42F8-8694-48F0625F7E96}" presName="child1" presStyleLbl="bgAcc1" presStyleIdx="0" presStyleCnt="4" custScaleX="109932" custLinFactNeighborY="17279"/>
      <dgm:spPr/>
    </dgm:pt>
    <dgm:pt modelId="{4F04D24B-4D47-4845-ADC9-043745C9B5E6}" type="pres">
      <dgm:prSet presAssocID="{0870C5FE-0573-42F8-8694-48F0625F7E96}" presName="child1Text" presStyleLbl="bgAcc1" presStyleIdx="0" presStyleCnt="4">
        <dgm:presLayoutVars>
          <dgm:bulletEnabled val="1"/>
        </dgm:presLayoutVars>
      </dgm:prSet>
      <dgm:spPr/>
    </dgm:pt>
    <dgm:pt modelId="{D05D1247-751A-4884-86A3-69BA8DAA4A15}" type="pres">
      <dgm:prSet presAssocID="{0870C5FE-0573-42F8-8694-48F0625F7E96}" presName="child2group" presStyleCnt="0"/>
      <dgm:spPr/>
    </dgm:pt>
    <dgm:pt modelId="{05D5DFD9-C50C-4323-90AF-52288EE5972D}" type="pres">
      <dgm:prSet presAssocID="{0870C5FE-0573-42F8-8694-48F0625F7E96}" presName="child2" presStyleLbl="bgAcc1" presStyleIdx="1" presStyleCnt="4" custScaleX="120869" custLinFactNeighborX="28862" custLinFactNeighborY="17279"/>
      <dgm:spPr/>
    </dgm:pt>
    <dgm:pt modelId="{2E413CC5-6E91-4408-8E8B-A071EA1A2F07}" type="pres">
      <dgm:prSet presAssocID="{0870C5FE-0573-42F8-8694-48F0625F7E96}" presName="child2Text" presStyleLbl="bgAcc1" presStyleIdx="1" presStyleCnt="4">
        <dgm:presLayoutVars>
          <dgm:bulletEnabled val="1"/>
        </dgm:presLayoutVars>
      </dgm:prSet>
      <dgm:spPr/>
    </dgm:pt>
    <dgm:pt modelId="{ED956AF5-F451-4C3D-BE75-9769D24176B7}" type="pres">
      <dgm:prSet presAssocID="{0870C5FE-0573-42F8-8694-48F0625F7E96}" presName="child3group" presStyleCnt="0"/>
      <dgm:spPr/>
    </dgm:pt>
    <dgm:pt modelId="{140D7455-E44B-4A88-B458-E4B6E1852095}" type="pres">
      <dgm:prSet presAssocID="{0870C5FE-0573-42F8-8694-48F0625F7E96}" presName="child3" presStyleLbl="bgAcc1" presStyleIdx="2" presStyleCnt="4" custScaleX="119373" custLinFactNeighborX="28114" custLinFactNeighborY="-10908"/>
      <dgm:spPr/>
    </dgm:pt>
    <dgm:pt modelId="{708D3A30-51DD-4440-95F8-76BABA44ADA5}" type="pres">
      <dgm:prSet presAssocID="{0870C5FE-0573-42F8-8694-48F0625F7E96}" presName="child3Text" presStyleLbl="bgAcc1" presStyleIdx="2" presStyleCnt="4">
        <dgm:presLayoutVars>
          <dgm:bulletEnabled val="1"/>
        </dgm:presLayoutVars>
      </dgm:prSet>
      <dgm:spPr/>
    </dgm:pt>
    <dgm:pt modelId="{0F8C18D7-6050-4F6B-BEBE-4089A3F6D529}" type="pres">
      <dgm:prSet presAssocID="{0870C5FE-0573-42F8-8694-48F0625F7E96}" presName="child4group" presStyleCnt="0"/>
      <dgm:spPr/>
    </dgm:pt>
    <dgm:pt modelId="{ED3B0E6D-2F89-4F57-9D84-EB0517A04BF8}" type="pres">
      <dgm:prSet presAssocID="{0870C5FE-0573-42F8-8694-48F0625F7E96}" presName="child4" presStyleLbl="bgAcc1" presStyleIdx="3" presStyleCnt="4" custScaleX="107436" custLinFactNeighborY="-16668"/>
      <dgm:spPr/>
    </dgm:pt>
    <dgm:pt modelId="{AB16DEC4-B677-4CA9-B1BC-39A908C19E42}" type="pres">
      <dgm:prSet presAssocID="{0870C5FE-0573-42F8-8694-48F0625F7E96}" presName="child4Text" presStyleLbl="bgAcc1" presStyleIdx="3" presStyleCnt="4">
        <dgm:presLayoutVars>
          <dgm:bulletEnabled val="1"/>
        </dgm:presLayoutVars>
      </dgm:prSet>
      <dgm:spPr/>
    </dgm:pt>
    <dgm:pt modelId="{392FA44C-31F1-4044-B927-25617552E76A}" type="pres">
      <dgm:prSet presAssocID="{0870C5FE-0573-42F8-8694-48F0625F7E96}" presName="childPlaceholder" presStyleCnt="0"/>
      <dgm:spPr/>
    </dgm:pt>
    <dgm:pt modelId="{56767651-EC08-4A55-BA05-9E611E8E6995}" type="pres">
      <dgm:prSet presAssocID="{0870C5FE-0573-42F8-8694-48F0625F7E96}" presName="circle" presStyleCnt="0"/>
      <dgm:spPr/>
    </dgm:pt>
    <dgm:pt modelId="{B204CD20-D3BA-42E0-AB63-03B0C358A3D7}" type="pres">
      <dgm:prSet presAssocID="{0870C5FE-0573-42F8-8694-48F0625F7E96}" presName="quadrant1" presStyleLbl="node1" presStyleIdx="0" presStyleCnt="4" custScaleX="108175" custScaleY="109301">
        <dgm:presLayoutVars>
          <dgm:chMax val="1"/>
          <dgm:bulletEnabled val="1"/>
        </dgm:presLayoutVars>
      </dgm:prSet>
      <dgm:spPr/>
    </dgm:pt>
    <dgm:pt modelId="{1160A7AF-4830-4F88-8B1A-DC266AB2EC5D}" type="pres">
      <dgm:prSet presAssocID="{0870C5FE-0573-42F8-8694-48F0625F7E96}" presName="quadrant2" presStyleLbl="node1" presStyleIdx="1" presStyleCnt="4" custScaleX="108175" custScaleY="109301">
        <dgm:presLayoutVars>
          <dgm:chMax val="1"/>
          <dgm:bulletEnabled val="1"/>
        </dgm:presLayoutVars>
      </dgm:prSet>
      <dgm:spPr/>
    </dgm:pt>
    <dgm:pt modelId="{4EFDB253-7AEA-4A97-9D65-1C008FCAE09C}" type="pres">
      <dgm:prSet presAssocID="{0870C5FE-0573-42F8-8694-48F0625F7E96}" presName="quadrant3" presStyleLbl="node1" presStyleIdx="2" presStyleCnt="4" custScaleX="108175" custScaleY="109301">
        <dgm:presLayoutVars>
          <dgm:chMax val="1"/>
          <dgm:bulletEnabled val="1"/>
        </dgm:presLayoutVars>
      </dgm:prSet>
      <dgm:spPr/>
    </dgm:pt>
    <dgm:pt modelId="{57067473-FA5B-4300-AC28-16E6D9644654}" type="pres">
      <dgm:prSet presAssocID="{0870C5FE-0573-42F8-8694-48F0625F7E96}" presName="quadrant4" presStyleLbl="node1" presStyleIdx="3" presStyleCnt="4" custScaleX="108175" custScaleY="109301">
        <dgm:presLayoutVars>
          <dgm:chMax val="1"/>
          <dgm:bulletEnabled val="1"/>
        </dgm:presLayoutVars>
      </dgm:prSet>
      <dgm:spPr/>
    </dgm:pt>
    <dgm:pt modelId="{EDBB5C64-8E99-4520-ADEF-EF4A1A897F85}" type="pres">
      <dgm:prSet presAssocID="{0870C5FE-0573-42F8-8694-48F0625F7E96}" presName="quadrantPlaceholder" presStyleCnt="0"/>
      <dgm:spPr/>
    </dgm:pt>
    <dgm:pt modelId="{79C23BE4-E35A-42F2-AE13-330253740938}" type="pres">
      <dgm:prSet presAssocID="{0870C5FE-0573-42F8-8694-48F0625F7E96}" presName="center1" presStyleLbl="fgShp" presStyleIdx="0" presStyleCnt="2"/>
      <dgm:spPr/>
    </dgm:pt>
    <dgm:pt modelId="{8883C7B6-158F-41D4-B6F4-D953A977934B}" type="pres">
      <dgm:prSet presAssocID="{0870C5FE-0573-42F8-8694-48F0625F7E96}" presName="center2" presStyleLbl="fgShp" presStyleIdx="1" presStyleCnt="2"/>
      <dgm:spPr/>
    </dgm:pt>
  </dgm:ptLst>
  <dgm:cxnLst>
    <dgm:cxn modelId="{66215A04-D491-4DFB-B153-311711D60DA9}" type="presOf" srcId="{842D283B-55AF-40D1-837C-61095FCDC844}" destId="{05D5DFD9-C50C-4323-90AF-52288EE5972D}" srcOrd="0" destOrd="1" presId="urn:microsoft.com/office/officeart/2005/8/layout/cycle4"/>
    <dgm:cxn modelId="{98E9AB04-39F6-4032-A57A-2B8D525D3F93}" type="presOf" srcId="{3E7D212C-D51F-400E-864E-441AEFBD6E26}" destId="{140D7455-E44B-4A88-B458-E4B6E1852095}" srcOrd="0" destOrd="0" presId="urn:microsoft.com/office/officeart/2005/8/layout/cycle4"/>
    <dgm:cxn modelId="{F1F37306-D72E-451B-A5B1-3E19AD64D95F}" type="presOf" srcId="{563501DD-9458-47C9-8ABD-189FCB62DB72}" destId="{2E413CC5-6E91-4408-8E8B-A071EA1A2F07}" srcOrd="1" destOrd="0" presId="urn:microsoft.com/office/officeart/2005/8/layout/cycle4"/>
    <dgm:cxn modelId="{C9BDE206-E39B-4B12-8602-5384FB50BA39}" type="presOf" srcId="{DC143691-603D-4015-8121-5A02906FCF55}" destId="{F8E9FFEB-EC8D-4349-BFA1-7A246BEA1728}" srcOrd="0" destOrd="0" presId="urn:microsoft.com/office/officeart/2005/8/layout/cycle4"/>
    <dgm:cxn modelId="{554CB510-3803-4C6C-B649-8102940809DD}" srcId="{60B08116-8165-4891-AFDE-96C848E5068B}" destId="{5E400020-EB2C-426D-B589-E22DDCBA1A52}" srcOrd="1" destOrd="0" parTransId="{1C5923B9-1F1D-4BE5-89BD-38CBD82DA770}" sibTransId="{51169787-BABD-43C0-A3BA-8AF36708D19E}"/>
    <dgm:cxn modelId="{C5D4DC13-EF10-4110-A413-13551A9EECC6}" type="presOf" srcId="{842D283B-55AF-40D1-837C-61095FCDC844}" destId="{2E413CC5-6E91-4408-8E8B-A071EA1A2F07}" srcOrd="1" destOrd="1" presId="urn:microsoft.com/office/officeart/2005/8/layout/cycle4"/>
    <dgm:cxn modelId="{AA18D32C-DE81-455D-BC68-EFB6B58068F1}" type="presOf" srcId="{DC143691-603D-4015-8121-5A02906FCF55}" destId="{4F04D24B-4D47-4845-ADC9-043745C9B5E6}" srcOrd="1" destOrd="0" presId="urn:microsoft.com/office/officeart/2005/8/layout/cycle4"/>
    <dgm:cxn modelId="{328EC239-054B-4FBE-8DD9-AD76A76040C5}" type="presOf" srcId="{0870C5FE-0573-42F8-8694-48F0625F7E96}" destId="{D1615802-442B-4C54-BFD2-1BE4D0347A77}" srcOrd="0" destOrd="0" presId="urn:microsoft.com/office/officeart/2005/8/layout/cycle4"/>
    <dgm:cxn modelId="{860B303C-DEB7-4F49-8298-12894608E88B}" srcId="{0870C5FE-0573-42F8-8694-48F0625F7E96}" destId="{950728F1-6352-4F9B-8391-555F27378870}" srcOrd="2" destOrd="0" parTransId="{2F3C98EC-1825-4081-B245-F90B71D7ADEF}" sibTransId="{637365F0-FB60-44F2-857E-E59F3CD0195F}"/>
    <dgm:cxn modelId="{AE96EC60-82F5-4A04-95AB-01920CAD2C94}" type="presOf" srcId="{5E400020-EB2C-426D-B589-E22DDCBA1A52}" destId="{F8E9FFEB-EC8D-4349-BFA1-7A246BEA1728}" srcOrd="0" destOrd="1" presId="urn:microsoft.com/office/officeart/2005/8/layout/cycle4"/>
    <dgm:cxn modelId="{F8D5CE4E-489C-48EF-97FB-C72B45616AD5}" type="presOf" srcId="{B4B77140-A5E4-4622-8590-DBB98C8EC19E}" destId="{57067473-FA5B-4300-AC28-16E6D9644654}" srcOrd="0" destOrd="0" presId="urn:microsoft.com/office/officeart/2005/8/layout/cycle4"/>
    <dgm:cxn modelId="{1EA80851-7A94-4E1B-80FF-0C2D36C38AAD}" srcId="{0870C5FE-0573-42F8-8694-48F0625F7E96}" destId="{63E08CE9-0BB5-4F7F-9C1E-168988849E95}" srcOrd="1" destOrd="0" parTransId="{BEB81C3C-FA7D-40C2-95F9-6EFF5B26A5C6}" sibTransId="{60295131-81BC-4403-8427-AD1BCF0B7AFD}"/>
    <dgm:cxn modelId="{E764CE53-9532-49E0-B173-672ADD682A63}" srcId="{63E08CE9-0BB5-4F7F-9C1E-168988849E95}" destId="{69D2B17E-1783-4F10-9AA7-FCF0CADE5121}" srcOrd="2" destOrd="0" parTransId="{9517E149-20C6-4A5E-B27A-D780C4B2B237}" sibTransId="{039B03BD-BBA6-4D40-8406-1AFFD9DEE842}"/>
    <dgm:cxn modelId="{36EF5F91-35FD-4AFA-A703-1FF8E2D0A9AA}" type="presOf" srcId="{B71AAC4D-201D-4DA6-BC89-E22A9BE742CB}" destId="{AB16DEC4-B677-4CA9-B1BC-39A908C19E42}" srcOrd="1" destOrd="0" presId="urn:microsoft.com/office/officeart/2005/8/layout/cycle4"/>
    <dgm:cxn modelId="{D0789896-5B0F-414C-8186-FDEDC70586E7}" type="presOf" srcId="{5E400020-EB2C-426D-B589-E22DDCBA1A52}" destId="{4F04D24B-4D47-4845-ADC9-043745C9B5E6}" srcOrd="1" destOrd="1" presId="urn:microsoft.com/office/officeart/2005/8/layout/cycle4"/>
    <dgm:cxn modelId="{DC044C99-4C38-4E8B-B002-ACC1E97C0C56}" srcId="{B4B77140-A5E4-4622-8590-DBB98C8EC19E}" destId="{B71AAC4D-201D-4DA6-BC89-E22A9BE742CB}" srcOrd="0" destOrd="0" parTransId="{A3D65D99-70A7-4222-9C8E-DD308C15F1D0}" sibTransId="{5B60B73D-4FFF-432B-9E8B-2D652EBA0D1F}"/>
    <dgm:cxn modelId="{B44504A6-2047-415D-AE31-971AE035AC5B}" srcId="{60B08116-8165-4891-AFDE-96C848E5068B}" destId="{DC143691-603D-4015-8121-5A02906FCF55}" srcOrd="0" destOrd="0" parTransId="{0096FBE7-483B-4A30-921B-58664769BBA1}" sibTransId="{BC6D1D64-A1E5-47C9-B718-21922E0AFB61}"/>
    <dgm:cxn modelId="{ADF9FEA7-9915-4C2F-8130-DE6736145AD3}" type="presOf" srcId="{69D2B17E-1783-4F10-9AA7-FCF0CADE5121}" destId="{2E413CC5-6E91-4408-8E8B-A071EA1A2F07}" srcOrd="1" destOrd="2" presId="urn:microsoft.com/office/officeart/2005/8/layout/cycle4"/>
    <dgm:cxn modelId="{3F4976AC-8886-4712-B8FB-D2F0B5BCF6CA}" type="presOf" srcId="{63E08CE9-0BB5-4F7F-9C1E-168988849E95}" destId="{1160A7AF-4830-4F88-8B1A-DC266AB2EC5D}" srcOrd="0" destOrd="0" presId="urn:microsoft.com/office/officeart/2005/8/layout/cycle4"/>
    <dgm:cxn modelId="{1EDDCEB0-E590-4D09-A0FE-7EF60F38A8B3}" srcId="{63E08CE9-0BB5-4F7F-9C1E-168988849E95}" destId="{563501DD-9458-47C9-8ABD-189FCB62DB72}" srcOrd="0" destOrd="0" parTransId="{A667521D-EFC3-46BC-B1C7-29F068E1CA25}" sibTransId="{3079C09D-B3E3-4BE5-AB13-15EE07C00C2E}"/>
    <dgm:cxn modelId="{F8BF0CB9-015E-46C2-9089-695643D87130}" type="presOf" srcId="{69D2B17E-1783-4F10-9AA7-FCF0CADE5121}" destId="{05D5DFD9-C50C-4323-90AF-52288EE5972D}" srcOrd="0" destOrd="2" presId="urn:microsoft.com/office/officeart/2005/8/layout/cycle4"/>
    <dgm:cxn modelId="{C86D47C2-AF6F-4458-A917-2611A9D70146}" srcId="{0870C5FE-0573-42F8-8694-48F0625F7E96}" destId="{B4B77140-A5E4-4622-8590-DBB98C8EC19E}" srcOrd="3" destOrd="0" parTransId="{C415906A-CD8E-478F-BE02-563C067A03ED}" sibTransId="{35B9387D-A0A2-448C-876D-D470E66F23CA}"/>
    <dgm:cxn modelId="{8EC23AC8-ED91-4750-8A3D-820376C77E32}" srcId="{950728F1-6352-4F9B-8391-555F27378870}" destId="{3E7D212C-D51F-400E-864E-441AEFBD6E26}" srcOrd="0" destOrd="0" parTransId="{D8AF981E-A5E4-465D-B4BB-34703DDE9489}" sibTransId="{7C2AE8A3-6B9C-4587-B78B-5AC29E3C5C9B}"/>
    <dgm:cxn modelId="{A1E81FDD-B097-4A64-8555-FFA33F827DC8}" type="presOf" srcId="{B71AAC4D-201D-4DA6-BC89-E22A9BE742CB}" destId="{ED3B0E6D-2F89-4F57-9D84-EB0517A04BF8}" srcOrd="0" destOrd="0" presId="urn:microsoft.com/office/officeart/2005/8/layout/cycle4"/>
    <dgm:cxn modelId="{6A5F09DF-EE68-4A87-9B4B-38A07938C568}" srcId="{0870C5FE-0573-42F8-8694-48F0625F7E96}" destId="{60B08116-8165-4891-AFDE-96C848E5068B}" srcOrd="0" destOrd="0" parTransId="{46B2B02E-3E7C-4EC2-93B8-03C31CED9560}" sibTransId="{123CBC52-540B-44DF-8036-9B42EA9F7676}"/>
    <dgm:cxn modelId="{3CBA55E7-5AB3-4344-A5D7-31B6DBB17B7D}" srcId="{63E08CE9-0BB5-4F7F-9C1E-168988849E95}" destId="{842D283B-55AF-40D1-837C-61095FCDC844}" srcOrd="1" destOrd="0" parTransId="{82858940-EC2A-4E7E-A38C-B79A66BD9B19}" sibTransId="{AB531F68-F43F-4054-BDA2-996C4C8EB973}"/>
    <dgm:cxn modelId="{F7B08EE8-6FF6-47F9-82FA-48A6B55242FF}" type="presOf" srcId="{3E7D212C-D51F-400E-864E-441AEFBD6E26}" destId="{708D3A30-51DD-4440-95F8-76BABA44ADA5}" srcOrd="1" destOrd="0" presId="urn:microsoft.com/office/officeart/2005/8/layout/cycle4"/>
    <dgm:cxn modelId="{AEC009EB-8732-4167-8310-231479769164}" type="presOf" srcId="{60B08116-8165-4891-AFDE-96C848E5068B}" destId="{B204CD20-D3BA-42E0-AB63-03B0C358A3D7}" srcOrd="0" destOrd="0" presId="urn:microsoft.com/office/officeart/2005/8/layout/cycle4"/>
    <dgm:cxn modelId="{2227AFEB-62DF-44F0-9916-9559DC460F28}" type="presOf" srcId="{563501DD-9458-47C9-8ABD-189FCB62DB72}" destId="{05D5DFD9-C50C-4323-90AF-52288EE5972D}" srcOrd="0" destOrd="0" presId="urn:microsoft.com/office/officeart/2005/8/layout/cycle4"/>
    <dgm:cxn modelId="{A6AE5EFE-9828-4221-A56B-12AF78E74E0C}" type="presOf" srcId="{950728F1-6352-4F9B-8391-555F27378870}" destId="{4EFDB253-7AEA-4A97-9D65-1C008FCAE09C}" srcOrd="0" destOrd="0" presId="urn:microsoft.com/office/officeart/2005/8/layout/cycle4"/>
    <dgm:cxn modelId="{EDF5BCE7-164E-4B41-817C-CA490A3F9477}" type="presParOf" srcId="{D1615802-442B-4C54-BFD2-1BE4D0347A77}" destId="{65B7879B-6955-4BEE-8AF4-521F28DD5E11}" srcOrd="0" destOrd="0" presId="urn:microsoft.com/office/officeart/2005/8/layout/cycle4"/>
    <dgm:cxn modelId="{53AD9532-55F6-464B-8191-BCDC97F697F3}" type="presParOf" srcId="{65B7879B-6955-4BEE-8AF4-521F28DD5E11}" destId="{E0DBEF57-36B9-4098-8F64-AF016999D5D4}" srcOrd="0" destOrd="0" presId="urn:microsoft.com/office/officeart/2005/8/layout/cycle4"/>
    <dgm:cxn modelId="{83B9A01F-87B0-4E78-8663-B0867E59B924}" type="presParOf" srcId="{E0DBEF57-36B9-4098-8F64-AF016999D5D4}" destId="{F8E9FFEB-EC8D-4349-BFA1-7A246BEA1728}" srcOrd="0" destOrd="0" presId="urn:microsoft.com/office/officeart/2005/8/layout/cycle4"/>
    <dgm:cxn modelId="{AF158E2D-A959-4553-83C2-CCCD2C7ADE8C}" type="presParOf" srcId="{E0DBEF57-36B9-4098-8F64-AF016999D5D4}" destId="{4F04D24B-4D47-4845-ADC9-043745C9B5E6}" srcOrd="1" destOrd="0" presId="urn:microsoft.com/office/officeart/2005/8/layout/cycle4"/>
    <dgm:cxn modelId="{C1A28190-6481-4138-B8D4-626F27E12032}" type="presParOf" srcId="{65B7879B-6955-4BEE-8AF4-521F28DD5E11}" destId="{D05D1247-751A-4884-86A3-69BA8DAA4A15}" srcOrd="1" destOrd="0" presId="urn:microsoft.com/office/officeart/2005/8/layout/cycle4"/>
    <dgm:cxn modelId="{54E5C171-2278-4106-A4B0-356DF2F01509}" type="presParOf" srcId="{D05D1247-751A-4884-86A3-69BA8DAA4A15}" destId="{05D5DFD9-C50C-4323-90AF-52288EE5972D}" srcOrd="0" destOrd="0" presId="urn:microsoft.com/office/officeart/2005/8/layout/cycle4"/>
    <dgm:cxn modelId="{F3DFFDD5-B6A5-4134-8F1F-44C9B174605C}" type="presParOf" srcId="{D05D1247-751A-4884-86A3-69BA8DAA4A15}" destId="{2E413CC5-6E91-4408-8E8B-A071EA1A2F07}" srcOrd="1" destOrd="0" presId="urn:microsoft.com/office/officeart/2005/8/layout/cycle4"/>
    <dgm:cxn modelId="{D4B66AF1-6222-43CE-9172-4A111FE9B513}" type="presParOf" srcId="{65B7879B-6955-4BEE-8AF4-521F28DD5E11}" destId="{ED956AF5-F451-4C3D-BE75-9769D24176B7}" srcOrd="2" destOrd="0" presId="urn:microsoft.com/office/officeart/2005/8/layout/cycle4"/>
    <dgm:cxn modelId="{7EF8C46C-F472-4389-A4EE-F47BE0737C80}" type="presParOf" srcId="{ED956AF5-F451-4C3D-BE75-9769D24176B7}" destId="{140D7455-E44B-4A88-B458-E4B6E1852095}" srcOrd="0" destOrd="0" presId="urn:microsoft.com/office/officeart/2005/8/layout/cycle4"/>
    <dgm:cxn modelId="{38606FC8-50C7-4259-8DD7-DC452EF43FAE}" type="presParOf" srcId="{ED956AF5-F451-4C3D-BE75-9769D24176B7}" destId="{708D3A30-51DD-4440-95F8-76BABA44ADA5}" srcOrd="1" destOrd="0" presId="urn:microsoft.com/office/officeart/2005/8/layout/cycle4"/>
    <dgm:cxn modelId="{E9F953EF-D89D-4AF0-82CA-2A1F1F66DFFB}" type="presParOf" srcId="{65B7879B-6955-4BEE-8AF4-521F28DD5E11}" destId="{0F8C18D7-6050-4F6B-BEBE-4089A3F6D529}" srcOrd="3" destOrd="0" presId="urn:microsoft.com/office/officeart/2005/8/layout/cycle4"/>
    <dgm:cxn modelId="{F389DF59-EBC1-47A9-A62F-5EBD69BFD160}" type="presParOf" srcId="{0F8C18D7-6050-4F6B-BEBE-4089A3F6D529}" destId="{ED3B0E6D-2F89-4F57-9D84-EB0517A04BF8}" srcOrd="0" destOrd="0" presId="urn:microsoft.com/office/officeart/2005/8/layout/cycle4"/>
    <dgm:cxn modelId="{FF48BBC4-9B22-451F-BBC5-91A052AD9769}" type="presParOf" srcId="{0F8C18D7-6050-4F6B-BEBE-4089A3F6D529}" destId="{AB16DEC4-B677-4CA9-B1BC-39A908C19E42}" srcOrd="1" destOrd="0" presId="urn:microsoft.com/office/officeart/2005/8/layout/cycle4"/>
    <dgm:cxn modelId="{DA2E06F7-9F57-4D07-80EC-9466E4931700}" type="presParOf" srcId="{65B7879B-6955-4BEE-8AF4-521F28DD5E11}" destId="{392FA44C-31F1-4044-B927-25617552E76A}" srcOrd="4" destOrd="0" presId="urn:microsoft.com/office/officeart/2005/8/layout/cycle4"/>
    <dgm:cxn modelId="{B0F255DF-4AB6-460F-BD7B-D74639D1C482}" type="presParOf" srcId="{D1615802-442B-4C54-BFD2-1BE4D0347A77}" destId="{56767651-EC08-4A55-BA05-9E611E8E6995}" srcOrd="1" destOrd="0" presId="urn:microsoft.com/office/officeart/2005/8/layout/cycle4"/>
    <dgm:cxn modelId="{29808026-9281-42C8-9BED-2BAC34CAE8A5}" type="presParOf" srcId="{56767651-EC08-4A55-BA05-9E611E8E6995}" destId="{B204CD20-D3BA-42E0-AB63-03B0C358A3D7}" srcOrd="0" destOrd="0" presId="urn:microsoft.com/office/officeart/2005/8/layout/cycle4"/>
    <dgm:cxn modelId="{4D2B08C7-8F8C-4F27-933D-D8AC087ABD86}" type="presParOf" srcId="{56767651-EC08-4A55-BA05-9E611E8E6995}" destId="{1160A7AF-4830-4F88-8B1A-DC266AB2EC5D}" srcOrd="1" destOrd="0" presId="urn:microsoft.com/office/officeart/2005/8/layout/cycle4"/>
    <dgm:cxn modelId="{EF9DE5E6-8ADB-4E7C-862C-60ECD1BC6AA5}" type="presParOf" srcId="{56767651-EC08-4A55-BA05-9E611E8E6995}" destId="{4EFDB253-7AEA-4A97-9D65-1C008FCAE09C}" srcOrd="2" destOrd="0" presId="urn:microsoft.com/office/officeart/2005/8/layout/cycle4"/>
    <dgm:cxn modelId="{CA769C77-25C4-46E8-943E-5235CA279458}" type="presParOf" srcId="{56767651-EC08-4A55-BA05-9E611E8E6995}" destId="{57067473-FA5B-4300-AC28-16E6D9644654}" srcOrd="3" destOrd="0" presId="urn:microsoft.com/office/officeart/2005/8/layout/cycle4"/>
    <dgm:cxn modelId="{364F393D-D55E-40C5-BEA0-1ADA03A0D187}" type="presParOf" srcId="{56767651-EC08-4A55-BA05-9E611E8E6995}" destId="{EDBB5C64-8E99-4520-ADEF-EF4A1A897F85}" srcOrd="4" destOrd="0" presId="urn:microsoft.com/office/officeart/2005/8/layout/cycle4"/>
    <dgm:cxn modelId="{4FA591F2-FDF5-44F3-9674-76904C465D44}" type="presParOf" srcId="{D1615802-442B-4C54-BFD2-1BE4D0347A77}" destId="{79C23BE4-E35A-42F2-AE13-330253740938}" srcOrd="2" destOrd="0" presId="urn:microsoft.com/office/officeart/2005/8/layout/cycle4"/>
    <dgm:cxn modelId="{FE48CD8D-7222-4BEA-9000-A317AF659BFA}" type="presParOf" srcId="{D1615802-442B-4C54-BFD2-1BE4D0347A77}" destId="{8883C7B6-158F-41D4-B6F4-D953A977934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7455-E44B-4A88-B458-E4B6E1852095}">
      <dsp:nvSpPr>
        <dsp:cNvPr id="0" name=""/>
        <dsp:cNvSpPr/>
      </dsp:nvSpPr>
      <dsp:spPr>
        <a:xfrm>
          <a:off x="5160492" y="2520279"/>
          <a:ext cx="2303872" cy="1250188"/>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dirty="0">
              <a:latin typeface="Calibri" panose="020F0502020204030204" pitchFamily="34" charset="0"/>
              <a:cs typeface="Calibri" panose="020F0502020204030204" pitchFamily="34" charset="0"/>
            </a:rPr>
            <a:t>Early </a:t>
          </a:r>
          <a:r>
            <a:rPr lang="en-US" sz="1050" kern="1200">
              <a:latin typeface="Calibri" panose="020F0502020204030204" pitchFamily="34" charset="0"/>
              <a:cs typeface="Calibri" panose="020F0502020204030204" pitchFamily="34" charset="0"/>
            </a:rPr>
            <a:t>and late </a:t>
          </a:r>
          <a:r>
            <a:rPr lang="en-US" sz="1050" kern="1200" dirty="0">
              <a:latin typeface="Calibri" panose="020F0502020204030204" pitchFamily="34" charset="0"/>
              <a:cs typeface="Calibri" panose="020F0502020204030204" pitchFamily="34" charset="0"/>
            </a:rPr>
            <a:t>phase III programs, platforms, initiatives, methods</a:t>
          </a:r>
        </a:p>
      </dsp:txBody>
      <dsp:txXfrm>
        <a:off x="5879117" y="2860289"/>
        <a:ext cx="1557784" cy="882715"/>
      </dsp:txXfrm>
    </dsp:sp>
    <dsp:sp modelId="{ED3B0E6D-2F89-4F57-9D84-EB0517A04BF8}">
      <dsp:nvSpPr>
        <dsp:cNvPr id="0" name=""/>
        <dsp:cNvSpPr/>
      </dsp:nvSpPr>
      <dsp:spPr>
        <a:xfrm>
          <a:off x="1584178" y="2448268"/>
          <a:ext cx="2073491" cy="1250188"/>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cs typeface="Calibri" panose="020F0502020204030204" pitchFamily="34" charset="0"/>
            </a:rPr>
            <a:t>Scientific, methodology operations and administration of committees, network, trials</a:t>
          </a:r>
        </a:p>
      </dsp:txBody>
      <dsp:txXfrm>
        <a:off x="1611641" y="2788278"/>
        <a:ext cx="1396517" cy="882715"/>
      </dsp:txXfrm>
    </dsp:sp>
    <dsp:sp modelId="{05D5DFD9-C50C-4323-90AF-52288EE5972D}">
      <dsp:nvSpPr>
        <dsp:cNvPr id="0" name=""/>
        <dsp:cNvSpPr/>
      </dsp:nvSpPr>
      <dsp:spPr>
        <a:xfrm>
          <a:off x="5160492" y="216020"/>
          <a:ext cx="2332745" cy="1250188"/>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cs typeface="Calibri" panose="020F0502020204030204" pitchFamily="34" charset="0"/>
            </a:rPr>
            <a:t>Leaders, members, develop ideas, participate in trials</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cs typeface="Calibri" panose="020F0502020204030204" pitchFamily="34" charset="0"/>
            </a:rPr>
            <a:t>Identify and address trial challenges</a:t>
          </a: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cs typeface="Calibri" panose="020F0502020204030204" pitchFamily="34" charset="0"/>
            </a:rPr>
            <a:t>Engage stakeholders</a:t>
          </a:r>
        </a:p>
      </dsp:txBody>
      <dsp:txXfrm>
        <a:off x="5887779" y="243483"/>
        <a:ext cx="1577995" cy="882715"/>
      </dsp:txXfrm>
    </dsp:sp>
    <dsp:sp modelId="{F8E9FFEB-EC8D-4349-BFA1-7A246BEA1728}">
      <dsp:nvSpPr>
        <dsp:cNvPr id="0" name=""/>
        <dsp:cNvSpPr/>
      </dsp:nvSpPr>
      <dsp:spPr>
        <a:xfrm>
          <a:off x="1560092" y="216020"/>
          <a:ext cx="2121663" cy="1250188"/>
        </a:xfrm>
        <a:prstGeom prst="roundRect">
          <a:avLst>
            <a:gd name="adj" fmla="val 10000"/>
          </a:avLst>
        </a:prstGeom>
        <a:solidFill>
          <a:schemeClr val="lt1">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a:latin typeface="Calibri" panose="020F0502020204030204" pitchFamily="34" charset="0"/>
              <a:cs typeface="Calibri" panose="020F0502020204030204" pitchFamily="34" charset="0"/>
            </a:rPr>
            <a:t>Define priorities, oversee portfolio</a:t>
          </a:r>
          <a:endParaRPr lang="en-US" sz="1100" kern="1200" dirty="0">
            <a:latin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a:latin typeface="Calibri" panose="020F0502020204030204" pitchFamily="34" charset="0"/>
              <a:cs typeface="Calibri" panose="020F0502020204030204" pitchFamily="34" charset="0"/>
            </a:rPr>
            <a:t>Engage peer, patients, industry</a:t>
          </a:r>
        </a:p>
      </dsp:txBody>
      <dsp:txXfrm>
        <a:off x="1587555" y="243483"/>
        <a:ext cx="1430238" cy="882715"/>
      </dsp:txXfrm>
    </dsp:sp>
    <dsp:sp modelId="{B204CD20-D3BA-42E0-AB63-03B0C358A3D7}">
      <dsp:nvSpPr>
        <dsp:cNvPr id="0" name=""/>
        <dsp:cNvSpPr/>
      </dsp:nvSpPr>
      <dsp:spPr>
        <a:xfrm>
          <a:off x="2448274" y="144019"/>
          <a:ext cx="1829954" cy="1849002"/>
        </a:xfrm>
        <a:prstGeom prst="pieWedge">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CCTG</a:t>
          </a:r>
        </a:p>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Committees</a:t>
          </a:r>
        </a:p>
      </dsp:txBody>
      <dsp:txXfrm>
        <a:off x="2984255" y="685579"/>
        <a:ext cx="1293973" cy="1307442"/>
      </dsp:txXfrm>
    </dsp:sp>
    <dsp:sp modelId="{1160A7AF-4830-4F88-8B1A-DC266AB2EC5D}">
      <dsp:nvSpPr>
        <dsp:cNvPr id="0" name=""/>
        <dsp:cNvSpPr/>
      </dsp:nvSpPr>
      <dsp:spPr>
        <a:xfrm rot="5400000">
          <a:off x="4208547" y="153543"/>
          <a:ext cx="1849002" cy="1829954"/>
        </a:xfrm>
        <a:prstGeom prst="pieWedge">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National Network</a:t>
          </a:r>
        </a:p>
      </dsp:txBody>
      <dsp:txXfrm rot="-5400000">
        <a:off x="4218071" y="685580"/>
        <a:ext cx="1293973" cy="1307442"/>
      </dsp:txXfrm>
    </dsp:sp>
    <dsp:sp modelId="{4EFDB253-7AEA-4A97-9D65-1C008FCAE09C}">
      <dsp:nvSpPr>
        <dsp:cNvPr id="0" name=""/>
        <dsp:cNvSpPr/>
      </dsp:nvSpPr>
      <dsp:spPr>
        <a:xfrm rot="10800000">
          <a:off x="4218071" y="1913816"/>
          <a:ext cx="1829954" cy="1849002"/>
        </a:xfrm>
        <a:prstGeom prst="pieWedge">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Research Programs</a:t>
          </a:r>
        </a:p>
      </dsp:txBody>
      <dsp:txXfrm rot="10800000">
        <a:off x="4218071" y="1913816"/>
        <a:ext cx="1293973" cy="1307442"/>
      </dsp:txXfrm>
    </dsp:sp>
    <dsp:sp modelId="{57067473-FA5B-4300-AC28-16E6D9644654}">
      <dsp:nvSpPr>
        <dsp:cNvPr id="0" name=""/>
        <dsp:cNvSpPr/>
      </dsp:nvSpPr>
      <dsp:spPr>
        <a:xfrm rot="16200000">
          <a:off x="2438750" y="1923340"/>
          <a:ext cx="1849002" cy="1829954"/>
        </a:xfrm>
        <a:prstGeom prst="pieWedge">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Operations &amp; Statistical Centre</a:t>
          </a:r>
        </a:p>
      </dsp:txBody>
      <dsp:txXfrm rot="5400000">
        <a:off x="2984255" y="1913817"/>
        <a:ext cx="1293973" cy="1307442"/>
      </dsp:txXfrm>
    </dsp:sp>
    <dsp:sp modelId="{79C23BE4-E35A-42F2-AE13-330253740938}">
      <dsp:nvSpPr>
        <dsp:cNvPr id="0" name=""/>
        <dsp:cNvSpPr/>
      </dsp:nvSpPr>
      <dsp:spPr>
        <a:xfrm>
          <a:off x="3956113" y="1601803"/>
          <a:ext cx="584072" cy="50788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3C7B6-158F-41D4-B6F4-D953A977934B}">
      <dsp:nvSpPr>
        <dsp:cNvPr id="0" name=""/>
        <dsp:cNvSpPr/>
      </dsp:nvSpPr>
      <dsp:spPr>
        <a:xfrm rot="10800000">
          <a:off x="3956113" y="1797145"/>
          <a:ext cx="584072" cy="507888"/>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ED8843-AB45-4D48-9BED-809584B69CCC}" type="datetimeFigureOut">
              <a:rPr lang="en-US" smtClean="0"/>
              <a:t>8/21/2024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E4EFC9-13EB-42BC-A7AC-E0FFF0131ECB}" type="slidenum">
              <a:rPr lang="en-US" smtClean="0"/>
              <a:t>‹#›</a:t>
            </a:fld>
            <a:endParaRPr lang="en-US"/>
          </a:p>
        </p:txBody>
      </p:sp>
    </p:spTree>
    <p:extLst>
      <p:ext uri="{BB962C8B-B14F-4D97-AF65-F5344CB8AC3E}">
        <p14:creationId xmlns:p14="http://schemas.microsoft.com/office/powerpoint/2010/main" val="68934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E962D4-3CFE-7F4B-BAF0-3ADA8E6CDAFB}" type="datetimeFigureOut">
              <a:rPr lang="en-US" smtClean="0"/>
              <a:t>8/21/2024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AA9CEB-3694-D146-A99D-B5E913718648}" type="slidenum">
              <a:rPr lang="en-US" smtClean="0"/>
              <a:t>‹#›</a:t>
            </a:fld>
            <a:endParaRPr lang="en-US"/>
          </a:p>
        </p:txBody>
      </p:sp>
    </p:spTree>
    <p:extLst>
      <p:ext uri="{BB962C8B-B14F-4D97-AF65-F5344CB8AC3E}">
        <p14:creationId xmlns:p14="http://schemas.microsoft.com/office/powerpoint/2010/main" val="34759781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Google Sans"/>
              </a:rPr>
              <a:t>Pronunciations:</a:t>
            </a:r>
          </a:p>
          <a:p>
            <a:endParaRPr lang="en-US" b="1" i="0" dirty="0">
              <a:solidFill>
                <a:srgbClr val="202124"/>
              </a:solidFill>
              <a:effectLst/>
              <a:latin typeface="Google Sans"/>
            </a:endParaRPr>
          </a:p>
          <a:p>
            <a:r>
              <a:rPr lang="en-US" b="1" i="0" dirty="0" err="1">
                <a:solidFill>
                  <a:srgbClr val="202124"/>
                </a:solidFill>
                <a:effectLst/>
                <a:latin typeface="Google Sans"/>
              </a:rPr>
              <a:t>Anishnabeg</a:t>
            </a:r>
            <a:r>
              <a:rPr lang="en-US" b="1" i="0" dirty="0">
                <a:solidFill>
                  <a:srgbClr val="202124"/>
                </a:solidFill>
                <a:effectLst/>
                <a:latin typeface="Google Sans"/>
              </a:rPr>
              <a:t>: </a:t>
            </a:r>
            <a:r>
              <a:rPr lang="en-US" b="0" i="0" dirty="0">
                <a:solidFill>
                  <a:srgbClr val="000000"/>
                </a:solidFill>
                <a:effectLst/>
                <a:latin typeface="Roboto" panose="02000000000000000000" pitchFamily="2" charset="0"/>
              </a:rPr>
              <a:t>ah-</a:t>
            </a:r>
            <a:r>
              <a:rPr lang="en-US" b="0" i="0" dirty="0" err="1">
                <a:solidFill>
                  <a:srgbClr val="000000"/>
                </a:solidFill>
                <a:effectLst/>
                <a:latin typeface="Roboto" panose="02000000000000000000" pitchFamily="2" charset="0"/>
              </a:rPr>
              <a:t>nish</a:t>
            </a:r>
            <a:r>
              <a:rPr lang="en-US" b="0" i="0" dirty="0">
                <a:solidFill>
                  <a:srgbClr val="000000"/>
                </a:solidFill>
                <a:effectLst/>
                <a:latin typeface="Roboto" panose="02000000000000000000" pitchFamily="2" charset="0"/>
              </a:rPr>
              <a:t>-</a:t>
            </a:r>
            <a:r>
              <a:rPr lang="en-US" b="0" i="0" dirty="0" err="1">
                <a:solidFill>
                  <a:srgbClr val="000000"/>
                </a:solidFill>
                <a:effectLst/>
                <a:latin typeface="Roboto" panose="02000000000000000000" pitchFamily="2" charset="0"/>
              </a:rPr>
              <a:t>naw-bek</a:t>
            </a:r>
            <a:endParaRPr lang="en-US" b="0" i="0" dirty="0">
              <a:solidFill>
                <a:srgbClr val="000000"/>
              </a:solidFill>
              <a:effectLst/>
              <a:latin typeface="Roboto" panose="02000000000000000000" pitchFamily="2" charset="0"/>
            </a:endParaRPr>
          </a:p>
          <a:p>
            <a:endParaRPr lang="en-US" b="1" i="0" dirty="0">
              <a:solidFill>
                <a:srgbClr val="040C28"/>
              </a:solidFill>
              <a:effectLst/>
              <a:latin typeface="Google Sans"/>
            </a:endParaRPr>
          </a:p>
          <a:p>
            <a:r>
              <a:rPr lang="en-US" b="1" i="0" dirty="0">
                <a:solidFill>
                  <a:srgbClr val="040C28"/>
                </a:solidFill>
                <a:effectLst/>
                <a:latin typeface="Google Sans"/>
              </a:rPr>
              <a:t>Chippewa</a:t>
            </a:r>
            <a:r>
              <a:rPr lang="en-US" b="0" i="0" dirty="0">
                <a:solidFill>
                  <a:srgbClr val="040C28"/>
                </a:solidFill>
                <a:effectLst/>
                <a:latin typeface="Google Sans"/>
              </a:rPr>
              <a:t>: Chip-pe-</a:t>
            </a:r>
            <a:r>
              <a:rPr lang="en-US" b="0" i="0" dirty="0" err="1">
                <a:solidFill>
                  <a:srgbClr val="040C28"/>
                </a:solidFill>
                <a:effectLst/>
                <a:latin typeface="Google Sans"/>
              </a:rPr>
              <a:t>wa</a:t>
            </a:r>
            <a:endParaRPr lang="en-US" b="0" i="0" dirty="0">
              <a:solidFill>
                <a:srgbClr val="040C28"/>
              </a:solidFill>
              <a:effectLst/>
              <a:latin typeface="Google Sans"/>
            </a:endParaRPr>
          </a:p>
          <a:p>
            <a:endParaRPr lang="en-US" b="0" i="0" dirty="0">
              <a:solidFill>
                <a:srgbClr val="040C28"/>
              </a:solidFill>
              <a:effectLst/>
              <a:latin typeface="Google Sans"/>
            </a:endParaRPr>
          </a:p>
          <a:p>
            <a:r>
              <a:rPr lang="en-US" b="1" i="0" dirty="0">
                <a:solidFill>
                  <a:srgbClr val="333333"/>
                </a:solidFill>
                <a:effectLst/>
                <a:latin typeface="arial" panose="020B0604020202020204" pitchFamily="34" charset="0"/>
              </a:rPr>
              <a:t>Haudenosaunee:</a:t>
            </a:r>
            <a:r>
              <a:rPr lang="en-US" b="0" i="0" dirty="0">
                <a:solidFill>
                  <a:srgbClr val="333333"/>
                </a:solidFill>
                <a:effectLst/>
                <a:latin typeface="arial" panose="020B0604020202020204" pitchFamily="34" charset="0"/>
              </a:rPr>
              <a:t> </a:t>
            </a:r>
            <a:r>
              <a:rPr lang="en-US" b="0" i="0" dirty="0" err="1">
                <a:solidFill>
                  <a:srgbClr val="000000"/>
                </a:solidFill>
                <a:effectLst/>
                <a:latin typeface="Roboto" panose="02000000000000000000" pitchFamily="2" charset="0"/>
              </a:rPr>
              <a:t>hoodt</a:t>
            </a:r>
            <a:r>
              <a:rPr lang="en-US" b="0" i="0" dirty="0">
                <a:solidFill>
                  <a:srgbClr val="000000"/>
                </a:solidFill>
                <a:effectLst/>
                <a:latin typeface="Roboto" panose="02000000000000000000" pitchFamily="2" charset="0"/>
              </a:rPr>
              <a:t>-</a:t>
            </a:r>
            <a:r>
              <a:rPr lang="en-US" b="0" i="0" dirty="0" err="1">
                <a:solidFill>
                  <a:srgbClr val="000000"/>
                </a:solidFill>
                <a:effectLst/>
                <a:latin typeface="Roboto" panose="02000000000000000000" pitchFamily="2" charset="0"/>
              </a:rPr>
              <a:t>en</a:t>
            </a:r>
            <a:r>
              <a:rPr lang="en-US" b="0" i="0" dirty="0">
                <a:solidFill>
                  <a:srgbClr val="000000"/>
                </a:solidFill>
                <a:effectLst/>
                <a:latin typeface="Roboto" panose="02000000000000000000" pitchFamily="2" charset="0"/>
              </a:rPr>
              <a:t>-oh-show-nee</a:t>
            </a:r>
          </a:p>
          <a:p>
            <a:endParaRPr lang="en-US" b="0" i="0" dirty="0">
              <a:solidFill>
                <a:srgbClr val="333333"/>
              </a:solidFill>
              <a:effectLst/>
              <a:latin typeface="arial" panose="020B0604020202020204" pitchFamily="34" charset="0"/>
            </a:endParaRPr>
          </a:p>
          <a:p>
            <a:r>
              <a:rPr lang="en-US" b="1" i="0" dirty="0">
                <a:solidFill>
                  <a:srgbClr val="333333"/>
                </a:solidFill>
                <a:effectLst/>
                <a:latin typeface="arial" panose="020B0604020202020204" pitchFamily="34" charset="0"/>
              </a:rPr>
              <a:t>Wendat: </a:t>
            </a:r>
            <a:r>
              <a:rPr lang="en-US" b="0" i="0" dirty="0">
                <a:solidFill>
                  <a:srgbClr val="333333"/>
                </a:solidFill>
                <a:effectLst/>
                <a:latin typeface="arial" panose="020B0604020202020204" pitchFamily="34" charset="0"/>
              </a:rPr>
              <a:t>When-</a:t>
            </a:r>
            <a:r>
              <a:rPr lang="en-US" b="0" i="0" dirty="0" err="1">
                <a:solidFill>
                  <a:srgbClr val="333333"/>
                </a:solidFill>
                <a:effectLst/>
                <a:latin typeface="arial" panose="020B0604020202020204" pitchFamily="34" charset="0"/>
              </a:rPr>
              <a:t>dat</a:t>
            </a:r>
            <a:r>
              <a:rPr lang="en-US" b="0" i="0" dirty="0">
                <a:solidFill>
                  <a:srgbClr val="333333"/>
                </a:solidFill>
                <a:effectLst/>
                <a:latin typeface="arial" panose="020B0604020202020204" pitchFamily="34" charset="0"/>
              </a:rPr>
              <a:t> </a:t>
            </a:r>
          </a:p>
          <a:p>
            <a:endParaRPr lang="en-US" b="0" i="0" dirty="0">
              <a:solidFill>
                <a:srgbClr val="333333"/>
              </a:solidFill>
              <a:effectLst/>
              <a:latin typeface="arial" panose="020B0604020202020204" pitchFamily="34" charset="0"/>
            </a:endParaRPr>
          </a:p>
          <a:p>
            <a:r>
              <a:rPr lang="en-US" b="1" i="0" dirty="0">
                <a:solidFill>
                  <a:srgbClr val="333333"/>
                </a:solidFill>
                <a:effectLst/>
                <a:latin typeface="arial" panose="020B0604020202020204" pitchFamily="34" charset="0"/>
              </a:rPr>
              <a:t>Inuit: </a:t>
            </a:r>
            <a:r>
              <a:rPr lang="en-US" b="0" i="0" dirty="0">
                <a:solidFill>
                  <a:srgbClr val="333333"/>
                </a:solidFill>
                <a:effectLst/>
                <a:latin typeface="arial" panose="020B0604020202020204" pitchFamily="34" charset="0"/>
              </a:rPr>
              <a:t>Ee-</a:t>
            </a:r>
            <a:r>
              <a:rPr lang="en-US" b="0" i="0" dirty="0" err="1">
                <a:solidFill>
                  <a:srgbClr val="333333"/>
                </a:solidFill>
                <a:effectLst/>
                <a:latin typeface="arial" panose="020B0604020202020204" pitchFamily="34" charset="0"/>
              </a:rPr>
              <a:t>noo</a:t>
            </a:r>
            <a:r>
              <a:rPr lang="en-US" b="0" i="0" dirty="0">
                <a:solidFill>
                  <a:srgbClr val="333333"/>
                </a:solidFill>
                <a:effectLst/>
                <a:latin typeface="arial" panose="020B0604020202020204" pitchFamily="34" charset="0"/>
              </a:rPr>
              <a:t>-</a:t>
            </a:r>
            <a:r>
              <a:rPr lang="en-US" b="0" i="0" dirty="0" err="1">
                <a:solidFill>
                  <a:srgbClr val="333333"/>
                </a:solidFill>
                <a:effectLst/>
                <a:latin typeface="arial" panose="020B0604020202020204" pitchFamily="34" charset="0"/>
              </a:rPr>
              <a:t>eet</a:t>
            </a:r>
            <a:r>
              <a:rPr lang="en-US" b="0" i="0" dirty="0">
                <a:solidFill>
                  <a:srgbClr val="333333"/>
                </a:solidFill>
                <a:effectLst/>
                <a:latin typeface="arial" panose="020B0604020202020204" pitchFamily="34" charset="0"/>
              </a:rPr>
              <a:t> </a:t>
            </a:r>
          </a:p>
          <a:p>
            <a:endParaRPr lang="en-US" b="0" i="0" dirty="0">
              <a:solidFill>
                <a:srgbClr val="333333"/>
              </a:solidFill>
              <a:effectLst/>
              <a:latin typeface="arial" panose="020B0604020202020204" pitchFamily="34" charset="0"/>
            </a:endParaRPr>
          </a:p>
          <a:p>
            <a:r>
              <a:rPr lang="en-US" b="1" i="0" dirty="0">
                <a:solidFill>
                  <a:srgbClr val="333333"/>
                </a:solidFill>
                <a:effectLst/>
                <a:latin typeface="arial" panose="020B0604020202020204" pitchFamily="34" charset="0"/>
              </a:rPr>
              <a:t>Métis: </a:t>
            </a:r>
            <a:r>
              <a:rPr lang="en-US" b="0" i="0" dirty="0">
                <a:solidFill>
                  <a:srgbClr val="333333"/>
                </a:solidFill>
                <a:effectLst/>
                <a:latin typeface="arial" panose="020B0604020202020204" pitchFamily="34" charset="0"/>
              </a:rPr>
              <a:t>May-tee </a:t>
            </a:r>
          </a:p>
          <a:p>
            <a:endParaRPr lang="en-US" b="0" i="0" dirty="0">
              <a:solidFill>
                <a:srgbClr val="333333"/>
              </a:solidFill>
              <a:effectLst/>
              <a:latin typeface="arial" panose="020B0604020202020204" pitchFamily="34" charset="0"/>
            </a:endParaRPr>
          </a:p>
          <a:p>
            <a:pPr defTabSz="966529">
              <a:defRPr/>
            </a:pPr>
            <a:r>
              <a:rPr lang="en-US" b="1" dirty="0"/>
              <a:t>Anishinaabe: </a:t>
            </a:r>
            <a:r>
              <a:rPr lang="en-US" b="0" i="0" dirty="0">
                <a:solidFill>
                  <a:srgbClr val="040C28"/>
                </a:solidFill>
                <a:effectLst/>
                <a:latin typeface="Google Sans"/>
              </a:rPr>
              <a:t>Ah-</a:t>
            </a:r>
            <a:r>
              <a:rPr lang="en-US" b="0" i="0" dirty="0" err="1">
                <a:solidFill>
                  <a:srgbClr val="040C28"/>
                </a:solidFill>
                <a:effectLst/>
                <a:latin typeface="Google Sans"/>
              </a:rPr>
              <a:t>nish</a:t>
            </a:r>
            <a:r>
              <a:rPr lang="en-US" b="0" i="0" dirty="0">
                <a:solidFill>
                  <a:srgbClr val="040C28"/>
                </a:solidFill>
                <a:effectLst/>
                <a:latin typeface="Google Sans"/>
              </a:rPr>
              <a:t>-</a:t>
            </a:r>
            <a:r>
              <a:rPr lang="en-US" b="0" i="0" dirty="0" err="1">
                <a:solidFill>
                  <a:srgbClr val="040C28"/>
                </a:solidFill>
                <a:effectLst/>
                <a:latin typeface="Google Sans"/>
              </a:rPr>
              <a:t>ih</a:t>
            </a:r>
            <a:r>
              <a:rPr lang="en-US" b="0" i="0" dirty="0">
                <a:solidFill>
                  <a:srgbClr val="040C28"/>
                </a:solidFill>
                <a:effectLst/>
                <a:latin typeface="Google Sans"/>
              </a:rPr>
              <a:t>-nah'-bey</a:t>
            </a:r>
          </a:p>
          <a:p>
            <a:endParaRPr lang="en-US" dirty="0"/>
          </a:p>
        </p:txBody>
      </p:sp>
    </p:spTree>
    <p:extLst>
      <p:ext uri="{BB962C8B-B14F-4D97-AF65-F5344CB8AC3E}">
        <p14:creationId xmlns:p14="http://schemas.microsoft.com/office/powerpoint/2010/main" val="120232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MA36, patients = 34,</a:t>
            </a:r>
            <a:r>
              <a:rPr lang="en-US" baseline="0" dirty="0"/>
              <a:t> sites = 12, Investigators = 87, Key contributors in the development conduct and steering committee</a:t>
            </a:r>
          </a:p>
          <a:p>
            <a:pPr marL="171450" indent="-171450">
              <a:buFontTx/>
              <a:buChar char="-"/>
            </a:pPr>
            <a:r>
              <a:rPr lang="en-US" baseline="0" dirty="0"/>
              <a:t>MAC12, patients = 838, sites = 26, investigators = 140, enrollment of patients</a:t>
            </a:r>
          </a:p>
          <a:p>
            <a:pPr marL="171450" indent="-171450">
              <a:buFontTx/>
              <a:buChar char="-"/>
            </a:pPr>
            <a:r>
              <a:rPr lang="en-US" baseline="0" dirty="0"/>
              <a:t>MAC15, patients = 328, sites = 28, investigators = 153, CCTG contributed to many of the tissue samples from the MA9/SWOG-8814 that were used to validate the </a:t>
            </a:r>
            <a:r>
              <a:rPr lang="en-US" baseline="0" dirty="0" err="1"/>
              <a:t>OncotypeDX</a:t>
            </a:r>
            <a:r>
              <a:rPr lang="en-US" baseline="0" dirty="0"/>
              <a:t> in node-positive disease that was the underpinning of MAC15</a:t>
            </a:r>
          </a:p>
          <a:p>
            <a:pPr marL="171450" indent="-171450">
              <a:buFontTx/>
              <a:buChar char="-"/>
            </a:pPr>
            <a:r>
              <a:rPr lang="en-US" baseline="0" dirty="0"/>
              <a:t>PR17, patients = 204, sites = 21, investigators = 120, enrolled 18.5% of patients, CCTG has a leadership role (Dr. Wyatt) in molecular / genomic profiling of prospectively collected plasma </a:t>
            </a:r>
            <a:r>
              <a:rPr lang="en-US" baseline="0" dirty="0" err="1"/>
              <a:t>cfDNA</a:t>
            </a:r>
            <a:r>
              <a:rPr lang="en-US" baseline="0" dirty="0"/>
              <a:t> samples and archival tissue</a:t>
            </a:r>
          </a:p>
          <a:p>
            <a:pPr marL="171450" indent="-171450">
              <a:buFontTx/>
              <a:buChar char="-"/>
            </a:pPr>
            <a:r>
              <a:rPr lang="en-US" baseline="0" dirty="0"/>
              <a:t>SRC7, patients = 5, sites = 1, investigators = 3, enrollment of patients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17</a:t>
            </a:fld>
            <a:endParaRPr lang="en-US"/>
          </a:p>
        </p:txBody>
      </p:sp>
    </p:spTree>
    <p:extLst>
      <p:ext uri="{BB962C8B-B14F-4D97-AF65-F5344CB8AC3E}">
        <p14:creationId xmlns:p14="http://schemas.microsoft.com/office/powerpoint/2010/main" val="154112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175A5D6-442D-4E33-AF72-4E1421D10E99}" type="slidenum">
              <a:rPr lang="en-US" smtClean="0">
                <a:latin typeface="Arial" pitchFamily="34" charset="0"/>
                <a:cs typeface="Arial" pitchFamily="34" charset="0"/>
              </a:rPr>
              <a:pPr/>
              <a:t>18</a:t>
            </a:fld>
            <a:endParaRPr lang="en-US">
              <a:latin typeface="Arial" pitchFamily="34" charset="0"/>
              <a:cs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CA" dirty="0">
                <a:latin typeface="Arial" pitchFamily="34" charset="0"/>
                <a:cs typeface="Arial" pitchFamily="34" charset="0"/>
              </a:rPr>
              <a:t>Cancer</a:t>
            </a:r>
            <a:r>
              <a:rPr lang="en-CA" baseline="0" dirty="0">
                <a:latin typeface="Arial" pitchFamily="34" charset="0"/>
                <a:cs typeface="Arial" pitchFamily="34" charset="0"/>
              </a:rPr>
              <a:t> research investment with the greatest impact on health and well being of Canadian cancer patients</a:t>
            </a:r>
            <a:endParaRPr lang="en-CA" dirty="0">
              <a:latin typeface="Arial" pitchFamily="34" charset="0"/>
              <a:cs typeface="Arial" pitchFamily="34" charset="0"/>
            </a:endParaRPr>
          </a:p>
        </p:txBody>
      </p:sp>
    </p:spTree>
    <p:extLst>
      <p:ext uri="{BB962C8B-B14F-4D97-AF65-F5344CB8AC3E}">
        <p14:creationId xmlns:p14="http://schemas.microsoft.com/office/powerpoint/2010/main" val="11784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libri" panose="020F0502020204030204" pitchFamily="34" charset="0"/>
                <a:ea typeface="Calibri" charset="0"/>
                <a:cs typeface="Calibri" panose="020F0502020204030204" pitchFamily="34" charset="0"/>
              </a:rPr>
              <a:t>In 1979, a Canadian Cancer Society strategic review led to the creation of a national clinical trials cooperative group that is now CCTG. </a:t>
            </a:r>
          </a:p>
          <a:p>
            <a:pPr algn="ctr"/>
            <a:endParaRPr lang="en-US" sz="1200" dirty="0">
              <a:latin typeface="Calibri" panose="020F0502020204030204" pitchFamily="34" charset="0"/>
              <a:ea typeface="Calibri" charset="0"/>
              <a:cs typeface="Calibri" panose="020F0502020204030204" pitchFamily="34" charset="0"/>
            </a:endParaRPr>
          </a:p>
          <a:p>
            <a:pPr algn="l"/>
            <a:r>
              <a:rPr lang="en-US" sz="1200" dirty="0">
                <a:latin typeface="Calibri" panose="020F0502020204030204" pitchFamily="34" charset="0"/>
                <a:ea typeface="Calibri" charset="0"/>
                <a:cs typeface="Calibri" panose="020F0502020204030204" pitchFamily="34" charset="0"/>
              </a:rPr>
              <a:t>For over 40 years, CCS’s core funding has enabled CCTG’s significant growth and global impact. </a:t>
            </a:r>
          </a:p>
          <a:p>
            <a:pPr algn="ctr"/>
            <a:endParaRPr lang="en-US" sz="1200" dirty="0">
              <a:latin typeface="Calibri" panose="020F0502020204030204" pitchFamily="34" charset="0"/>
              <a:ea typeface="Calibri" charset="0"/>
              <a:cs typeface="Calibri" panose="020F0502020204030204" pitchFamily="34" charset="0"/>
            </a:endParaRPr>
          </a:p>
          <a:p>
            <a:pPr algn="l"/>
            <a:r>
              <a:rPr lang="en-US" sz="1200" dirty="0">
                <a:latin typeface="Calibri" panose="020F0502020204030204" pitchFamily="34" charset="0"/>
                <a:ea typeface="Calibri" charset="0"/>
                <a:cs typeface="Calibri" panose="020F0502020204030204" pitchFamily="34" charset="0"/>
              </a:rPr>
              <a:t>CCS funding provides critical stable infrastructure supporting the network’s capabilities to conduct important trials that have changed clinical practice and improved patient outcomes in Canada and globally.</a:t>
            </a:r>
            <a:endParaRPr lang="en-CA" sz="1200" dirty="0">
              <a:latin typeface="Calibri" panose="020F0502020204030204" pitchFamily="34" charset="0"/>
              <a:ea typeface="Calibri" charset="0"/>
              <a:cs typeface="Calibri" panose="020F0502020204030204" pitchFamily="34" charset="0"/>
            </a:endParaRPr>
          </a:p>
          <a:p>
            <a:pPr marL="0" indent="0">
              <a:buFontTx/>
              <a:buNone/>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7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6</a:t>
            </a:fld>
            <a:endParaRPr lang="en-US"/>
          </a:p>
        </p:txBody>
      </p:sp>
    </p:spTree>
    <p:extLst>
      <p:ext uri="{BB962C8B-B14F-4D97-AF65-F5344CB8AC3E}">
        <p14:creationId xmlns:p14="http://schemas.microsoft.com/office/powerpoint/2010/main" val="162992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AA9CEB-3694-D146-A99D-B5E913718648}" type="slidenum">
              <a:rPr lang="en-US" smtClean="0"/>
              <a:t>9</a:t>
            </a:fld>
            <a:endParaRPr lang="en-US"/>
          </a:p>
        </p:txBody>
      </p:sp>
    </p:spTree>
    <p:extLst>
      <p:ext uri="{BB962C8B-B14F-4D97-AF65-F5344CB8AC3E}">
        <p14:creationId xmlns:p14="http://schemas.microsoft.com/office/powerpoint/2010/main" val="316818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aseline="0" dirty="0"/>
              <a:t>3000 Network Leadership Roles</a:t>
            </a:r>
          </a:p>
          <a:p>
            <a:pPr marL="171450" indent="-171450">
              <a:buFont typeface="Wingdings" panose="05000000000000000000" pitchFamily="2" charset="2"/>
              <a:buChar char="Ø"/>
            </a:pPr>
            <a:r>
              <a:rPr lang="en-US" baseline="0" dirty="0"/>
              <a:t>Site Leaders &amp; Executive – Include Disease Site Chairs and Executive Committee Members</a:t>
            </a:r>
          </a:p>
          <a:p>
            <a:pPr marL="171450" indent="-171450">
              <a:buFont typeface="Wingdings" panose="05000000000000000000" pitchFamily="2" charset="2"/>
              <a:buChar char="Ø"/>
            </a:pPr>
            <a:r>
              <a:rPr lang="en-US" baseline="0" dirty="0"/>
              <a:t>Chairs – Include Work Group / Disease Oriented Group / Study Chairs</a:t>
            </a:r>
          </a:p>
          <a:p>
            <a:pPr marL="171450" indent="-171450">
              <a:buFont typeface="Wingdings" panose="05000000000000000000" pitchFamily="2" charset="2"/>
              <a:buChar char="Ø"/>
            </a:pPr>
            <a:r>
              <a:rPr lang="en-US" baseline="0" dirty="0"/>
              <a:t>Members – Include all Members of committees</a:t>
            </a:r>
          </a:p>
          <a:p>
            <a:pPr marL="171450" indent="-171450">
              <a:buFont typeface="Wingdings" panose="05000000000000000000" pitchFamily="2" charset="2"/>
              <a:buChar char="Ø"/>
            </a:pPr>
            <a:endParaRPr lang="en-US" baseline="0" dirty="0"/>
          </a:p>
          <a:p>
            <a:pPr marL="0" indent="0">
              <a:buFont typeface="Wingdings" panose="05000000000000000000" pitchFamily="2" charset="2"/>
              <a:buNone/>
            </a:pPr>
            <a:r>
              <a:rPr lang="en-US" baseline="0" dirty="0"/>
              <a:t>Note:  If an individual has multiple roles those are counted.</a:t>
            </a:r>
          </a:p>
          <a:p>
            <a:pPr marL="0" indent="0">
              <a:buFont typeface="Wingdings" panose="05000000000000000000" pitchFamily="2" charset="2"/>
              <a:buNone/>
            </a:pPr>
            <a:endParaRPr lang="en-US" baseline="0" dirty="0"/>
          </a:p>
          <a:p>
            <a:pPr marL="0" indent="0">
              <a:buFont typeface="Wingdings" panose="05000000000000000000" pitchFamily="2" charset="2"/>
              <a:buNone/>
            </a:pPr>
            <a:r>
              <a:rPr lang="en-US" baseline="0" dirty="0"/>
              <a:t>If examining leadership by distinct individuals in leadership roles is 1322</a:t>
            </a:r>
          </a:p>
          <a:p>
            <a:pPr marL="0" indent="0">
              <a:buFont typeface="Wingdings" panose="05000000000000000000" pitchFamily="2" charset="2"/>
              <a:buNone/>
            </a:pPr>
            <a:endParaRPr lang="en-US" baseline="0" dirty="0"/>
          </a:p>
          <a:p>
            <a:pPr marL="0" indent="0">
              <a:buFont typeface="Wingdings" panose="05000000000000000000" pitchFamily="2" charset="2"/>
              <a:buNone/>
            </a:pPr>
            <a:r>
              <a:rPr lang="en-US" baseline="0" dirty="0"/>
              <a:t>NEW 2021OCT24 – Breakdown by the Numbers</a:t>
            </a:r>
          </a:p>
          <a:p>
            <a:pPr marL="0" indent="0">
              <a:buFont typeface="Wingdings" panose="05000000000000000000" pitchFamily="2" charset="2"/>
              <a:buNone/>
            </a:pPr>
            <a:r>
              <a:rPr lang="en-US" baseline="0" dirty="0"/>
              <a:t>3020 Leadership Roles (Some individuals have multiple roles; Some individuals are Leaders but from ex Canada / International Sites/Groups)</a:t>
            </a:r>
          </a:p>
          <a:p>
            <a:pPr marL="0" indent="0">
              <a:buFont typeface="Wingdings" panose="05000000000000000000" pitchFamily="2" charset="2"/>
              <a:buNone/>
            </a:pPr>
            <a:r>
              <a:rPr lang="en-US" baseline="0" dirty="0"/>
              <a:t>There are 1317 “distinct” individuals with leadership roles</a:t>
            </a:r>
          </a:p>
          <a:p>
            <a:pPr marL="0" indent="0">
              <a:buFont typeface="Wingdings" panose="05000000000000000000" pitchFamily="2" charset="2"/>
              <a:buNone/>
            </a:pPr>
            <a:r>
              <a:rPr lang="en-US" baseline="0" dirty="0"/>
              <a:t>Of the 1317 total leaders, 1209 of those are from Canada… breakdown by province on the next slide</a:t>
            </a:r>
          </a:p>
          <a:p>
            <a:pPr marL="171450" indent="-171450">
              <a:buFont typeface="Wingdings" panose="05000000000000000000" pitchFamily="2" charset="2"/>
              <a:buChar char="Ø"/>
            </a:pPr>
            <a:endParaRPr lang="en-US" baseline="0" dirty="0"/>
          </a:p>
          <a:p>
            <a:pPr marL="171450" indent="-171450">
              <a:buFont typeface="Wingdings" panose="05000000000000000000" pitchFamily="2" charset="2"/>
              <a:buChar char="Ø"/>
            </a:pPr>
            <a:endParaRPr lang="en-US" baseline="0" dirty="0"/>
          </a:p>
        </p:txBody>
      </p:sp>
      <p:sp>
        <p:nvSpPr>
          <p:cNvPr id="4" name="Slide Number Placeholder 3"/>
          <p:cNvSpPr>
            <a:spLocks noGrp="1"/>
          </p:cNvSpPr>
          <p:nvPr>
            <p:ph type="sldNum" sz="quarter" idx="10"/>
          </p:nvPr>
        </p:nvSpPr>
        <p:spPr/>
        <p:txBody>
          <a:bodyPr/>
          <a:lstStyle/>
          <a:p>
            <a:fld id="{A68242CD-7FF2-4E7F-9C1D-49570FE7AC2F}" type="slidenum">
              <a:rPr lang="en-US" smtClean="0"/>
              <a:t>10</a:t>
            </a:fld>
            <a:endParaRPr lang="en-US"/>
          </a:p>
        </p:txBody>
      </p:sp>
    </p:spTree>
    <p:extLst>
      <p:ext uri="{BB962C8B-B14F-4D97-AF65-F5344CB8AC3E}">
        <p14:creationId xmlns:p14="http://schemas.microsoft.com/office/powerpoint/2010/main" val="71989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marR="0" lvl="0" indent="-463550" algn="l" defTabSz="914400" rtl="0" eaLnBrk="0" fontAlgn="base" latinLnBrk="0" hangingPunct="0">
              <a:lnSpc>
                <a:spcPct val="100000"/>
              </a:lnSpc>
              <a:spcBef>
                <a:spcPct val="0"/>
              </a:spcBef>
              <a:spcAft>
                <a:spcPct val="0"/>
              </a:spcAft>
              <a:buSzTx/>
              <a:buFontTx/>
              <a:buChar char="•"/>
              <a:tabLst/>
            </a:pPr>
            <a:r>
              <a:rPr kumimoji="0" lang="en-US" altLang="en-US" b="0" i="0" u="none" strike="noStrike" cap="none" normalizeH="0" baseline="0" dirty="0">
                <a:ln>
                  <a:noFill/>
                </a:ln>
                <a:solidFill>
                  <a:schemeClr val="tx1"/>
                </a:solidFill>
                <a:effectLst/>
                <a:cs typeface="Calibri" panose="020F0502020204030204" pitchFamily="34" charset="0"/>
              </a:rPr>
              <a:t>BR.10 Canadian provinces = 6 (BC, AB, ON, QC, NS, NB</a:t>
            </a:r>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12</a:t>
            </a:fld>
            <a:endParaRPr lang="en-US"/>
          </a:p>
        </p:txBody>
      </p:sp>
    </p:spTree>
    <p:extLst>
      <p:ext uri="{BB962C8B-B14F-4D97-AF65-F5344CB8AC3E}">
        <p14:creationId xmlns:p14="http://schemas.microsoft.com/office/powerpoint/2010/main" val="78710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Preferred research partner for clinical trial expertise and knowledge within</a:t>
            </a:r>
            <a:r>
              <a:rPr lang="en-US" baseline="0" dirty="0"/>
              <a:t> Canada, for US, and International peer groups in 22 countries (40 countries overall)</a:t>
            </a:r>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13</a:t>
            </a:fld>
            <a:endParaRPr lang="en-US"/>
          </a:p>
        </p:txBody>
      </p:sp>
    </p:spTree>
    <p:extLst>
      <p:ext uri="{BB962C8B-B14F-4D97-AF65-F5344CB8AC3E}">
        <p14:creationId xmlns:p14="http://schemas.microsoft.com/office/powerpoint/2010/main" val="289591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42CD-7FF2-4E7F-9C1D-49570FE7AC2F}" type="slidenum">
              <a:rPr lang="en-US" smtClean="0"/>
              <a:t>14</a:t>
            </a:fld>
            <a:endParaRPr lang="en-US"/>
          </a:p>
        </p:txBody>
      </p:sp>
    </p:spTree>
    <p:extLst>
      <p:ext uri="{BB962C8B-B14F-4D97-AF65-F5344CB8AC3E}">
        <p14:creationId xmlns:p14="http://schemas.microsoft.com/office/powerpoint/2010/main" val="172043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CE.6 Canadian standard; JNCCN guideline; cancer centre guidelines</a:t>
            </a:r>
          </a:p>
          <a:p>
            <a:r>
              <a:rPr lang="en-US" dirty="0"/>
              <a:t>MCRN¯003/MYX·1: A Single Arm Phase II Study of High-Dose Weekly </a:t>
            </a:r>
            <a:r>
              <a:rPr lang="en-US" dirty="0" err="1"/>
              <a:t>Carfilzomib</a:t>
            </a:r>
            <a:r>
              <a:rPr lang="en-US" dirty="0"/>
              <a:t> Plus Cyclophosphamide and Dexamethasone in the Treatment of Relapsed Multiple Myeloma after 1-3 Prior Therapies </a:t>
            </a:r>
          </a:p>
          <a:p>
            <a:pPr marL="0" marR="0" indent="0" algn="l" rtl="0" eaLnBrk="1" fontAlgn="auto" latinLnBrk="0" hangingPunct="1">
              <a:spcBef>
                <a:spcPts val="0"/>
              </a:spcBef>
              <a:spcAft>
                <a:spcPts val="0"/>
              </a:spcAft>
            </a:pPr>
            <a:r>
              <a:rPr lang="en-US" sz="1200" b="1" i="0" u="none" strike="noStrike" kern="1200" dirty="0">
                <a:solidFill>
                  <a:srgbClr val="FFFFFF"/>
                </a:solidFill>
                <a:effectLst/>
                <a:latin typeface="Calibri" panose="020F0502020204030204" pitchFamily="34" charset="0"/>
                <a:cs typeface="Calibri" panose="020F0502020204030204" pitchFamily="34" charset="0"/>
              </a:rPr>
              <a:t>MYX.1</a:t>
            </a:r>
            <a:endParaRPr lang="en-US" sz="11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200" b="1" i="0" u="none" strike="noStrike" kern="1200" dirty="0">
                <a:solidFill>
                  <a:srgbClr val="FFFFFF"/>
                </a:solidFill>
                <a:effectLst/>
                <a:latin typeface="Calibri" panose="020F0502020204030204" pitchFamily="34" charset="0"/>
                <a:cs typeface="Calibri" panose="020F0502020204030204" pitchFamily="34" charset="0"/>
              </a:rPr>
              <a:t>This convenient and cost-effective weekly </a:t>
            </a:r>
            <a:r>
              <a:rPr lang="en-US" sz="1200" b="1" i="0" u="none" strike="noStrike" kern="1200" dirty="0" err="1">
                <a:solidFill>
                  <a:srgbClr val="FFFFFF"/>
                </a:solidFill>
                <a:effectLst/>
                <a:latin typeface="Calibri" panose="020F0502020204030204" pitchFamily="34" charset="0"/>
                <a:cs typeface="Calibri" panose="020F0502020204030204" pitchFamily="34" charset="0"/>
              </a:rPr>
              <a:t>carfilzomib</a:t>
            </a:r>
            <a:r>
              <a:rPr lang="en-US" sz="1200" b="1" i="0" u="none" strike="noStrike" kern="1200" dirty="0">
                <a:solidFill>
                  <a:srgbClr val="FFFFFF"/>
                </a:solidFill>
                <a:effectLst/>
                <a:latin typeface="Calibri" panose="020F0502020204030204" pitchFamily="34" charset="0"/>
                <a:cs typeface="Calibri" panose="020F0502020204030204" pitchFamily="34" charset="0"/>
              </a:rPr>
              <a:t> triplet regimen is frequently used as a standard of care in Canadian practice</a:t>
            </a:r>
            <a:endParaRPr lang="en-US" sz="11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1" i="0" u="none" strike="noStrike" kern="1200" dirty="0">
                <a:solidFill>
                  <a:srgbClr val="FFFFFF"/>
                </a:solidFill>
                <a:effectLst/>
                <a:latin typeface="Calibri" panose="020F0502020204030204" pitchFamily="34" charset="0"/>
                <a:cs typeface="Calibri" panose="020F0502020204030204" pitchFamily="34" charset="0"/>
              </a:rPr>
              <a:t>American J </a:t>
            </a:r>
            <a:r>
              <a:rPr lang="en-US" sz="1200" b="1" i="0" u="none" strike="noStrike" kern="1200" dirty="0" err="1">
                <a:solidFill>
                  <a:srgbClr val="FFFFFF"/>
                </a:solidFill>
                <a:effectLst/>
                <a:latin typeface="Calibri" panose="020F0502020204030204" pitchFamily="34" charset="0"/>
                <a:cs typeface="Calibri" panose="020F0502020204030204" pitchFamily="34" charset="0"/>
              </a:rPr>
              <a:t>Hematol</a:t>
            </a:r>
            <a:r>
              <a:rPr lang="en-US" sz="1200" b="1" i="0" u="none" strike="noStrike" kern="1200" dirty="0">
                <a:solidFill>
                  <a:srgbClr val="FFFFFF"/>
                </a:solidFill>
                <a:effectLst/>
                <a:latin typeface="Calibri" panose="020F0502020204030204" pitchFamily="34" charset="0"/>
                <a:cs typeface="Calibri" panose="020F0502020204030204" pitchFamily="34" charset="0"/>
              </a:rPr>
              <a:t> 2021; cited 1 time</a:t>
            </a:r>
            <a:endParaRPr lang="en-US" sz="11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68242CD-7FF2-4E7F-9C1D-49570FE7AC2F}" type="slidenum">
              <a:rPr lang="en-US" smtClean="0"/>
              <a:t>16</a:t>
            </a:fld>
            <a:endParaRPr lang="en-US"/>
          </a:p>
        </p:txBody>
      </p:sp>
    </p:spTree>
    <p:extLst>
      <p:ext uri="{BB962C8B-B14F-4D97-AF65-F5344CB8AC3E}">
        <p14:creationId xmlns:p14="http://schemas.microsoft.com/office/powerpoint/2010/main" val="202914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8618"/>
            <a:ext cx="6934200" cy="11017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2057400" y="2914650"/>
            <a:ext cx="57150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0725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06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39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684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71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42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94"/>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264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862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236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714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4"/>
          <p:cNvSpPr>
            <a:spLocks noGrp="1"/>
          </p:cNvSpPr>
          <p:nvPr>
            <p:ph type="dt" sz="half" idx="10"/>
          </p:nvPr>
        </p:nvSpPr>
        <p:spPr>
          <a:xfrm>
            <a:off x="3505200" y="4705356"/>
            <a:ext cx="2133600" cy="274637"/>
          </a:xfrm>
          <a:prstGeom prst="rect">
            <a:avLst/>
          </a:prstGeom>
        </p:spPr>
        <p:txBody>
          <a:bodyPr/>
          <a:lstStyle>
            <a:lvl1pPr algn="ctr">
              <a:defRPr sz="1400"/>
            </a:lvl1pPr>
          </a:lstStyle>
          <a:p>
            <a:fld id="{B9A75FE2-EE2F-4CBE-ADC0-C6AAD072FAD9}"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4" name="Slide Number Placeholder 6"/>
          <p:cNvSpPr>
            <a:spLocks noGrp="1"/>
          </p:cNvSpPr>
          <p:nvPr>
            <p:ph type="sldNum" sz="quarter" idx="12"/>
          </p:nvPr>
        </p:nvSpPr>
        <p:spPr>
          <a:xfrm>
            <a:off x="6858000" y="4705356"/>
            <a:ext cx="2133600" cy="274637"/>
          </a:xfrm>
          <a:prstGeom prst="rect">
            <a:avLst/>
          </a:prstGeom>
        </p:spPr>
        <p:txBody>
          <a:bodyPr/>
          <a:lstStyle>
            <a:lvl1pPr algn="r">
              <a:defRPr sz="1400"/>
            </a:lvl1pPr>
          </a:lstStyle>
          <a:p>
            <a:fld id="{CF21166E-D056-45CD-936B-BF19BC7089E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026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3"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8590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1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pic>
        <p:nvPicPr>
          <p:cNvPr id="2" name="Picture 1" descr="Shape&#10;&#10;Description automatically generated with medium confidence">
            <a:extLst>
              <a:ext uri="{FF2B5EF4-FFF2-40B4-BE49-F238E27FC236}">
                <a16:creationId xmlns:a16="http://schemas.microsoft.com/office/drawing/2014/main" id="{5F6EBDAB-F651-1801-EE53-DA0BFBE3C0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7675" y="4523035"/>
            <a:ext cx="1756325" cy="6204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1pPr marL="227013" indent="-227013">
              <a:buFont typeface="Arial" panose="020B0604020202020204" pitchFamily="34" charset="0"/>
              <a:buChar char="•"/>
              <a:defRPr/>
            </a:lvl1pPr>
            <a:lvl2pPr marL="461963" indent="-234950">
              <a:buFont typeface="Arial" panose="020B0604020202020204" pitchFamily="34" charset="0"/>
              <a:buChar char="•"/>
              <a:defRPr/>
            </a:lvl2pPr>
            <a:lvl3pPr marL="687388" indent="-225425">
              <a:buFont typeface="Arial" panose="020B0604020202020204" pitchFamily="34" charset="0"/>
              <a:buChar char="•"/>
              <a:defRPr/>
            </a:lvl3pPr>
            <a:lvl4pPr marL="914400" indent="-227013">
              <a:buFont typeface="Arial" panose="020B0604020202020204" pitchFamily="34" charset="0"/>
              <a:buChar char="•"/>
              <a:defRPr/>
            </a:lvl4pPr>
            <a:lvl5pPr marL="1141413" indent="-22701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with medium confidence">
            <a:extLst>
              <a:ext uri="{FF2B5EF4-FFF2-40B4-BE49-F238E27FC236}">
                <a16:creationId xmlns:a16="http://schemas.microsoft.com/office/drawing/2014/main" id="{D5B6E5B0-B7FA-6BE9-F479-933623B26C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822" y="4544229"/>
            <a:ext cx="1756325" cy="6204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22960"/>
            <a:ext cx="4032448" cy="3909030"/>
          </a:xfrm>
        </p:spPr>
        <p:txBody>
          <a:bodyPr/>
          <a:lstStyle>
            <a:lvl1pPr>
              <a:defRPr sz="28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000"/>
            </a:lvl3pPr>
            <a:lvl4pPr marL="630936" indent="-164592">
              <a:buFont typeface="Arial" panose="020B0604020202020204" pitchFamily="34" charset="0"/>
              <a:buChar char="•"/>
              <a:defRPr sz="1800"/>
            </a:lvl4pPr>
            <a:lvl5pPr marL="859536" indent="-173736">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822960"/>
            <a:ext cx="4120456" cy="3909030"/>
          </a:xfrm>
        </p:spPr>
        <p:txBody>
          <a:bodyPr/>
          <a:lstStyle>
            <a:lvl1pPr>
              <a:defRPr sz="28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000"/>
            </a:lvl3pPr>
            <a:lvl4pPr marL="630936" indent="-164592">
              <a:buFont typeface="Arial" panose="020B0604020202020204" pitchFamily="34" charset="0"/>
              <a:buChar char="•"/>
              <a:defRPr sz="1800"/>
            </a:lvl4pPr>
            <a:lvl5pPr marL="859536" indent="-173736">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a:lvl1pPr>
          </a:lstStyle>
          <a:p>
            <a:r>
              <a:rPr lang="en-US" dirty="0"/>
              <a:t>Click to edit Title</a:t>
            </a:r>
          </a:p>
        </p:txBody>
      </p:sp>
      <p:pic>
        <p:nvPicPr>
          <p:cNvPr id="2" name="Picture 1" descr="Shape&#10;&#10;Description automatically generated with medium confidence">
            <a:extLst>
              <a:ext uri="{FF2B5EF4-FFF2-40B4-BE49-F238E27FC236}">
                <a16:creationId xmlns:a16="http://schemas.microsoft.com/office/drawing/2014/main" id="{4E7E43C3-05BE-42E6-1849-8A02FEC242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13654"/>
            <a:ext cx="1756325" cy="6204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pic>
        <p:nvPicPr>
          <p:cNvPr id="3" name="Picture 2" descr="Shape&#10;&#10;Description automatically generated with medium confidence">
            <a:extLst>
              <a:ext uri="{FF2B5EF4-FFF2-40B4-BE49-F238E27FC236}">
                <a16:creationId xmlns:a16="http://schemas.microsoft.com/office/drawing/2014/main" id="{D53C01E4-B856-1392-D84C-4BAD0197AB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2179" y="4529678"/>
            <a:ext cx="1756325" cy="6204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Shape&#10;&#10;Description automatically generated with medium confidence">
            <a:extLst>
              <a:ext uri="{FF2B5EF4-FFF2-40B4-BE49-F238E27FC236}">
                <a16:creationId xmlns:a16="http://schemas.microsoft.com/office/drawing/2014/main" id="{194D6878-2FA8-6A99-2CE5-217C82E2B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39009"/>
            <a:ext cx="1756325" cy="62046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44154"/>
            <a:ext cx="8496300" cy="3293770"/>
          </a:xfrm>
        </p:spPr>
        <p:txBody>
          <a:bodyPr/>
          <a:lstStyle/>
          <a:p>
            <a:r>
              <a:rPr lang="en-US"/>
              <a:t>Click icon to add picture</a:t>
            </a:r>
            <a:endParaRPr lang="en-CA"/>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pic>
        <p:nvPicPr>
          <p:cNvPr id="3" name="Picture 2" descr="Shape&#10;&#10;Description automatically generated with medium confidence">
            <a:extLst>
              <a:ext uri="{FF2B5EF4-FFF2-40B4-BE49-F238E27FC236}">
                <a16:creationId xmlns:a16="http://schemas.microsoft.com/office/drawing/2014/main" id="{031E6A20-1977-C68E-F6DB-615155EF6F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30385"/>
            <a:ext cx="1756325" cy="620465"/>
          </a:xfrm>
          <a:prstGeom prst="rect">
            <a:avLst/>
          </a:prstGeom>
        </p:spPr>
      </p:pic>
    </p:spTree>
    <p:extLst>
      <p:ext uri="{BB962C8B-B14F-4D97-AF65-F5344CB8AC3E}">
        <p14:creationId xmlns:p14="http://schemas.microsoft.com/office/powerpoint/2010/main" val="238843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4" name="Vertical Text Placeholder 2"/>
          <p:cNvSpPr>
            <a:spLocks noGrp="1"/>
          </p:cNvSpPr>
          <p:nvPr>
            <p:ph type="body" orient="vert" idx="1"/>
          </p:nvPr>
        </p:nvSpPr>
        <p:spPr>
          <a:xfrm>
            <a:off x="323528" y="825471"/>
            <a:ext cx="8496944" cy="3906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
        <p:nvSpPr>
          <p:cNvPr id="4" name="Vertical Title 1"/>
          <p:cNvSpPr>
            <a:spLocks noGrp="1"/>
          </p:cNvSpPr>
          <p:nvPr>
            <p:ph type="title" orient="vert"/>
          </p:nvPr>
        </p:nvSpPr>
        <p:spPr>
          <a:xfrm>
            <a:off x="6629400" y="205979"/>
            <a:ext cx="205740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6019800" cy="4472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361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DCCC434E-17CD-9E93-83B8-AB836A9320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23035"/>
            <a:ext cx="1756325" cy="6204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519136"/>
              </a:buClr>
              <a:defRPr/>
            </a:lvl1pPr>
            <a:lvl2pPr>
              <a:buClr>
                <a:srgbClr val="519136"/>
              </a:buClr>
              <a:defRPr/>
            </a:lvl2pPr>
            <a:lvl3pPr>
              <a:buClr>
                <a:srgbClr val="519136"/>
              </a:buClr>
              <a:defRPr/>
            </a:lvl3pPr>
            <a:lvl4pPr>
              <a:buClr>
                <a:srgbClr val="519136"/>
              </a:buClr>
              <a:defRPr/>
            </a:lvl4pPr>
            <a:lvl5pPr>
              <a:buClr>
                <a:srgbClr val="5191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8"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6082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85750"/>
            <a:ext cx="8763000" cy="609600"/>
          </a:xfrm>
        </p:spPr>
        <p:txBody>
          <a:bodyPr/>
          <a:lstStyle>
            <a:lvl1pPr>
              <a:defRPr/>
            </a:lvl1pPr>
          </a:lstStyle>
          <a:p>
            <a:r>
              <a:rPr lang="en-US" dirty="0"/>
              <a:t>Title</a:t>
            </a:r>
          </a:p>
        </p:txBody>
      </p:sp>
      <p:sp>
        <p:nvSpPr>
          <p:cNvPr id="3" name="Content Placeholder 2"/>
          <p:cNvSpPr>
            <a:spLocks noGrp="1"/>
          </p:cNvSpPr>
          <p:nvPr>
            <p:ph idx="1" hasCustomPrompt="1"/>
          </p:nvPr>
        </p:nvSpPr>
        <p:spPr>
          <a:xfrm>
            <a:off x="152400" y="1047751"/>
            <a:ext cx="8839200" cy="3165873"/>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with medium confidence">
            <a:extLst>
              <a:ext uri="{FF2B5EF4-FFF2-40B4-BE49-F238E27FC236}">
                <a16:creationId xmlns:a16="http://schemas.microsoft.com/office/drawing/2014/main" id="{79B95FE3-23BE-E48B-E962-0AF37DA4EA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50977"/>
            <a:ext cx="1756325" cy="620465"/>
          </a:xfrm>
          <a:prstGeom prst="rect">
            <a:avLst/>
          </a:prstGeom>
        </p:spPr>
      </p:pic>
    </p:spTree>
    <p:extLst>
      <p:ext uri="{BB962C8B-B14F-4D97-AF65-F5344CB8AC3E}">
        <p14:creationId xmlns:p14="http://schemas.microsoft.com/office/powerpoint/2010/main" val="32255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Shape&#10;&#10;Description automatically generated with medium confidence">
            <a:extLst>
              <a:ext uri="{FF2B5EF4-FFF2-40B4-BE49-F238E27FC236}">
                <a16:creationId xmlns:a16="http://schemas.microsoft.com/office/drawing/2014/main" id="{4D41FBE9-ADEF-5C62-B27E-6750ED7C6A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494993"/>
            <a:ext cx="1756325" cy="620465"/>
          </a:xfrm>
          <a:prstGeom prst="rect">
            <a:avLst/>
          </a:prstGeom>
        </p:spPr>
      </p:pic>
    </p:spTree>
    <p:extLst>
      <p:ext uri="{BB962C8B-B14F-4D97-AF65-F5344CB8AC3E}">
        <p14:creationId xmlns:p14="http://schemas.microsoft.com/office/powerpoint/2010/main" val="2410629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A85514B7-DE26-1633-6883-54D2893A7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7675" y="4523035"/>
            <a:ext cx="1756325" cy="620465"/>
          </a:xfrm>
          <a:prstGeom prst="rect">
            <a:avLst/>
          </a:prstGeom>
        </p:spPr>
      </p:pic>
    </p:spTree>
    <p:extLst>
      <p:ext uri="{BB962C8B-B14F-4D97-AF65-F5344CB8AC3E}">
        <p14:creationId xmlns:p14="http://schemas.microsoft.com/office/powerpoint/2010/main" val="3301273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4484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08021-67E1-4AC3-B653-5178A78376DB}"/>
              </a:ext>
            </a:extLst>
          </p:cNvPr>
          <p:cNvPicPr>
            <a:picLocks noChangeAspect="1"/>
          </p:cNvPicPr>
          <p:nvPr userDrawn="1"/>
        </p:nvPicPr>
        <p:blipFill rotWithShape="1">
          <a:blip r:embed="rId2" cstate="print">
            <a:duotone>
              <a:schemeClr val="accent6">
                <a:shade val="45000"/>
                <a:satMod val="135000"/>
              </a:schemeClr>
              <a:prstClr val="white"/>
            </a:duotone>
            <a:alphaModFix amt="50000"/>
            <a:extLst>
              <a:ext uri="{BEBA8EAE-BF5A-486C-A8C5-ECC9F3942E4B}">
                <a14:imgProps xmlns:a14="http://schemas.microsoft.com/office/drawing/2010/main">
                  <a14:imgLayer r:embed="rId3">
                    <a14:imgEffect>
                      <a14:colorTemperature colorTemp="11180"/>
                    </a14:imgEffect>
                  </a14:imgLayer>
                </a14:imgProps>
              </a:ext>
              <a:ext uri="{28A0092B-C50C-407E-A947-70E740481C1C}">
                <a14:useLocalDpi xmlns:a14="http://schemas.microsoft.com/office/drawing/2010/main" val="0"/>
              </a:ext>
            </a:extLst>
          </a:blip>
          <a:srcRect l="3893" t="-1" r="59666" b="-12776"/>
          <a:stretch/>
        </p:blipFill>
        <p:spPr>
          <a:xfrm>
            <a:off x="0" y="1"/>
            <a:ext cx="3328988" cy="5800724"/>
          </a:xfrm>
          <a:prstGeom prst="rect">
            <a:avLst/>
          </a:prstGeom>
        </p:spPr>
      </p:pic>
      <p:sp>
        <p:nvSpPr>
          <p:cNvPr id="11" name="Text Placeholder 10"/>
          <p:cNvSpPr>
            <a:spLocks noGrp="1"/>
          </p:cNvSpPr>
          <p:nvPr>
            <p:ph type="body" sz="quarter" idx="13" hasCustomPrompt="1"/>
          </p:nvPr>
        </p:nvSpPr>
        <p:spPr>
          <a:xfrm>
            <a:off x="4419600" y="785350"/>
            <a:ext cx="4559576" cy="1137829"/>
          </a:xfrm>
        </p:spPr>
        <p:txBody>
          <a:bodyPr>
            <a:normAutofit/>
          </a:bodyPr>
          <a:lstStyle>
            <a:lvl1pPr marL="0" indent="0" algn="l">
              <a:buNone/>
              <a:defRPr sz="3400" b="0" i="0">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4419600" y="1930141"/>
            <a:ext cx="4955231" cy="1026114"/>
          </a:xfrm>
        </p:spPr>
        <p:txBody>
          <a:bodyPr>
            <a:normAutofit/>
          </a:bodyPr>
          <a:lstStyle>
            <a:lvl1pPr marL="0" indent="0" algn="l">
              <a:buNone/>
              <a:defRPr sz="2600">
                <a:solidFill>
                  <a:schemeClr val="bg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4419600" y="3081106"/>
            <a:ext cx="4933460" cy="810090"/>
          </a:xfrm>
        </p:spPr>
        <p:txBody>
          <a:bodyPr>
            <a:normAutofit/>
          </a:bodyPr>
          <a:lstStyle>
            <a:lvl1pPr marL="0" indent="0" algn="l">
              <a:buNone/>
              <a:defRPr sz="1800">
                <a:solidFill>
                  <a:schemeClr val="bg1"/>
                </a:solidFill>
              </a:defRPr>
            </a:lvl1pPr>
          </a:lstStyle>
          <a:p>
            <a:pPr lvl="0"/>
            <a:r>
              <a:rPr lang="en-US" dirty="0"/>
              <a:t>Click to edit Presenter/Author</a:t>
            </a:r>
          </a:p>
        </p:txBody>
      </p:sp>
    </p:spTree>
    <p:extLst>
      <p:ext uri="{BB962C8B-B14F-4D97-AF65-F5344CB8AC3E}">
        <p14:creationId xmlns:p14="http://schemas.microsoft.com/office/powerpoint/2010/main" val="1989469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22960"/>
            <a:ext cx="4032448" cy="3909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22960"/>
            <a:ext cx="4120456" cy="39090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44154"/>
            <a:ext cx="8496300" cy="3293770"/>
          </a:xfrm>
        </p:spPr>
        <p:txBody>
          <a:bodyPr/>
          <a:lstStyle/>
          <a:p>
            <a:r>
              <a:rPr lang="en-US"/>
              <a:t>Click icon to add picture</a:t>
            </a:r>
            <a:endParaRPr lang="en-CA"/>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800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Vertical Text Placeholder 2"/>
          <p:cNvSpPr>
            <a:spLocks noGrp="1"/>
          </p:cNvSpPr>
          <p:nvPr>
            <p:ph type="body" orient="vert" idx="1"/>
          </p:nvPr>
        </p:nvSpPr>
        <p:spPr>
          <a:xfrm>
            <a:off x="323528" y="825471"/>
            <a:ext cx="8496944" cy="39065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6629400" y="205979"/>
            <a:ext cx="205740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6019800" cy="4472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361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algn="ctr">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algn="ctr">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algn="ctr">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2715039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Content Placeholder 5"/>
          <p:cNvSpPr>
            <a:spLocks noGrp="1"/>
          </p:cNvSpPr>
          <p:nvPr>
            <p:ph sz="quarter" idx="4"/>
          </p:nvPr>
        </p:nvSpPr>
        <p:spPr>
          <a:xfrm>
            <a:off x="4716016" y="1276386"/>
            <a:ext cx="4104456" cy="3509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Text Placeholder 4"/>
          <p:cNvSpPr>
            <a:spLocks noGrp="1"/>
          </p:cNvSpPr>
          <p:nvPr>
            <p:ph type="body" sz="quarter" idx="13" hasCustomPrompt="1"/>
          </p:nvPr>
        </p:nvSpPr>
        <p:spPr>
          <a:xfrm>
            <a:off x="4716016"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
        <p:nvSpPr>
          <p:cNvPr id="12" name="Text Placeholder 4"/>
          <p:cNvSpPr>
            <a:spLocks noGrp="1"/>
          </p:cNvSpPr>
          <p:nvPr>
            <p:ph type="body" sz="quarter" idx="14" hasCustomPrompt="1"/>
          </p:nvPr>
        </p:nvSpPr>
        <p:spPr>
          <a:xfrm>
            <a:off x="323528" y="789552"/>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Tree>
    <p:extLst>
      <p:ext uri="{BB962C8B-B14F-4D97-AF65-F5344CB8AC3E}">
        <p14:creationId xmlns:p14="http://schemas.microsoft.com/office/powerpoint/2010/main" val="1353452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7" name="Picture Placeholder 6"/>
          <p:cNvSpPr>
            <a:spLocks noGrp="1"/>
          </p:cNvSpPr>
          <p:nvPr>
            <p:ph type="pic" sz="quarter" idx="10"/>
          </p:nvPr>
        </p:nvSpPr>
        <p:spPr>
          <a:xfrm>
            <a:off x="323850" y="844155"/>
            <a:ext cx="8496300" cy="3293770"/>
          </a:xfrm>
        </p:spPr>
        <p:txBody>
          <a:bodyPr/>
          <a:lstStyle/>
          <a:p>
            <a:r>
              <a:rPr lang="en-CA"/>
              <a:t>Drag picture to placeholder or click icon to add</a:t>
            </a:r>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algn="ctr">
              <a:defRPr sz="2400"/>
            </a:lvl1pPr>
          </a:lstStyle>
          <a:p>
            <a:pPr lvl="0"/>
            <a:r>
              <a:rPr lang="en-US" dirty="0"/>
              <a:t>Add Description/Title</a:t>
            </a:r>
          </a:p>
        </p:txBody>
      </p:sp>
    </p:spTree>
    <p:extLst>
      <p:ext uri="{BB962C8B-B14F-4D97-AF65-F5344CB8AC3E}">
        <p14:creationId xmlns:p14="http://schemas.microsoft.com/office/powerpoint/2010/main" val="3366872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4" name="Vertical Text Placeholder 2"/>
          <p:cNvSpPr>
            <a:spLocks noGrp="1"/>
          </p:cNvSpPr>
          <p:nvPr>
            <p:ph type="body" orient="vert" idx="1"/>
          </p:nvPr>
        </p:nvSpPr>
        <p:spPr>
          <a:xfrm>
            <a:off x="323528" y="825473"/>
            <a:ext cx="8496944" cy="3906519"/>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72910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6629400" y="205984"/>
            <a:ext cx="2057400" cy="4472005"/>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457200" y="205984"/>
            <a:ext cx="6019800" cy="447200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199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4" name="Vertical Text Placeholder 2"/>
          <p:cNvSpPr>
            <a:spLocks noGrp="1"/>
          </p:cNvSpPr>
          <p:nvPr>
            <p:ph type="body" orient="vert" idx="1"/>
          </p:nvPr>
        </p:nvSpPr>
        <p:spPr>
          <a:xfrm>
            <a:off x="323528" y="825473"/>
            <a:ext cx="8496944" cy="3906519"/>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0761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9"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8935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6629400" y="205984"/>
            <a:ext cx="2057400" cy="4472005"/>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457200" y="205984"/>
            <a:ext cx="6019800" cy="447200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56361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393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928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73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059582"/>
            <a:ext cx="7776864" cy="1404156"/>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2625756"/>
            <a:ext cx="7776864" cy="1026114"/>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3813889"/>
            <a:ext cx="7776864" cy="81009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3623802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2509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699542"/>
            <a:ext cx="4032448" cy="403244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699542"/>
            <a:ext cx="4120456" cy="4032448"/>
          </a:xfrm>
        </p:spPr>
        <p:txBody>
          <a:bodyPr/>
          <a:lstStyle>
            <a:lvl1pPr>
              <a:defRPr sz="2400"/>
            </a:lvl1pPr>
            <a:lvl2pPr marL="173736" indent="-173736">
              <a:buFont typeface="Arial" panose="020B0604020202020204" pitchFamily="34" charset="0"/>
              <a:buChar char="•"/>
              <a:defRPr sz="28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1135064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323528"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p:nvPr>
        </p:nvSpPr>
        <p:spPr>
          <a:xfrm>
            <a:off x="4716016" y="1131590"/>
            <a:ext cx="4104456" cy="365440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4716016"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
        <p:nvSpPr>
          <p:cNvPr id="12" name="Text Placeholder 4"/>
          <p:cNvSpPr>
            <a:spLocks noGrp="1"/>
          </p:cNvSpPr>
          <p:nvPr>
            <p:ph type="body" sz="quarter" idx="14" hasCustomPrompt="1"/>
          </p:nvPr>
        </p:nvSpPr>
        <p:spPr>
          <a:xfrm>
            <a:off x="323528" y="627534"/>
            <a:ext cx="4120456" cy="41148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a:t>
            </a:r>
          </a:p>
        </p:txBody>
      </p:sp>
    </p:spTree>
    <p:extLst>
      <p:ext uri="{BB962C8B-B14F-4D97-AF65-F5344CB8AC3E}">
        <p14:creationId xmlns:p14="http://schemas.microsoft.com/office/powerpoint/2010/main" val="951145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0135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699542"/>
            <a:ext cx="8496300" cy="3438382"/>
          </a:xfrm>
        </p:spPr>
        <p:txBody>
          <a:bodyPr/>
          <a:lstStyle>
            <a:lvl1pPr marL="0" indent="0">
              <a:buNone/>
              <a:defRPr/>
            </a:lvl1pPr>
          </a:lstStyle>
          <a:p>
            <a:r>
              <a:rPr lang="en-US"/>
              <a:t>Click icon to add picture</a:t>
            </a:r>
            <a:endParaRPr lang="en-CA" dirty="0"/>
          </a:p>
        </p:txBody>
      </p:sp>
      <p:sp>
        <p:nvSpPr>
          <p:cNvPr id="4" name="Text Placeholder 3"/>
          <p:cNvSpPr>
            <a:spLocks noGrp="1"/>
          </p:cNvSpPr>
          <p:nvPr>
            <p:ph type="body" sz="quarter" idx="11" hasCustomPrompt="1"/>
          </p:nvPr>
        </p:nvSpPr>
        <p:spPr>
          <a:xfrm>
            <a:off x="323850" y="4300557"/>
            <a:ext cx="8496300" cy="377428"/>
          </a:xfrm>
        </p:spPr>
        <p:txBody>
          <a:bodyPr>
            <a:noAutofit/>
          </a:bodyPr>
          <a:lstStyle>
            <a:lvl1pPr marL="0" indent="0" algn="ctr">
              <a:buNone/>
              <a:defRPr sz="2400"/>
            </a:lvl1pPr>
          </a:lstStyle>
          <a:p>
            <a:pPr lvl="0"/>
            <a:r>
              <a:rPr lang="en-US" dirty="0"/>
              <a:t>Add Description/Title</a:t>
            </a:r>
          </a:p>
        </p:txBody>
      </p:sp>
    </p:spTree>
    <p:extLst>
      <p:ext uri="{BB962C8B-B14F-4D97-AF65-F5344CB8AC3E}">
        <p14:creationId xmlns:p14="http://schemas.microsoft.com/office/powerpoint/2010/main" val="41710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11"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15151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Vertical Text Placeholder 2"/>
          <p:cNvSpPr>
            <a:spLocks noGrp="1"/>
          </p:cNvSpPr>
          <p:nvPr>
            <p:ph type="body" orient="vert" idx="1"/>
          </p:nvPr>
        </p:nvSpPr>
        <p:spPr>
          <a:xfrm>
            <a:off x="323528" y="699543"/>
            <a:ext cx="8496944" cy="4032448"/>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7300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Vertical Title 1"/>
          <p:cNvSpPr>
            <a:spLocks noGrp="1"/>
          </p:cNvSpPr>
          <p:nvPr>
            <p:ph type="title" orient="vert"/>
          </p:nvPr>
        </p:nvSpPr>
        <p:spPr>
          <a:xfrm>
            <a:off x="8090048" y="205979"/>
            <a:ext cx="874440" cy="4472005"/>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05979"/>
            <a:ext cx="7427168" cy="4472005"/>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0386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532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95478" y="375427"/>
            <a:ext cx="5117486" cy="409211"/>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26785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93"/>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437"/>
          </a:xfrm>
        </p:spPr>
        <p:txBody>
          <a:bodyPr/>
          <a:lstStyle>
            <a:lvl1pPr>
              <a:defRPr sz="3200"/>
            </a:lvl1pPr>
            <a:lvl2pPr>
              <a:defRPr sz="2800"/>
            </a:lvl2pPr>
            <a:lvl3pPr>
              <a:defRPr sz="2400"/>
            </a:lvl3pPr>
            <a:lvl4pPr>
              <a:buClr>
                <a:srgbClr val="519136"/>
              </a:buClr>
              <a:defRPr sz="2000"/>
            </a:lvl4pPr>
            <a:lvl5pPr>
              <a:buClr>
                <a:srgbClr val="519136"/>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9" name="Slide Number Placeholder 6"/>
          <p:cNvSpPr>
            <a:spLocks noGrp="1"/>
          </p:cNvSpPr>
          <p:nvPr>
            <p:ph type="sldNum" sz="quarter" idx="12"/>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7602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9"/>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38415"/>
            <a:ext cx="2804160" cy="80963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2600" y="488680"/>
            <a:ext cx="3429000" cy="4445271"/>
          </a:xfrm>
          <a:prstGeom prst="rect">
            <a:avLst/>
          </a:prstGeom>
        </p:spPr>
      </p:pic>
      <p:pic>
        <p:nvPicPr>
          <p:cNvPr id="8" name="Picture 2" descr="http://www.queensu.ca/mc_administrator/sites/default/files/assets/pages/QueensLogo_colou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68344" y="51470"/>
            <a:ext cx="1253353" cy="9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5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942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jpeg"/><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7.jp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9.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9.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7.jp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29829"/>
            <a:ext cx="8610600" cy="594123"/>
          </a:xfrm>
          <a:prstGeom prst="rect">
            <a:avLst/>
          </a:prstGeom>
        </p:spPr>
        <p:txBody>
          <a:bodyPr vert="horz" lIns="91440" tIns="45720" rIns="91440" bIns="45720" rtlCol="0" anchor="t">
            <a:normAutofit/>
          </a:bodyPr>
          <a:lstStyle/>
          <a:p>
            <a:r>
              <a:rPr lang="en-US" dirty="0"/>
              <a:t>Click to edit Master title style</a:t>
            </a:r>
            <a:endParaRPr lang="en-CA" dirty="0"/>
          </a:p>
        </p:txBody>
      </p:sp>
      <p:sp>
        <p:nvSpPr>
          <p:cNvPr id="3" name="Text Placeholder 2"/>
          <p:cNvSpPr>
            <a:spLocks noGrp="1"/>
          </p:cNvSpPr>
          <p:nvPr>
            <p:ph type="body" idx="1"/>
          </p:nvPr>
        </p:nvSpPr>
        <p:spPr>
          <a:xfrm>
            <a:off x="228600" y="1200150"/>
            <a:ext cx="8610600" cy="326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8936" y="4463986"/>
            <a:ext cx="2209800" cy="679514"/>
          </a:xfrm>
          <a:prstGeom prst="rect">
            <a:avLst/>
          </a:prstGeom>
        </p:spPr>
      </p:pic>
      <p:sp>
        <p:nvSpPr>
          <p:cNvPr id="7" name="Date Placeholder 4"/>
          <p:cNvSpPr>
            <a:spLocks noGrp="1"/>
          </p:cNvSpPr>
          <p:nvPr>
            <p:ph type="dt" sz="half" idx="2"/>
          </p:nvPr>
        </p:nvSpPr>
        <p:spPr>
          <a:xfrm>
            <a:off x="3505200" y="4705355"/>
            <a:ext cx="2133600" cy="274637"/>
          </a:xfrm>
          <a:prstGeom prst="rect">
            <a:avLst/>
          </a:prstGeom>
        </p:spPr>
        <p:txBody>
          <a:bodyPr/>
          <a:lstStyle>
            <a:lvl1pPr algn="ctr">
              <a:defRPr sz="1400"/>
            </a:lvl1pPr>
          </a:lstStyle>
          <a:p>
            <a:fld id="{B9A75FE2-EE2F-4CBE-ADC0-C6AAD072FAD9}" type="datetimeFigureOut">
              <a:rPr lang="en-US" smtClean="0">
                <a:solidFill>
                  <a:prstClr val="black"/>
                </a:solidFill>
                <a:latin typeface="Calibri"/>
              </a:rPr>
              <a:pPr/>
              <a:t>8/21/2024</a:t>
            </a:fld>
            <a:endParaRPr lang="en-US">
              <a:solidFill>
                <a:prstClr val="black"/>
              </a:solidFill>
              <a:latin typeface="Calibri"/>
            </a:endParaRPr>
          </a:p>
        </p:txBody>
      </p:sp>
      <p:sp>
        <p:nvSpPr>
          <p:cNvPr id="8" name="Slide Number Placeholder 6"/>
          <p:cNvSpPr>
            <a:spLocks noGrp="1"/>
          </p:cNvSpPr>
          <p:nvPr>
            <p:ph type="sldNum" sz="quarter" idx="4"/>
          </p:nvPr>
        </p:nvSpPr>
        <p:spPr>
          <a:xfrm>
            <a:off x="6858000" y="4705355"/>
            <a:ext cx="2133600" cy="274637"/>
          </a:xfrm>
          <a:prstGeom prst="rect">
            <a:avLst/>
          </a:prstGeom>
        </p:spPr>
        <p:txBody>
          <a:bodyPr/>
          <a:lstStyle>
            <a:lvl1pPr algn="r">
              <a:defRPr sz="1400"/>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186076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ctr" defTabSz="914400" rtl="0" eaLnBrk="1" latinLnBrk="0" hangingPunct="1">
        <a:spcBef>
          <a:spcPct val="0"/>
        </a:spcBef>
        <a:buNone/>
        <a:defRPr sz="3200" b="1" kern="1200">
          <a:solidFill>
            <a:srgbClr val="519136"/>
          </a:solidFill>
          <a:latin typeface="+mj-lt"/>
          <a:ea typeface="+mj-ea"/>
          <a:cs typeface="+mj-cs"/>
        </a:defRPr>
      </a:lvl1pPr>
    </p:titleStyle>
    <p:bodyStyle>
      <a:lvl1pPr marL="342900" indent="-342900" algn="l" defTabSz="914400" rtl="0" eaLnBrk="1" latinLnBrk="0" hangingPunct="1">
        <a:spcBef>
          <a:spcPct val="20000"/>
        </a:spcBef>
        <a:buClr>
          <a:srgbClr val="519136"/>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191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191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6"/>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81556"/>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944A314-A2F1-4CCE-B57C-90012A2487F6}" type="datetimeFigureOut">
              <a:rPr lang="en-US" smtClean="0">
                <a:solidFill>
                  <a:prstClr val="black">
                    <a:tint val="75000"/>
                  </a:prstClr>
                </a:solidFill>
                <a:latin typeface="Calibri"/>
              </a:rPr>
              <a:pPr/>
              <a:t>8/21/2024</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9"/>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AC806CD-1987-4BA7-A971-613E291E8F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936" y="4463986"/>
            <a:ext cx="2209800" cy="679514"/>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15001" y="698230"/>
            <a:ext cx="3326136" cy="4311920"/>
          </a:xfrm>
          <a:prstGeom prst="rect">
            <a:avLst/>
          </a:prstGeom>
        </p:spPr>
      </p:pic>
      <p:pic>
        <p:nvPicPr>
          <p:cNvPr id="10" name="Picture 2" descr="http://www.queensu.ca/mc_administrator/sites/default/files/assets/pages/QueensLogo_colour.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68344" y="51470"/>
            <a:ext cx="1253353" cy="95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133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914400" rtl="0" eaLnBrk="1" latinLnBrk="0" hangingPunct="1">
        <a:spcBef>
          <a:spcPct val="0"/>
        </a:spcBef>
        <a:buNone/>
        <a:defRPr sz="3200" b="1" kern="1200">
          <a:solidFill>
            <a:srgbClr val="519136"/>
          </a:solidFill>
          <a:latin typeface="+mj-lt"/>
          <a:ea typeface="+mj-ea"/>
          <a:cs typeface="+mj-cs"/>
        </a:defRPr>
      </a:lvl1pPr>
    </p:titleStyle>
    <p:bodyStyle>
      <a:lvl1pPr marL="342900" indent="-342900" algn="l" defTabSz="914400" rtl="0" eaLnBrk="1" latinLnBrk="0" hangingPunct="1">
        <a:spcBef>
          <a:spcPct val="20000"/>
        </a:spcBef>
        <a:buClr>
          <a:srgbClr val="519136"/>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191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191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51913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51913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4320"/>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25471"/>
            <a:ext cx="8496944" cy="39065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21166E-D056-45CD-936B-BF19BC7089E0}" type="slidenum">
              <a:rPr lang="en-US" smtClean="0">
                <a:solidFill>
                  <a:prstClr val="black"/>
                </a:solidFill>
                <a:latin typeface="Calibri"/>
              </a:rPr>
              <a:pPr/>
              <a:t>‹#›</a:t>
            </a:fld>
            <a:endParaRPr lang="en-US">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762" r:id="rId10"/>
    <p:sldLayoutId id="2147483775" r:id="rId11"/>
    <p:sldLayoutId id="2147483776" r:id="rId12"/>
    <p:sldLayoutId id="2147483923" r:id="rId13"/>
  </p:sldLayoutIdLst>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Wingdings" pitchFamily="2" charset="2"/>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Wingdings" pitchFamily="2" charset="2"/>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Wingdings" pitchFamily="2" charset="2"/>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4320"/>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25471"/>
            <a:ext cx="8496944" cy="39065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with medium confidence">
            <a:extLst>
              <a:ext uri="{FF2B5EF4-FFF2-40B4-BE49-F238E27FC236}">
                <a16:creationId xmlns:a16="http://schemas.microsoft.com/office/drawing/2014/main" id="{33F891DB-2E58-5C3C-707F-528A07F9FB3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7675" y="4557670"/>
            <a:ext cx="1756325" cy="620465"/>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672" r:id="rId11"/>
    <p:sldLayoutId id="2147483675" r:id="rId12"/>
    <p:sldLayoutId id="2147483677" r:id="rId13"/>
    <p:sldLayoutId id="2147483678" r:id="rId14"/>
    <p:sldLayoutId id="2147483679" r:id="rId15"/>
    <p:sldLayoutId id="2147483661" r:id="rId16"/>
    <p:sldLayoutId id="2147483662" r:id="rId17"/>
    <p:sldLayoutId id="2147483731" r:id="rId18"/>
    <p:sldLayoutId id="2147483743" r:id="rId19"/>
    <p:sldLayoutId id="2147483744" r:id="rId20"/>
  </p:sldLayoutIdLst>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227013" indent="-227013" algn="l" defTabSz="914400" rtl="0" eaLnBrk="1" latinLnBrk="0" hangingPunct="1">
        <a:spcBef>
          <a:spcPts val="800"/>
        </a:spcBef>
        <a:buFont typeface="Arial" panose="020B0604020202020204" pitchFamily="34" charset="0"/>
        <a:buChar char="•"/>
        <a:defRPr sz="2800" b="0" kern="1200">
          <a:solidFill>
            <a:schemeClr val="tx1"/>
          </a:solidFill>
          <a:latin typeface="Calibri" panose="020F0502020204030204" pitchFamily="34" charset="0"/>
          <a:ea typeface="+mn-ea"/>
          <a:cs typeface="+mn-cs"/>
        </a:defRPr>
      </a:lvl1pPr>
      <a:lvl2pPr marL="461963" indent="-234950" algn="l" defTabSz="914400" rtl="0" eaLnBrk="1" latinLnBrk="0" hangingPunct="1">
        <a:spcBef>
          <a:spcPts val="300"/>
        </a:spcBef>
        <a:buClr>
          <a:srgbClr val="519136"/>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687388" indent="-225425"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914400" indent="-227013"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1141413" indent="-227013"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23478"/>
            <a:ext cx="8496944" cy="41148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699543"/>
            <a:ext cx="8496944" cy="4032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4" name="Picture 3" descr="Shape&#10;&#10;Description automatically generated with medium confidence">
            <a:extLst>
              <a:ext uri="{FF2B5EF4-FFF2-40B4-BE49-F238E27FC236}">
                <a16:creationId xmlns:a16="http://schemas.microsoft.com/office/drawing/2014/main" id="{5655D51F-DA2C-04BF-4317-34A93BBAFA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87675" y="4565388"/>
            <a:ext cx="1756325" cy="620465"/>
          </a:xfrm>
          <a:prstGeom prst="rect">
            <a:avLst/>
          </a:prstGeom>
        </p:spPr>
      </p:pic>
    </p:spTree>
    <p:extLst>
      <p:ext uri="{BB962C8B-B14F-4D97-AF65-F5344CB8AC3E}">
        <p14:creationId xmlns:p14="http://schemas.microsoft.com/office/powerpoint/2010/main" val="275739459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7800" indent="-177800"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ody of water with trees in the distance&#10;&#10;Description automatically generated">
            <a:extLst>
              <a:ext uri="{FF2B5EF4-FFF2-40B4-BE49-F238E27FC236}">
                <a16:creationId xmlns:a16="http://schemas.microsoft.com/office/drawing/2014/main" id="{2400B345-9472-CF19-E978-BEA42BF24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344955" cy="5143500"/>
          </a:xfrm>
          <a:prstGeom prst="rect">
            <a:avLst/>
          </a:prstGeom>
        </p:spPr>
      </p:pic>
      <p:sp>
        <p:nvSpPr>
          <p:cNvPr id="2" name="Text Placeholder 1"/>
          <p:cNvSpPr>
            <a:spLocks noGrp="1"/>
          </p:cNvSpPr>
          <p:nvPr>
            <p:ph type="body" sz="quarter" idx="13"/>
          </p:nvPr>
        </p:nvSpPr>
        <p:spPr>
          <a:xfrm>
            <a:off x="1490870" y="1450612"/>
            <a:ext cx="5515470" cy="478753"/>
          </a:xfrm>
        </p:spPr>
        <p:txBody>
          <a:bodyPr>
            <a:noAutofit/>
          </a:bodyPr>
          <a:lstStyle/>
          <a:p>
            <a:r>
              <a:rPr lang="en-US" sz="2100" b="1" dirty="0">
                <a:solidFill>
                  <a:schemeClr val="bg1"/>
                </a:solidFill>
              </a:rPr>
              <a:t>Land Acknowledgement – CCTG</a:t>
            </a:r>
            <a:endParaRPr lang="en-CA" sz="2400" b="1" dirty="0">
              <a:solidFill>
                <a:schemeClr val="bg1"/>
              </a:solidFill>
            </a:endParaRPr>
          </a:p>
        </p:txBody>
      </p:sp>
      <p:pic>
        <p:nvPicPr>
          <p:cNvPr id="9" name="Picture 8" descr="A black background with white text&#10;&#10;Description automatically generated with low confidence">
            <a:extLst>
              <a:ext uri="{FF2B5EF4-FFF2-40B4-BE49-F238E27FC236}">
                <a16:creationId xmlns:a16="http://schemas.microsoft.com/office/drawing/2014/main" id="{B090679F-81C2-52E2-D9EC-25F930E3A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970" y="522762"/>
            <a:ext cx="2880360" cy="478753"/>
          </a:xfrm>
          <a:prstGeom prst="rect">
            <a:avLst/>
          </a:prstGeom>
        </p:spPr>
      </p:pic>
      <p:sp>
        <p:nvSpPr>
          <p:cNvPr id="4" name="Text Placeholder 2">
            <a:extLst>
              <a:ext uri="{FF2B5EF4-FFF2-40B4-BE49-F238E27FC236}">
                <a16:creationId xmlns:a16="http://schemas.microsoft.com/office/drawing/2014/main" id="{342DA447-E059-3872-18A9-B51E84744520}"/>
              </a:ext>
            </a:extLst>
          </p:cNvPr>
          <p:cNvSpPr txBox="1">
            <a:spLocks/>
          </p:cNvSpPr>
          <p:nvPr/>
        </p:nvSpPr>
        <p:spPr>
          <a:xfrm>
            <a:off x="1498324" y="1929365"/>
            <a:ext cx="7185992" cy="2438883"/>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467"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rgbClr val="FFFFFF"/>
                </a:solidFill>
              </a:rPr>
              <a:t>As a national cooperative group, we recognize that what we now know as Canada is located on traditional, unceded, and treaty lands of First Nations, Inuit, and Métis peoples and that the Operations and Statistics Centre, at Queen’s University, is situated on traditional Anishinaabe and Haudenosaunee Territory.</a:t>
            </a:r>
          </a:p>
          <a:p>
            <a:pPr algn="l"/>
            <a:r>
              <a:rPr lang="en-US" sz="1800" dirty="0">
                <a:solidFill>
                  <a:srgbClr val="FFFFFF"/>
                </a:solidFill>
              </a:rPr>
              <a:t>With respect and gratitude, we acknowledge and </a:t>
            </a:r>
            <a:r>
              <a:rPr lang="en-US" sz="1800" dirty="0" err="1">
                <a:solidFill>
                  <a:srgbClr val="FFFFFF"/>
                </a:solidFill>
              </a:rPr>
              <a:t>honour</a:t>
            </a:r>
            <a:r>
              <a:rPr lang="en-US" sz="1800" dirty="0">
                <a:solidFill>
                  <a:srgbClr val="FFFFFF"/>
                </a:solidFill>
              </a:rPr>
              <a:t> the Indigenous peoples who have been stewards of the lands and waters for centuries and who continue to call these lands home.</a:t>
            </a:r>
          </a:p>
          <a:p>
            <a:pPr algn="l"/>
            <a:r>
              <a:rPr lang="en-US" sz="1800" dirty="0">
                <a:solidFill>
                  <a:srgbClr val="FFFFFF"/>
                </a:solidFill>
              </a:rPr>
              <a:t>We are committed to designing and conducting clinical trials that are culturally safe for all First Nations, Inuit, and Métis peoples.</a:t>
            </a:r>
            <a:endParaRPr lang="en-US" sz="1800" dirty="0"/>
          </a:p>
        </p:txBody>
      </p:sp>
    </p:spTree>
    <p:extLst>
      <p:ext uri="{BB962C8B-B14F-4D97-AF65-F5344CB8AC3E}">
        <p14:creationId xmlns:p14="http://schemas.microsoft.com/office/powerpoint/2010/main" val="225520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01038" y="4628117"/>
            <a:ext cx="502920" cy="377190"/>
          </a:xfrm>
          <a:prstGeom prst="ellipse">
            <a:avLst/>
          </a:prstGeom>
        </p:spPr>
        <p:txBody>
          <a:bodyPr>
            <a:normAutofit fontScale="62500" lnSpcReduction="20000"/>
          </a:bodyPr>
          <a:lstStyle/>
          <a:p>
            <a:fld id="{2754ED01-E2A0-4C1E-8E21-014B99041579}" type="slidenum">
              <a:rPr lang="en-US" smtClean="0"/>
              <a:pPr/>
              <a:t>10</a:t>
            </a:fld>
            <a:endParaRPr lang="en-US"/>
          </a:p>
        </p:txBody>
      </p:sp>
      <p:pic>
        <p:nvPicPr>
          <p:cNvPr id="5" name="Content Placeholder 3">
            <a:extLst>
              <a:ext uri="{FF2B5EF4-FFF2-40B4-BE49-F238E27FC236}">
                <a16:creationId xmlns:a16="http://schemas.microsoft.com/office/drawing/2014/main" id="{A7C8B6EA-1E66-450F-9158-728DDADCF35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248" b="3289"/>
          <a:stretch/>
        </p:blipFill>
        <p:spPr>
          <a:xfrm>
            <a:off x="88454" y="424516"/>
            <a:ext cx="8941692" cy="4718984"/>
          </a:xfrm>
          <a:prstGeom prst="rect">
            <a:avLst/>
          </a:prstGeom>
          <a:ln>
            <a:solidFill>
              <a:schemeClr val="tx1"/>
            </a:solidFill>
          </a:ln>
        </p:spPr>
      </p:pic>
      <p:sp>
        <p:nvSpPr>
          <p:cNvPr id="6" name="Rectangle: Rounded Corners 5"/>
          <p:cNvSpPr/>
          <p:nvPr/>
        </p:nvSpPr>
        <p:spPr>
          <a:xfrm>
            <a:off x="4457254" y="3372374"/>
            <a:ext cx="356749" cy="193787"/>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87</a:t>
            </a:r>
          </a:p>
        </p:txBody>
      </p:sp>
      <p:sp>
        <p:nvSpPr>
          <p:cNvPr id="7" name="Rectangle: Rounded Corners 6"/>
          <p:cNvSpPr/>
          <p:nvPr/>
        </p:nvSpPr>
        <p:spPr>
          <a:xfrm>
            <a:off x="4845024" y="3372374"/>
            <a:ext cx="435571" cy="193786"/>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267</a:t>
            </a:r>
          </a:p>
        </p:txBody>
      </p:sp>
      <p:sp>
        <p:nvSpPr>
          <p:cNvPr id="9" name="Rectangle: Rounded Corners 8"/>
          <p:cNvSpPr/>
          <p:nvPr/>
        </p:nvSpPr>
        <p:spPr>
          <a:xfrm>
            <a:off x="173777" y="3776218"/>
            <a:ext cx="1645920" cy="338582"/>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Site Leaders &amp; Executive </a:t>
            </a:r>
          </a:p>
        </p:txBody>
      </p:sp>
      <p:sp>
        <p:nvSpPr>
          <p:cNvPr id="10" name="Rectangle: Rounded Corners 9"/>
          <p:cNvSpPr/>
          <p:nvPr/>
        </p:nvSpPr>
        <p:spPr>
          <a:xfrm>
            <a:off x="173777" y="4154401"/>
            <a:ext cx="1645920" cy="27432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Chairs</a:t>
            </a:r>
          </a:p>
        </p:txBody>
      </p:sp>
      <p:sp>
        <p:nvSpPr>
          <p:cNvPr id="11" name="Rectangle: Rounded Corners 10"/>
          <p:cNvSpPr/>
          <p:nvPr/>
        </p:nvSpPr>
        <p:spPr>
          <a:xfrm>
            <a:off x="173777" y="4458015"/>
            <a:ext cx="1645920" cy="27432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Calibri" panose="020F0502020204030204" pitchFamily="34" charset="0"/>
                <a:cs typeface="Calibri" panose="020F0502020204030204" pitchFamily="34" charset="0"/>
              </a:rPr>
              <a:t>Members</a:t>
            </a:r>
          </a:p>
        </p:txBody>
      </p:sp>
      <p:sp>
        <p:nvSpPr>
          <p:cNvPr id="12" name="Rectangle: Rounded Corners 11"/>
          <p:cNvSpPr/>
          <p:nvPr/>
        </p:nvSpPr>
        <p:spPr>
          <a:xfrm>
            <a:off x="8248757" y="4191348"/>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3</a:t>
            </a:r>
          </a:p>
        </p:txBody>
      </p:sp>
      <p:sp>
        <p:nvSpPr>
          <p:cNvPr id="13" name="Rectangle: Rounded Corners 12"/>
          <p:cNvSpPr/>
          <p:nvPr/>
        </p:nvSpPr>
        <p:spPr>
          <a:xfrm>
            <a:off x="7595156" y="3758804"/>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0</a:t>
            </a:r>
          </a:p>
        </p:txBody>
      </p:sp>
      <p:sp>
        <p:nvSpPr>
          <p:cNvPr id="14" name="Rectangle: Rounded Corners 13"/>
          <p:cNvSpPr/>
          <p:nvPr/>
        </p:nvSpPr>
        <p:spPr>
          <a:xfrm>
            <a:off x="7554679" y="2339607"/>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0</a:t>
            </a:r>
          </a:p>
        </p:txBody>
      </p:sp>
      <p:sp>
        <p:nvSpPr>
          <p:cNvPr id="15" name="Rectangle: Rounded Corners 14"/>
          <p:cNvSpPr/>
          <p:nvPr/>
        </p:nvSpPr>
        <p:spPr>
          <a:xfrm>
            <a:off x="6164223" y="3325093"/>
            <a:ext cx="342899" cy="241068"/>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17</a:t>
            </a:r>
          </a:p>
        </p:txBody>
      </p:sp>
      <p:sp>
        <p:nvSpPr>
          <p:cNvPr id="16" name="Rectangle: Rounded Corners 15"/>
          <p:cNvSpPr/>
          <p:nvPr/>
        </p:nvSpPr>
        <p:spPr>
          <a:xfrm>
            <a:off x="1475656" y="2708567"/>
            <a:ext cx="365981"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15</a:t>
            </a:r>
          </a:p>
        </p:txBody>
      </p:sp>
      <p:sp>
        <p:nvSpPr>
          <p:cNvPr id="17" name="Rectangle: Rounded Corners 16"/>
          <p:cNvSpPr/>
          <p:nvPr/>
        </p:nvSpPr>
        <p:spPr>
          <a:xfrm>
            <a:off x="2555706" y="3093595"/>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a:t>
            </a:r>
          </a:p>
        </p:txBody>
      </p:sp>
      <p:sp>
        <p:nvSpPr>
          <p:cNvPr id="18" name="Rectangle: Rounded Corners 17"/>
          <p:cNvSpPr/>
          <p:nvPr/>
        </p:nvSpPr>
        <p:spPr>
          <a:xfrm>
            <a:off x="3321539" y="3034394"/>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5</a:t>
            </a:r>
          </a:p>
        </p:txBody>
      </p:sp>
      <p:sp>
        <p:nvSpPr>
          <p:cNvPr id="21" name="Rectangle: Rounded Corners 20"/>
          <p:cNvSpPr/>
          <p:nvPr/>
        </p:nvSpPr>
        <p:spPr>
          <a:xfrm>
            <a:off x="539552" y="2406976"/>
            <a:ext cx="346393" cy="213026"/>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19</a:t>
            </a:r>
          </a:p>
        </p:txBody>
      </p:sp>
      <p:sp>
        <p:nvSpPr>
          <p:cNvPr id="23" name="Rectangle: Rounded Corners 22"/>
          <p:cNvSpPr/>
          <p:nvPr/>
        </p:nvSpPr>
        <p:spPr>
          <a:xfrm>
            <a:off x="7245546" y="4460439"/>
            <a:ext cx="205740" cy="205740"/>
          </a:xfrm>
          <a:prstGeom prst="roundRect">
            <a:avLst/>
          </a:prstGeom>
          <a:solidFill>
            <a:srgbClr val="F3F3F1"/>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2</a:t>
            </a:r>
          </a:p>
        </p:txBody>
      </p:sp>
      <p:sp>
        <p:nvSpPr>
          <p:cNvPr id="24" name="Rectangle: Rounded Corners 23"/>
          <p:cNvSpPr/>
          <p:nvPr/>
        </p:nvSpPr>
        <p:spPr>
          <a:xfrm>
            <a:off x="6572250" y="3325091"/>
            <a:ext cx="342900" cy="241069"/>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45</a:t>
            </a:r>
          </a:p>
        </p:txBody>
      </p:sp>
      <p:sp>
        <p:nvSpPr>
          <p:cNvPr id="25" name="Rectangle: Rounded Corners 24"/>
          <p:cNvSpPr/>
          <p:nvPr/>
        </p:nvSpPr>
        <p:spPr>
          <a:xfrm>
            <a:off x="3553583" y="3034394"/>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6</a:t>
            </a:r>
          </a:p>
        </p:txBody>
      </p:sp>
      <p:sp>
        <p:nvSpPr>
          <p:cNvPr id="26" name="Rectangle: Rounded Corners 25"/>
          <p:cNvSpPr/>
          <p:nvPr/>
        </p:nvSpPr>
        <p:spPr>
          <a:xfrm>
            <a:off x="2787749" y="3093595"/>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2</a:t>
            </a:r>
          </a:p>
        </p:txBody>
      </p:sp>
      <p:sp>
        <p:nvSpPr>
          <p:cNvPr id="27" name="Rectangle: Rounded Corners 26"/>
          <p:cNvSpPr/>
          <p:nvPr/>
        </p:nvSpPr>
        <p:spPr>
          <a:xfrm>
            <a:off x="1861266" y="2708567"/>
            <a:ext cx="365981"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43</a:t>
            </a:r>
          </a:p>
        </p:txBody>
      </p:sp>
      <p:sp>
        <p:nvSpPr>
          <p:cNvPr id="28" name="Rectangle: Rounded Corners 27"/>
          <p:cNvSpPr/>
          <p:nvPr/>
        </p:nvSpPr>
        <p:spPr>
          <a:xfrm>
            <a:off x="905047" y="2406975"/>
            <a:ext cx="409403" cy="213026"/>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96</a:t>
            </a:r>
          </a:p>
        </p:txBody>
      </p:sp>
      <p:sp>
        <p:nvSpPr>
          <p:cNvPr id="30" name="Rectangle: Rounded Corners 29"/>
          <p:cNvSpPr/>
          <p:nvPr/>
        </p:nvSpPr>
        <p:spPr>
          <a:xfrm>
            <a:off x="7481672" y="4462226"/>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5</a:t>
            </a:r>
          </a:p>
        </p:txBody>
      </p:sp>
      <p:sp>
        <p:nvSpPr>
          <p:cNvPr id="31" name="Rectangle: Rounded Corners 30"/>
          <p:cNvSpPr/>
          <p:nvPr/>
        </p:nvSpPr>
        <p:spPr>
          <a:xfrm>
            <a:off x="7824457" y="3758804"/>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0</a:t>
            </a:r>
          </a:p>
        </p:txBody>
      </p:sp>
      <p:sp>
        <p:nvSpPr>
          <p:cNvPr id="32" name="Rectangle: Rounded Corners 31"/>
          <p:cNvSpPr/>
          <p:nvPr/>
        </p:nvSpPr>
        <p:spPr>
          <a:xfrm>
            <a:off x="7791608" y="2339921"/>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2</a:t>
            </a:r>
          </a:p>
        </p:txBody>
      </p:sp>
      <p:sp>
        <p:nvSpPr>
          <p:cNvPr id="33" name="Rectangle: Rounded Corners 32"/>
          <p:cNvSpPr/>
          <p:nvPr/>
        </p:nvSpPr>
        <p:spPr>
          <a:xfrm>
            <a:off x="8476223" y="4188063"/>
            <a:ext cx="205740" cy="205740"/>
          </a:xfrm>
          <a:prstGeom prst="roundRect">
            <a:avLst/>
          </a:prstGeom>
          <a:solidFill>
            <a:srgbClr val="B6D363"/>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3</a:t>
            </a:r>
          </a:p>
        </p:txBody>
      </p:sp>
      <p:sp>
        <p:nvSpPr>
          <p:cNvPr id="34" name="Rectangle: Rounded Corners 33"/>
          <p:cNvSpPr/>
          <p:nvPr/>
        </p:nvSpPr>
        <p:spPr>
          <a:xfrm>
            <a:off x="2563442" y="3318839"/>
            <a:ext cx="41148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89</a:t>
            </a:r>
          </a:p>
        </p:txBody>
      </p:sp>
      <p:sp>
        <p:nvSpPr>
          <p:cNvPr id="35" name="Rectangle: Rounded Corners 34"/>
          <p:cNvSpPr/>
          <p:nvPr/>
        </p:nvSpPr>
        <p:spPr>
          <a:xfrm>
            <a:off x="1638382" y="2931523"/>
            <a:ext cx="489815" cy="211727"/>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166</a:t>
            </a:r>
          </a:p>
        </p:txBody>
      </p:sp>
      <p:sp>
        <p:nvSpPr>
          <p:cNvPr id="36" name="Rectangle: Rounded Corners 35"/>
          <p:cNvSpPr/>
          <p:nvPr/>
        </p:nvSpPr>
        <p:spPr>
          <a:xfrm>
            <a:off x="682163" y="2641896"/>
            <a:ext cx="460837" cy="215604"/>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323</a:t>
            </a:r>
          </a:p>
        </p:txBody>
      </p:sp>
      <p:sp>
        <p:nvSpPr>
          <p:cNvPr id="39" name="Rectangle: Rounded Corners 38"/>
          <p:cNvSpPr/>
          <p:nvPr/>
        </p:nvSpPr>
        <p:spPr>
          <a:xfrm>
            <a:off x="3329187" y="3257550"/>
            <a:ext cx="41148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91</a:t>
            </a:r>
          </a:p>
        </p:txBody>
      </p:sp>
      <p:sp>
        <p:nvSpPr>
          <p:cNvPr id="42" name="Rectangle: Rounded Corners 41"/>
          <p:cNvSpPr/>
          <p:nvPr/>
        </p:nvSpPr>
        <p:spPr>
          <a:xfrm>
            <a:off x="7275932" y="4697950"/>
            <a:ext cx="411480" cy="205634"/>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93</a:t>
            </a:r>
          </a:p>
        </p:txBody>
      </p:sp>
      <p:sp>
        <p:nvSpPr>
          <p:cNvPr id="46" name="Title 1"/>
          <p:cNvSpPr>
            <a:spLocks noGrp="1"/>
          </p:cNvSpPr>
          <p:nvPr>
            <p:ph type="title"/>
          </p:nvPr>
        </p:nvSpPr>
        <p:spPr>
          <a:xfrm>
            <a:off x="324437" y="13035"/>
            <a:ext cx="8496944" cy="411480"/>
          </a:xfrm>
        </p:spPr>
        <p:txBody>
          <a:bodyPr>
            <a:noAutofit/>
          </a:bodyPr>
          <a:lstStyle/>
          <a:p>
            <a:pPr algn="ctr"/>
            <a:r>
              <a:rPr lang="en-US" b="1" dirty="0"/>
              <a:t>CCTG Leaders by Province</a:t>
            </a:r>
            <a:endParaRPr lang="en-US" sz="3600" b="1" dirty="0">
              <a:solidFill>
                <a:srgbClr val="FF0000"/>
              </a:solidFill>
            </a:endParaRPr>
          </a:p>
        </p:txBody>
      </p:sp>
      <p:sp>
        <p:nvSpPr>
          <p:cNvPr id="49" name="Rectangle: Rounded Corners 48">
            <a:extLst>
              <a:ext uri="{FF2B5EF4-FFF2-40B4-BE49-F238E27FC236}">
                <a16:creationId xmlns:a16="http://schemas.microsoft.com/office/drawing/2014/main" id="{7F2BC684-71E2-477D-8C6D-A08673833B95}"/>
              </a:ext>
            </a:extLst>
          </p:cNvPr>
          <p:cNvSpPr/>
          <p:nvPr/>
        </p:nvSpPr>
        <p:spPr>
          <a:xfrm>
            <a:off x="4599190" y="3602543"/>
            <a:ext cx="548873"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1086</a:t>
            </a:r>
          </a:p>
        </p:txBody>
      </p:sp>
      <p:sp>
        <p:nvSpPr>
          <p:cNvPr id="50" name="Rectangle: Rounded Corners 49">
            <a:extLst>
              <a:ext uri="{FF2B5EF4-FFF2-40B4-BE49-F238E27FC236}">
                <a16:creationId xmlns:a16="http://schemas.microsoft.com/office/drawing/2014/main" id="{798BAC55-BD28-41A5-A3FF-CA30409E8DFA}"/>
              </a:ext>
            </a:extLst>
          </p:cNvPr>
          <p:cNvSpPr/>
          <p:nvPr/>
        </p:nvSpPr>
        <p:spPr>
          <a:xfrm>
            <a:off x="7595156" y="2588279"/>
            <a:ext cx="41148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49</a:t>
            </a:r>
          </a:p>
        </p:txBody>
      </p:sp>
      <p:sp>
        <p:nvSpPr>
          <p:cNvPr id="51" name="Rectangle: Rounded Corners 50">
            <a:extLst>
              <a:ext uri="{FF2B5EF4-FFF2-40B4-BE49-F238E27FC236}">
                <a16:creationId xmlns:a16="http://schemas.microsoft.com/office/drawing/2014/main" id="{3848FCB9-C9B5-4186-820A-1F8E90ECAFE0}"/>
              </a:ext>
            </a:extLst>
          </p:cNvPr>
          <p:cNvSpPr/>
          <p:nvPr/>
        </p:nvSpPr>
        <p:spPr>
          <a:xfrm>
            <a:off x="6315258" y="3602543"/>
            <a:ext cx="44577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397</a:t>
            </a:r>
          </a:p>
        </p:txBody>
      </p:sp>
      <p:sp>
        <p:nvSpPr>
          <p:cNvPr id="52" name="Rectangle: Rounded Corners 51">
            <a:extLst>
              <a:ext uri="{FF2B5EF4-FFF2-40B4-BE49-F238E27FC236}">
                <a16:creationId xmlns:a16="http://schemas.microsoft.com/office/drawing/2014/main" id="{663FDBBC-CDA9-4BC7-8B5A-431EFA67197B}"/>
              </a:ext>
            </a:extLst>
          </p:cNvPr>
          <p:cNvSpPr/>
          <p:nvPr/>
        </p:nvSpPr>
        <p:spPr>
          <a:xfrm>
            <a:off x="8053758" y="3758891"/>
            <a:ext cx="41148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25</a:t>
            </a:r>
          </a:p>
        </p:txBody>
      </p:sp>
      <p:sp>
        <p:nvSpPr>
          <p:cNvPr id="53" name="Rectangle: Rounded Corners 52">
            <a:extLst>
              <a:ext uri="{FF2B5EF4-FFF2-40B4-BE49-F238E27FC236}">
                <a16:creationId xmlns:a16="http://schemas.microsoft.com/office/drawing/2014/main" id="{6098AB3A-1F1F-4B5D-8051-2F47A73E3B7C}"/>
              </a:ext>
            </a:extLst>
          </p:cNvPr>
          <p:cNvSpPr/>
          <p:nvPr/>
        </p:nvSpPr>
        <p:spPr>
          <a:xfrm>
            <a:off x="8263988" y="4428721"/>
            <a:ext cx="411480" cy="205740"/>
          </a:xfrm>
          <a:prstGeom prst="roundRect">
            <a:avLst/>
          </a:prstGeom>
          <a:solidFill>
            <a:srgbClr val="519136"/>
          </a:solidFill>
          <a:ln w="9525">
            <a:solidFill>
              <a:srgbClr val="244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Calibri" panose="020F0502020204030204" pitchFamily="34" charset="0"/>
                <a:cs typeface="Calibri" panose="020F0502020204030204" pitchFamily="34" charset="0"/>
              </a:rPr>
              <a:t>64</a:t>
            </a:r>
          </a:p>
        </p:txBody>
      </p:sp>
    </p:spTree>
    <p:extLst>
      <p:ext uri="{BB962C8B-B14F-4D97-AF65-F5344CB8AC3E}">
        <p14:creationId xmlns:p14="http://schemas.microsoft.com/office/powerpoint/2010/main" val="349212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CC78-5D5E-092B-5EAA-31526B860EEC}"/>
              </a:ext>
            </a:extLst>
          </p:cNvPr>
          <p:cNvSpPr>
            <a:spLocks noGrp="1"/>
          </p:cNvSpPr>
          <p:nvPr>
            <p:ph type="title"/>
          </p:nvPr>
        </p:nvSpPr>
        <p:spPr/>
        <p:txBody>
          <a:bodyPr/>
          <a:lstStyle/>
          <a:p>
            <a:r>
              <a:rPr lang="en-US" b="1" dirty="0"/>
              <a:t>Other Impactful CCTG Activities</a:t>
            </a:r>
          </a:p>
        </p:txBody>
      </p:sp>
      <p:sp>
        <p:nvSpPr>
          <p:cNvPr id="3" name="Content Placeholder 2">
            <a:extLst>
              <a:ext uri="{FF2B5EF4-FFF2-40B4-BE49-F238E27FC236}">
                <a16:creationId xmlns:a16="http://schemas.microsoft.com/office/drawing/2014/main" id="{E4FD5E17-7611-CC98-EF7A-1B1CA62EA786}"/>
              </a:ext>
            </a:extLst>
          </p:cNvPr>
          <p:cNvSpPr>
            <a:spLocks noGrp="1"/>
          </p:cNvSpPr>
          <p:nvPr>
            <p:ph idx="1"/>
          </p:nvPr>
        </p:nvSpPr>
        <p:spPr/>
        <p:txBody>
          <a:bodyPr>
            <a:normAutofit/>
          </a:bodyPr>
          <a:lstStyle/>
          <a:p>
            <a:r>
              <a:rPr lang="en-US" dirty="0"/>
              <a:t>Methodology for the Development of Innovative Cancer Therapies</a:t>
            </a:r>
          </a:p>
          <a:p>
            <a:r>
              <a:rPr lang="en-US" dirty="0"/>
              <a:t>RECIST and RANO Working Groups</a:t>
            </a:r>
          </a:p>
          <a:p>
            <a:r>
              <a:rPr lang="en-US" dirty="0"/>
              <a:t>Linking trial and population health databases</a:t>
            </a:r>
          </a:p>
          <a:p>
            <a:r>
              <a:rPr lang="en-US" dirty="0"/>
              <a:t>Economic analysis in elderly patients with CLL</a:t>
            </a:r>
          </a:p>
          <a:p>
            <a:r>
              <a:rPr lang="en-US" dirty="0"/>
              <a:t>Initiative to Streamline Clinical Trials</a:t>
            </a:r>
          </a:p>
          <a:p>
            <a:r>
              <a:rPr lang="en-US" dirty="0"/>
              <a:t>Canadian Remote Access Framework</a:t>
            </a:r>
          </a:p>
        </p:txBody>
      </p:sp>
    </p:spTree>
    <p:extLst>
      <p:ext uri="{BB962C8B-B14F-4D97-AF65-F5344CB8AC3E}">
        <p14:creationId xmlns:p14="http://schemas.microsoft.com/office/powerpoint/2010/main" val="261033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770"/>
            <a:ext cx="8496944" cy="411480"/>
          </a:xfrm>
        </p:spPr>
        <p:txBody>
          <a:bodyPr/>
          <a:lstStyle/>
          <a:p>
            <a:r>
              <a:rPr lang="en-US" b="1" dirty="0"/>
              <a:t>Trial Impact – Examples</a:t>
            </a:r>
          </a:p>
        </p:txBody>
      </p:sp>
      <p:sp>
        <p:nvSpPr>
          <p:cNvPr id="3" name="Content Placeholder 2"/>
          <p:cNvSpPr>
            <a:spLocks noGrp="1"/>
          </p:cNvSpPr>
          <p:nvPr>
            <p:ph idx="1"/>
          </p:nvPr>
        </p:nvSpPr>
        <p:spPr/>
        <p:txBody>
          <a:bodyPr>
            <a:normAutofit fontScale="92500"/>
          </a:bodyPr>
          <a:lstStyle/>
          <a:p>
            <a:pPr defTabSz="685800" eaLnBrk="0" fontAlgn="base" hangingPunct="0">
              <a:lnSpc>
                <a:spcPct val="120000"/>
              </a:lnSpc>
              <a:spcBef>
                <a:spcPts val="0"/>
              </a:spcBef>
            </a:pPr>
            <a:r>
              <a:rPr lang="en-US" altLang="en-US" sz="1800" b="1" dirty="0">
                <a:cs typeface="Calibri" panose="020F0502020204030204" pitchFamily="34" charset="0"/>
              </a:rPr>
              <a:t>BR.10 (Vinorelbine + Cisplatin vs. Observation in Resected Non–Small-Cell Lung Cancer)</a:t>
            </a:r>
          </a:p>
          <a:p>
            <a:pPr marL="511969" lvl="2" indent="-347663" defTabSz="685800" eaLnBrk="0" fontAlgn="base" hangingPunct="0">
              <a:lnSpc>
                <a:spcPct val="120000"/>
              </a:lnSpc>
              <a:spcBef>
                <a:spcPts val="0"/>
              </a:spcBef>
              <a:buFontTx/>
              <a:buChar char="•"/>
            </a:pPr>
            <a:r>
              <a:rPr lang="en-US" altLang="en-US" sz="1800" dirty="0">
                <a:cs typeface="Calibri" panose="020F0502020204030204" pitchFamily="34" charset="0"/>
              </a:rPr>
              <a:t>Published NEJM 2005; Cited 2317 times</a:t>
            </a:r>
          </a:p>
          <a:p>
            <a:pPr marL="511969" lvl="2" indent="-347663" defTabSz="685800" eaLnBrk="0" fontAlgn="base" hangingPunct="0">
              <a:lnSpc>
                <a:spcPct val="120000"/>
              </a:lnSpc>
              <a:spcBef>
                <a:spcPts val="0"/>
              </a:spcBef>
              <a:buFontTx/>
              <a:buChar char="•"/>
            </a:pPr>
            <a:r>
              <a:rPr lang="en-US" altLang="en-US" sz="1800" dirty="0">
                <a:cs typeface="Calibri" panose="020F0502020204030204" pitchFamily="34" charset="0"/>
              </a:rPr>
              <a:t>Total journal publications = 39 (230 unique authors, 89 institutions, 13 Countries)</a:t>
            </a:r>
          </a:p>
          <a:p>
            <a:pPr marL="511969" lvl="2" indent="-347663" defTabSz="685800" eaLnBrk="0" fontAlgn="base" hangingPunct="0">
              <a:lnSpc>
                <a:spcPct val="120000"/>
              </a:lnSpc>
              <a:spcBef>
                <a:spcPts val="0"/>
              </a:spcBef>
              <a:buFontTx/>
              <a:buChar char="•"/>
            </a:pPr>
            <a:r>
              <a:rPr lang="en-US" altLang="en-US" sz="1800" dirty="0">
                <a:cs typeface="Calibri" panose="020F0502020204030204" pitchFamily="34" charset="0"/>
              </a:rPr>
              <a:t>LACE-BIO Consortium funded by NIH RO1 (L Seymour, PI)</a:t>
            </a:r>
          </a:p>
          <a:p>
            <a:pPr marL="511969" lvl="2" indent="-347663" defTabSz="685800" eaLnBrk="0" fontAlgn="base" hangingPunct="0">
              <a:lnSpc>
                <a:spcPct val="120000"/>
              </a:lnSpc>
              <a:spcBef>
                <a:spcPts val="0"/>
              </a:spcBef>
              <a:buFontTx/>
              <a:buChar char="•"/>
            </a:pPr>
            <a:r>
              <a:rPr lang="en-US" altLang="en-US" sz="1800" dirty="0">
                <a:cs typeface="Calibri" panose="020F0502020204030204" pitchFamily="34" charset="0"/>
              </a:rPr>
              <a:t>CCTG BR.19, BR.31 Adjuvant Trials</a:t>
            </a:r>
          </a:p>
          <a:p>
            <a:pPr>
              <a:lnSpc>
                <a:spcPct val="120000"/>
              </a:lnSpc>
              <a:spcBef>
                <a:spcPts val="0"/>
              </a:spcBef>
            </a:pPr>
            <a:r>
              <a:rPr lang="en-US" sz="1800" b="1" dirty="0"/>
              <a:t>LY.12 (R-GDP vs R-DHAP in Relapsed or Refractory Aggressive Non-Hodgkin’s Lymphoma)</a:t>
            </a:r>
          </a:p>
          <a:p>
            <a:pPr lvl="1">
              <a:lnSpc>
                <a:spcPct val="120000"/>
              </a:lnSpc>
              <a:spcBef>
                <a:spcPts val="0"/>
              </a:spcBef>
            </a:pPr>
            <a:r>
              <a:rPr lang="en-US" sz="1800" dirty="0"/>
              <a:t>Published JCO 2014; Cited 443</a:t>
            </a:r>
          </a:p>
          <a:p>
            <a:pPr lvl="1">
              <a:lnSpc>
                <a:spcPct val="120000"/>
              </a:lnSpc>
              <a:spcBef>
                <a:spcPts val="0"/>
              </a:spcBef>
            </a:pPr>
            <a:r>
              <a:rPr lang="en-US" sz="1800" dirty="0"/>
              <a:t>Total publications 18</a:t>
            </a:r>
          </a:p>
          <a:p>
            <a:pPr lvl="1">
              <a:lnSpc>
                <a:spcPct val="120000"/>
              </a:lnSpc>
              <a:spcBef>
                <a:spcPts val="0"/>
              </a:spcBef>
            </a:pPr>
            <a:r>
              <a:rPr lang="en-US" sz="1800" dirty="0"/>
              <a:t>SCHOLAR-1 Meta-analysis Blood 2017</a:t>
            </a:r>
          </a:p>
          <a:p>
            <a:pPr lvl="1">
              <a:lnSpc>
                <a:spcPct val="120000"/>
              </a:lnSpc>
              <a:spcBef>
                <a:spcPts val="0"/>
              </a:spcBef>
            </a:pPr>
            <a:r>
              <a:rPr lang="en-US" sz="1800" dirty="0"/>
              <a:t>Dataset used as the historical dataset for single-arm CAR T cell therapy trials to support their approvals.</a:t>
            </a:r>
          </a:p>
          <a:p>
            <a:pPr lvl="1">
              <a:lnSpc>
                <a:spcPct val="120000"/>
              </a:lnSpc>
              <a:spcBef>
                <a:spcPts val="0"/>
              </a:spcBef>
            </a:pPr>
            <a:r>
              <a:rPr lang="en-US" sz="1800" dirty="0"/>
              <a:t>Led to CCTG LY.17, LY.18 trial and </a:t>
            </a:r>
            <a:r>
              <a:rPr lang="en-US" sz="1800" dirty="0" err="1"/>
              <a:t>and</a:t>
            </a:r>
            <a:r>
              <a:rPr lang="en-US" sz="1800" dirty="0"/>
              <a:t> LIFE Study</a:t>
            </a:r>
          </a:p>
        </p:txBody>
      </p:sp>
    </p:spTree>
    <p:extLst>
      <p:ext uri="{BB962C8B-B14F-4D97-AF65-F5344CB8AC3E}">
        <p14:creationId xmlns:p14="http://schemas.microsoft.com/office/powerpoint/2010/main" val="2104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091" y="822606"/>
            <a:ext cx="8556159" cy="2405830"/>
            <a:chOff x="685800" y="914399"/>
            <a:chExt cx="8001000" cy="5027972"/>
          </a:xfrm>
        </p:grpSpPr>
        <p:sp>
          <p:nvSpPr>
            <p:cNvPr id="8" name="Freeform 7"/>
            <p:cNvSpPr/>
            <p:nvPr/>
          </p:nvSpPr>
          <p:spPr>
            <a:xfrm>
              <a:off x="685800" y="914399"/>
              <a:ext cx="8001000" cy="2402129"/>
            </a:xfrm>
            <a:custGeom>
              <a:avLst/>
              <a:gdLst>
                <a:gd name="connsiteX0" fmla="*/ 0 w 8001000"/>
                <a:gd name="connsiteY0" fmla="*/ 239427 h 2394272"/>
                <a:gd name="connsiteX1" fmla="*/ 239427 w 8001000"/>
                <a:gd name="connsiteY1" fmla="*/ 0 h 2394272"/>
                <a:gd name="connsiteX2" fmla="*/ 7761573 w 8001000"/>
                <a:gd name="connsiteY2" fmla="*/ 0 h 2394272"/>
                <a:gd name="connsiteX3" fmla="*/ 8001000 w 8001000"/>
                <a:gd name="connsiteY3" fmla="*/ 239427 h 2394272"/>
                <a:gd name="connsiteX4" fmla="*/ 8001000 w 8001000"/>
                <a:gd name="connsiteY4" fmla="*/ 2154845 h 2394272"/>
                <a:gd name="connsiteX5" fmla="*/ 7761573 w 8001000"/>
                <a:gd name="connsiteY5" fmla="*/ 2394272 h 2394272"/>
                <a:gd name="connsiteX6" fmla="*/ 239427 w 8001000"/>
                <a:gd name="connsiteY6" fmla="*/ 2394272 h 2394272"/>
                <a:gd name="connsiteX7" fmla="*/ 0 w 8001000"/>
                <a:gd name="connsiteY7" fmla="*/ 2154845 h 2394272"/>
                <a:gd name="connsiteX8" fmla="*/ 0 w 8001000"/>
                <a:gd name="connsiteY8" fmla="*/ 239427 h 23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2394272">
                  <a:moveTo>
                    <a:pt x="0" y="239427"/>
                  </a:moveTo>
                  <a:cubicBezTo>
                    <a:pt x="0" y="107195"/>
                    <a:pt x="107195" y="0"/>
                    <a:pt x="239427" y="0"/>
                  </a:cubicBezTo>
                  <a:lnTo>
                    <a:pt x="7761573" y="0"/>
                  </a:lnTo>
                  <a:cubicBezTo>
                    <a:pt x="7893805" y="0"/>
                    <a:pt x="8001000" y="107195"/>
                    <a:pt x="8001000" y="239427"/>
                  </a:cubicBezTo>
                  <a:lnTo>
                    <a:pt x="8001000" y="2154845"/>
                  </a:lnTo>
                  <a:cubicBezTo>
                    <a:pt x="8001000" y="2287077"/>
                    <a:pt x="7893805" y="2394272"/>
                    <a:pt x="7761573" y="2394272"/>
                  </a:cubicBezTo>
                  <a:lnTo>
                    <a:pt x="239427" y="2394272"/>
                  </a:lnTo>
                  <a:cubicBezTo>
                    <a:pt x="107195" y="2394272"/>
                    <a:pt x="0" y="2287077"/>
                    <a:pt x="0" y="2154845"/>
                  </a:cubicBezTo>
                  <a:lnTo>
                    <a:pt x="0" y="239427"/>
                  </a:lnTo>
                  <a:close/>
                </a:path>
              </a:pathLst>
            </a:custGeom>
            <a:ln>
              <a:solidFill>
                <a:schemeClr val="accent6"/>
              </a:solidFill>
            </a:ln>
          </p:spPr>
          <p:style>
            <a:lnRef idx="2">
              <a:schemeClr val="accent1"/>
            </a:lnRef>
            <a:fillRef idx="1">
              <a:schemeClr val="lt1"/>
            </a:fillRef>
            <a:effectRef idx="0">
              <a:schemeClr val="accent1"/>
            </a:effectRef>
            <a:fontRef idx="minor">
              <a:schemeClr val="dk1"/>
            </a:fontRef>
          </p:style>
          <p:txBody>
            <a:bodyPr spcFirstLastPara="0" vert="horz" wrap="square" lIns="1445443" tIns="65723" rIns="65723" bIns="65723" numCol="1" spcCol="1270" anchor="t" anchorCtr="0">
              <a:noAutofit/>
            </a:bodyPr>
            <a:lstStyle/>
            <a:p>
              <a:pPr defTabSz="766744">
                <a:lnSpc>
                  <a:spcPct val="90000"/>
                </a:lnSpc>
                <a:spcBef>
                  <a:spcPct val="0"/>
                </a:spcBef>
                <a:spcAft>
                  <a:spcPct val="35000"/>
                </a:spcAft>
              </a:pPr>
              <a:r>
                <a:rPr lang="en-US" sz="1350" b="1" dirty="0">
                  <a:solidFill>
                    <a:schemeClr val="tx1"/>
                  </a:solidFill>
                  <a:latin typeface="Calibri" panose="020F0502020204030204" pitchFamily="34" charset="0"/>
                </a:rPr>
                <a:t>National</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Pediatric Investigational New Drug Platform</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National Adolescent Young Adult Trials Platform</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Stand Up to Cancer Canada Dream Team, Canadian Breast Cancer Foundation, Terry Fox Research Institute Brain </a:t>
              </a:r>
              <a:r>
                <a:rPr lang="en-US" sz="1050" dirty="0" err="1">
                  <a:solidFill>
                    <a:schemeClr val="tx1"/>
                  </a:solidFill>
                  <a:latin typeface="Calibri" panose="020F0502020204030204" pitchFamily="34" charset="0"/>
                </a:rPr>
                <a:t>Tumour</a:t>
              </a:r>
              <a:r>
                <a:rPr lang="en-US" sz="1050" dirty="0">
                  <a:solidFill>
                    <a:schemeClr val="tx1"/>
                  </a:solidFill>
                  <a:latin typeface="Calibri" panose="020F0502020204030204" pitchFamily="34" charset="0"/>
                </a:rPr>
                <a:t> Group, Myeloma Canada Research Network, </a:t>
              </a:r>
              <a:r>
                <a:rPr lang="en-US" sz="1050" dirty="0" err="1">
                  <a:solidFill>
                    <a:schemeClr val="tx1"/>
                  </a:solidFill>
                  <a:latin typeface="Calibri" panose="020F0502020204030204" pitchFamily="34" charset="0"/>
                </a:rPr>
                <a:t>ExCELLirate</a:t>
              </a:r>
              <a:r>
                <a:rPr lang="en-US" sz="1050" dirty="0">
                  <a:solidFill>
                    <a:schemeClr val="tx1"/>
                  </a:solidFill>
                  <a:latin typeface="Calibri" panose="020F0502020204030204" pitchFamily="34" charset="0"/>
                </a:rPr>
                <a:t> Canada</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Networks – Canadian Cancer Trials Network, Clinical Trials Ontario, and Network of Networks </a:t>
              </a:r>
            </a:p>
          </p:txBody>
        </p:sp>
        <p:sp>
          <p:nvSpPr>
            <p:cNvPr id="10" name="Freeform 9"/>
            <p:cNvSpPr/>
            <p:nvPr/>
          </p:nvSpPr>
          <p:spPr>
            <a:xfrm>
              <a:off x="685800" y="3548099"/>
              <a:ext cx="8001000" cy="2394272"/>
            </a:xfrm>
            <a:custGeom>
              <a:avLst/>
              <a:gdLst>
                <a:gd name="connsiteX0" fmla="*/ 0 w 8001000"/>
                <a:gd name="connsiteY0" fmla="*/ 239427 h 2394272"/>
                <a:gd name="connsiteX1" fmla="*/ 239427 w 8001000"/>
                <a:gd name="connsiteY1" fmla="*/ 0 h 2394272"/>
                <a:gd name="connsiteX2" fmla="*/ 7761573 w 8001000"/>
                <a:gd name="connsiteY2" fmla="*/ 0 h 2394272"/>
                <a:gd name="connsiteX3" fmla="*/ 8001000 w 8001000"/>
                <a:gd name="connsiteY3" fmla="*/ 239427 h 2394272"/>
                <a:gd name="connsiteX4" fmla="*/ 8001000 w 8001000"/>
                <a:gd name="connsiteY4" fmla="*/ 2154845 h 2394272"/>
                <a:gd name="connsiteX5" fmla="*/ 7761573 w 8001000"/>
                <a:gd name="connsiteY5" fmla="*/ 2394272 h 2394272"/>
                <a:gd name="connsiteX6" fmla="*/ 239427 w 8001000"/>
                <a:gd name="connsiteY6" fmla="*/ 2394272 h 2394272"/>
                <a:gd name="connsiteX7" fmla="*/ 0 w 8001000"/>
                <a:gd name="connsiteY7" fmla="*/ 2154845 h 2394272"/>
                <a:gd name="connsiteX8" fmla="*/ 0 w 8001000"/>
                <a:gd name="connsiteY8" fmla="*/ 239427 h 23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2394272">
                  <a:moveTo>
                    <a:pt x="0" y="239427"/>
                  </a:moveTo>
                  <a:cubicBezTo>
                    <a:pt x="0" y="107195"/>
                    <a:pt x="107195" y="0"/>
                    <a:pt x="239427" y="0"/>
                  </a:cubicBezTo>
                  <a:lnTo>
                    <a:pt x="7761573" y="0"/>
                  </a:lnTo>
                  <a:cubicBezTo>
                    <a:pt x="7893805" y="0"/>
                    <a:pt x="8001000" y="107195"/>
                    <a:pt x="8001000" y="239427"/>
                  </a:cubicBezTo>
                  <a:lnTo>
                    <a:pt x="8001000" y="2154845"/>
                  </a:lnTo>
                  <a:cubicBezTo>
                    <a:pt x="8001000" y="2287077"/>
                    <a:pt x="7893805" y="2394272"/>
                    <a:pt x="7761573" y="2394272"/>
                  </a:cubicBezTo>
                  <a:lnTo>
                    <a:pt x="239427" y="2394272"/>
                  </a:lnTo>
                  <a:cubicBezTo>
                    <a:pt x="107195" y="2394272"/>
                    <a:pt x="0" y="2287077"/>
                    <a:pt x="0" y="2154845"/>
                  </a:cubicBezTo>
                  <a:lnTo>
                    <a:pt x="0" y="239427"/>
                  </a:lnTo>
                  <a:close/>
                </a:path>
              </a:pathLst>
            </a:custGeom>
            <a:ln>
              <a:solidFill>
                <a:schemeClr val="accent6"/>
              </a:solidFill>
            </a:ln>
          </p:spPr>
          <p:style>
            <a:lnRef idx="2">
              <a:schemeClr val="accent1"/>
            </a:lnRef>
            <a:fillRef idx="1">
              <a:schemeClr val="lt1"/>
            </a:fillRef>
            <a:effectRef idx="0">
              <a:schemeClr val="accent1"/>
            </a:effectRef>
            <a:fontRef idx="minor">
              <a:schemeClr val="dk1"/>
            </a:fontRef>
          </p:style>
          <p:txBody>
            <a:bodyPr spcFirstLastPara="0" vert="horz" wrap="square" lIns="1445443" tIns="65723" rIns="65723" bIns="65723" numCol="1" spcCol="1270" anchor="t" anchorCtr="0">
              <a:noAutofit/>
            </a:bodyPr>
            <a:lstStyle/>
            <a:p>
              <a:pPr defTabSz="766744">
                <a:lnSpc>
                  <a:spcPct val="90000"/>
                </a:lnSpc>
                <a:spcBef>
                  <a:spcPct val="0"/>
                </a:spcBef>
                <a:spcAft>
                  <a:spcPct val="35000"/>
                </a:spcAft>
              </a:pPr>
              <a:r>
                <a:rPr lang="en-US" sz="1350" b="1" dirty="0">
                  <a:solidFill>
                    <a:schemeClr val="tx1"/>
                  </a:solidFill>
                  <a:latin typeface="Calibri" panose="020F0502020204030204" pitchFamily="34" charset="0"/>
                </a:rPr>
                <a:t>United States</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Canadian Collaborating Partner of the US National Clinical Trials Network (NCTN) and partner with US Groups</a:t>
              </a:r>
            </a:p>
            <a:p>
              <a:pPr marL="128585" lvl="1" indent="-128585" defTabSz="600060">
                <a:lnSpc>
                  <a:spcPct val="90000"/>
                </a:lnSpc>
                <a:spcBef>
                  <a:spcPct val="0"/>
                </a:spcBef>
                <a:spcAft>
                  <a:spcPct val="15000"/>
                </a:spcAft>
                <a:buChar char="••"/>
              </a:pPr>
              <a:r>
                <a:rPr lang="en-US" sz="1050" dirty="0">
                  <a:solidFill>
                    <a:schemeClr val="tx1"/>
                  </a:solidFill>
                  <a:latin typeface="Calibri" panose="020F0502020204030204" pitchFamily="34" charset="0"/>
                </a:rPr>
                <a:t>Cancer Research Institute</a:t>
              </a:r>
            </a:p>
          </p:txBody>
        </p:sp>
      </p:grpSp>
      <p:pic>
        <p:nvPicPr>
          <p:cNvPr id="5" name="Picture 4"/>
          <p:cNvPicPr>
            <a:picLocks noChangeAspect="1"/>
          </p:cNvPicPr>
          <p:nvPr/>
        </p:nvPicPr>
        <p:blipFill>
          <a:blip r:embed="rId3"/>
          <a:stretch>
            <a:fillRect/>
          </a:stretch>
        </p:blipFill>
        <p:spPr>
          <a:xfrm>
            <a:off x="502799" y="2165067"/>
            <a:ext cx="1148298" cy="602856"/>
          </a:xfrm>
          <a:prstGeom prst="rect">
            <a:avLst/>
          </a:prstGeom>
        </p:spPr>
      </p:pic>
      <p:pic>
        <p:nvPicPr>
          <p:cNvPr id="7" name="Picture 6"/>
          <p:cNvPicPr>
            <a:picLocks noChangeAspect="1"/>
          </p:cNvPicPr>
          <p:nvPr/>
        </p:nvPicPr>
        <p:blipFill>
          <a:blip r:embed="rId4"/>
          <a:stretch>
            <a:fillRect/>
          </a:stretch>
        </p:blipFill>
        <p:spPr>
          <a:xfrm>
            <a:off x="466397" y="888874"/>
            <a:ext cx="1148298" cy="571453"/>
          </a:xfrm>
          <a:prstGeom prst="rect">
            <a:avLst/>
          </a:prstGeom>
        </p:spPr>
      </p:pic>
      <p:sp>
        <p:nvSpPr>
          <p:cNvPr id="9" name="Title 1"/>
          <p:cNvSpPr txBox="1">
            <a:spLocks/>
          </p:cNvSpPr>
          <p:nvPr/>
        </p:nvSpPr>
        <p:spPr>
          <a:xfrm>
            <a:off x="302091" y="197278"/>
            <a:ext cx="8311220" cy="4114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r>
              <a:rPr lang="en-US" sz="2800" dirty="0">
                <a:cs typeface="Calibri" panose="020F0502020204030204" pitchFamily="34" charset="0"/>
              </a:rPr>
              <a:t>Partners – Patient &amp; Research Groups, </a:t>
            </a:r>
          </a:p>
          <a:p>
            <a:r>
              <a:rPr lang="en-US" sz="2800" dirty="0">
                <a:cs typeface="Calibri" panose="020F0502020204030204" pitchFamily="34" charset="0"/>
              </a:rPr>
              <a:t>Public Funders, Industry </a:t>
            </a:r>
          </a:p>
        </p:txBody>
      </p:sp>
      <p:sp>
        <p:nvSpPr>
          <p:cNvPr id="13" name="Rounded Rectangle 12"/>
          <p:cNvSpPr/>
          <p:nvPr/>
        </p:nvSpPr>
        <p:spPr>
          <a:xfrm flipV="1">
            <a:off x="6023007" y="5659916"/>
            <a:ext cx="141772" cy="2111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350"/>
          </a:p>
        </p:txBody>
      </p:sp>
      <p:pic>
        <p:nvPicPr>
          <p:cNvPr id="12" name="Picture 11" descr="Image result for clipart gl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97" y="3339239"/>
            <a:ext cx="971550" cy="87145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302092" y="3323022"/>
            <a:ext cx="8556158" cy="1305095"/>
          </a:xfrm>
          <a:custGeom>
            <a:avLst/>
            <a:gdLst>
              <a:gd name="connsiteX0" fmla="*/ 0 w 11025996"/>
              <a:gd name="connsiteY0" fmla="*/ 309791 h 3097907"/>
              <a:gd name="connsiteX1" fmla="*/ 309791 w 11025996"/>
              <a:gd name="connsiteY1" fmla="*/ 0 h 3097907"/>
              <a:gd name="connsiteX2" fmla="*/ 10716205 w 11025996"/>
              <a:gd name="connsiteY2" fmla="*/ 0 h 3097907"/>
              <a:gd name="connsiteX3" fmla="*/ 11025996 w 11025996"/>
              <a:gd name="connsiteY3" fmla="*/ 309791 h 3097907"/>
              <a:gd name="connsiteX4" fmla="*/ 11025996 w 11025996"/>
              <a:gd name="connsiteY4" fmla="*/ 2788116 h 3097907"/>
              <a:gd name="connsiteX5" fmla="*/ 10716205 w 11025996"/>
              <a:gd name="connsiteY5" fmla="*/ 3097907 h 3097907"/>
              <a:gd name="connsiteX6" fmla="*/ 309791 w 11025996"/>
              <a:gd name="connsiteY6" fmla="*/ 3097907 h 3097907"/>
              <a:gd name="connsiteX7" fmla="*/ 0 w 11025996"/>
              <a:gd name="connsiteY7" fmla="*/ 2788116 h 3097907"/>
              <a:gd name="connsiteX8" fmla="*/ 0 w 11025996"/>
              <a:gd name="connsiteY8" fmla="*/ 309791 h 30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5996" h="3097907">
                <a:moveTo>
                  <a:pt x="0" y="309791"/>
                </a:moveTo>
                <a:cubicBezTo>
                  <a:pt x="0" y="138698"/>
                  <a:pt x="138698" y="0"/>
                  <a:pt x="309791" y="0"/>
                </a:cubicBezTo>
                <a:lnTo>
                  <a:pt x="10716205" y="0"/>
                </a:lnTo>
                <a:cubicBezTo>
                  <a:pt x="10887298" y="0"/>
                  <a:pt x="11025996" y="138698"/>
                  <a:pt x="11025996" y="309791"/>
                </a:cubicBezTo>
                <a:lnTo>
                  <a:pt x="11025996" y="2788116"/>
                </a:lnTo>
                <a:cubicBezTo>
                  <a:pt x="11025996" y="2959209"/>
                  <a:pt x="10887298" y="3097907"/>
                  <a:pt x="10716205" y="3097907"/>
                </a:cubicBezTo>
                <a:lnTo>
                  <a:pt x="309791" y="3097907"/>
                </a:lnTo>
                <a:cubicBezTo>
                  <a:pt x="138698" y="3097907"/>
                  <a:pt x="0" y="2959209"/>
                  <a:pt x="0" y="2788116"/>
                </a:cubicBezTo>
                <a:lnTo>
                  <a:pt x="0" y="309791"/>
                </a:lnTo>
                <a:close/>
              </a:path>
            </a:pathLst>
          </a:custGeom>
          <a:noFill/>
          <a:ln>
            <a:solidFill>
              <a:srgbClr val="51913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71600" tIns="51435" rIns="51436" bIns="51435" numCol="1" spcCol="1270" anchor="t" anchorCtr="0">
            <a:noAutofit/>
          </a:bodyPr>
          <a:lstStyle/>
          <a:p>
            <a:pPr defTabSz="600075">
              <a:lnSpc>
                <a:spcPct val="90000"/>
              </a:lnSpc>
              <a:spcBef>
                <a:spcPct val="0"/>
              </a:spcBef>
              <a:spcAft>
                <a:spcPct val="35000"/>
              </a:spcAft>
            </a:pPr>
            <a:r>
              <a:rPr lang="en-US" sz="1350" b="1" dirty="0">
                <a:solidFill>
                  <a:schemeClr val="tx1"/>
                </a:solidFill>
                <a:latin typeface="Calibri" panose="020F0502020204030204" pitchFamily="34" charset="0"/>
              </a:rPr>
              <a:t>International</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European Organization for the Research and Treatment of Cancer</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Medical Research Council, University College London, Southampton </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International Rare Cancer Initiative </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Gynecologic Cancer Intergroup Group</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Breast International Group</a:t>
            </a:r>
          </a:p>
          <a:p>
            <a:pPr marL="175022" indent="-175022" defTabSz="466725">
              <a:lnSpc>
                <a:spcPct val="90000"/>
              </a:lnSpc>
              <a:spcBef>
                <a:spcPct val="0"/>
              </a:spcBef>
              <a:spcAft>
                <a:spcPct val="15000"/>
              </a:spcAft>
              <a:buChar char="••"/>
            </a:pPr>
            <a:r>
              <a:rPr lang="en-US" sz="1050" dirty="0">
                <a:solidFill>
                  <a:schemeClr val="tx1"/>
                </a:solidFill>
                <a:latin typeface="Calibri" panose="020F0502020204030204" pitchFamily="34" charset="0"/>
              </a:rPr>
              <a:t>Australia – University of Sydney NHMRC, AGITG, ALTG, TROG, ANZUP </a:t>
            </a:r>
          </a:p>
        </p:txBody>
      </p:sp>
      <p:sp>
        <p:nvSpPr>
          <p:cNvPr id="15" name="Rectangle 14"/>
          <p:cNvSpPr/>
          <p:nvPr/>
        </p:nvSpPr>
        <p:spPr>
          <a:xfrm>
            <a:off x="5622131" y="3587362"/>
            <a:ext cx="3219777" cy="1086067"/>
          </a:xfrm>
          <a:prstGeom prst="rect">
            <a:avLst/>
          </a:prstGeom>
        </p:spPr>
        <p:txBody>
          <a:bodyPr wrap="square">
            <a:spAutoFit/>
          </a:bodyPr>
          <a:lstStyle/>
          <a:p>
            <a:pPr marL="175022" indent="-175022" defTabSz="466725">
              <a:lnSpc>
                <a:spcPct val="90000"/>
              </a:lnSpc>
              <a:spcBef>
                <a:spcPct val="0"/>
              </a:spcBef>
              <a:spcAft>
                <a:spcPct val="15000"/>
              </a:spcAft>
              <a:buFontTx/>
              <a:buChar char="••"/>
            </a:pPr>
            <a:r>
              <a:rPr lang="en-US" sz="1050" dirty="0">
                <a:latin typeface="Calibri" panose="020F0502020204030204" pitchFamily="34" charset="0"/>
              </a:rPr>
              <a:t>France – UNICANCER, IFCT</a:t>
            </a:r>
          </a:p>
          <a:p>
            <a:pPr marL="175022" indent="-175022" defTabSz="466725">
              <a:lnSpc>
                <a:spcPct val="90000"/>
              </a:lnSpc>
              <a:spcBef>
                <a:spcPct val="0"/>
              </a:spcBef>
              <a:spcAft>
                <a:spcPct val="15000"/>
              </a:spcAft>
              <a:buChar char="••"/>
            </a:pPr>
            <a:r>
              <a:rPr lang="en-US" sz="1050" dirty="0">
                <a:latin typeface="Calibri" panose="020F0502020204030204" pitchFamily="34" charset="0"/>
              </a:rPr>
              <a:t>Spain – SLCG, </a:t>
            </a:r>
            <a:r>
              <a:rPr lang="en-US" sz="1050" dirty="0" err="1">
                <a:latin typeface="Calibri" panose="020F0502020204030204" pitchFamily="34" charset="0"/>
              </a:rPr>
              <a:t>Cris</a:t>
            </a:r>
            <a:r>
              <a:rPr lang="en-US" sz="1050" dirty="0">
                <a:latin typeface="Calibri" panose="020F0502020204030204" pitchFamily="34" charset="0"/>
              </a:rPr>
              <a:t> Foundation</a:t>
            </a:r>
          </a:p>
          <a:p>
            <a:pPr marL="175022" indent="-175022" defTabSz="466725">
              <a:lnSpc>
                <a:spcPct val="90000"/>
              </a:lnSpc>
              <a:spcBef>
                <a:spcPct val="0"/>
              </a:spcBef>
              <a:spcAft>
                <a:spcPct val="15000"/>
              </a:spcAft>
              <a:buChar char="••"/>
            </a:pPr>
            <a:r>
              <a:rPr lang="en-US" sz="1050" dirty="0">
                <a:latin typeface="Calibri" panose="020F0502020204030204" pitchFamily="34" charset="0"/>
              </a:rPr>
              <a:t>Netherlands - NVALT</a:t>
            </a:r>
          </a:p>
          <a:p>
            <a:pPr marL="175022" indent="-175022" defTabSz="466725">
              <a:lnSpc>
                <a:spcPct val="90000"/>
              </a:lnSpc>
              <a:spcBef>
                <a:spcPct val="0"/>
              </a:spcBef>
              <a:spcAft>
                <a:spcPct val="15000"/>
              </a:spcAft>
              <a:buChar char="••"/>
            </a:pPr>
            <a:r>
              <a:rPr lang="en-US" sz="1050" dirty="0">
                <a:latin typeface="Calibri" panose="020F0502020204030204" pitchFamily="34" charset="0"/>
              </a:rPr>
              <a:t>Italy – National Cancer Institute of Naples</a:t>
            </a:r>
          </a:p>
          <a:p>
            <a:pPr marL="175022" indent="-175022" defTabSz="466725">
              <a:lnSpc>
                <a:spcPct val="90000"/>
              </a:lnSpc>
              <a:spcBef>
                <a:spcPct val="0"/>
              </a:spcBef>
              <a:spcAft>
                <a:spcPct val="15000"/>
              </a:spcAft>
              <a:buChar char="••"/>
            </a:pPr>
            <a:r>
              <a:rPr lang="en-US" sz="1050" dirty="0">
                <a:latin typeface="Calibri" panose="020F0502020204030204" pitchFamily="34" charset="0"/>
              </a:rPr>
              <a:t>Asia – Chinese University of Hong Kong</a:t>
            </a:r>
          </a:p>
          <a:p>
            <a:pPr marL="175022" indent="-175022" defTabSz="466725">
              <a:lnSpc>
                <a:spcPct val="90000"/>
              </a:lnSpc>
              <a:spcBef>
                <a:spcPct val="0"/>
              </a:spcBef>
              <a:spcAft>
                <a:spcPct val="15000"/>
              </a:spcAft>
              <a:buChar char="••"/>
            </a:pPr>
            <a:r>
              <a:rPr lang="en-US" sz="1050" dirty="0">
                <a:latin typeface="Calibri" panose="020F0502020204030204" pitchFamily="34" charset="0"/>
              </a:rPr>
              <a:t>Consortia - Lung Immunotherapy NSCLC Consortium</a:t>
            </a:r>
            <a:endParaRPr lang="en-US" sz="1050" i="1" dirty="0">
              <a:latin typeface="Calibri" panose="020F0502020204030204" pitchFamily="34" charset="0"/>
            </a:endParaRPr>
          </a:p>
        </p:txBody>
      </p:sp>
    </p:spTree>
    <p:extLst>
      <p:ext uri="{BB962C8B-B14F-4D97-AF65-F5344CB8AC3E}">
        <p14:creationId xmlns:p14="http://schemas.microsoft.com/office/powerpoint/2010/main" val="363722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8050"/>
            <a:ext cx="8221526" cy="597825"/>
          </a:xfrm>
        </p:spPr>
        <p:txBody>
          <a:bodyPr>
            <a:noAutofit/>
          </a:bodyPr>
          <a:lstStyle/>
          <a:p>
            <a:r>
              <a:rPr lang="en-US" b="1" dirty="0"/>
              <a:t>2022-2027 </a:t>
            </a:r>
            <a:r>
              <a:rPr lang="en-US" b="1" i="1" dirty="0"/>
              <a:t>“Solving Cancer Together”</a:t>
            </a:r>
            <a:br>
              <a:rPr lang="en-US" b="1" i="1" dirty="0"/>
            </a:br>
            <a:r>
              <a:rPr lang="en-US" sz="1800" b="1" dirty="0"/>
              <a:t>Strategic Priorities, Platforms and Enabling Strategies</a:t>
            </a:r>
            <a:endParaRPr lang="en-US" b="1" dirty="0"/>
          </a:p>
        </p:txBody>
      </p:sp>
      <p:grpSp>
        <p:nvGrpSpPr>
          <p:cNvPr id="3" name="Group 2">
            <a:extLst>
              <a:ext uri="{FF2B5EF4-FFF2-40B4-BE49-F238E27FC236}">
                <a16:creationId xmlns:a16="http://schemas.microsoft.com/office/drawing/2014/main" id="{9A1708E3-0033-43B2-B684-89EFE731390F}"/>
              </a:ext>
            </a:extLst>
          </p:cNvPr>
          <p:cNvGrpSpPr/>
          <p:nvPr/>
        </p:nvGrpSpPr>
        <p:grpSpPr>
          <a:xfrm>
            <a:off x="218576" y="1290565"/>
            <a:ext cx="4656014" cy="2300637"/>
            <a:chOff x="278055" y="2190372"/>
            <a:chExt cx="5958481" cy="3067516"/>
          </a:xfrm>
          <a:solidFill>
            <a:schemeClr val="accent6">
              <a:lumMod val="75000"/>
            </a:schemeClr>
          </a:solidFill>
        </p:grpSpPr>
        <p:sp>
          <p:nvSpPr>
            <p:cNvPr id="5" name="Freeform: Shape 4">
              <a:extLst>
                <a:ext uri="{FF2B5EF4-FFF2-40B4-BE49-F238E27FC236}">
                  <a16:creationId xmlns:a16="http://schemas.microsoft.com/office/drawing/2014/main" id="{8772338F-189C-4C5C-9533-0989073C309F}"/>
                </a:ext>
              </a:extLst>
            </p:cNvPr>
            <p:cNvSpPr/>
            <p:nvPr/>
          </p:nvSpPr>
          <p:spPr>
            <a:xfrm>
              <a:off x="278055" y="2190372"/>
              <a:ext cx="3151639" cy="1657696"/>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solidFill>
              <a:srgbClr val="51913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533400">
                <a:spcBef>
                  <a:spcPct val="0"/>
                </a:spcBef>
              </a:pPr>
              <a:r>
                <a:rPr lang="en-US" sz="1400" b="1">
                  <a:solidFill>
                    <a:schemeClr val="bg1">
                      <a:lumMod val="95000"/>
                    </a:schemeClr>
                  </a:solidFill>
                  <a:latin typeface="Calibri" panose="020F0502020204030204" pitchFamily="34" charset="0"/>
                  <a:cs typeface="Calibri" panose="020F0502020204030204" pitchFamily="34" charset="0"/>
                </a:rPr>
                <a:t>UNDERSTAND CANCER BIOLOGY</a:t>
              </a:r>
            </a:p>
            <a:p>
              <a:pPr algn="ctr" defTabSz="533400">
                <a:spcBef>
                  <a:spcPct val="0"/>
                </a:spcBef>
              </a:pPr>
              <a:r>
                <a:rPr lang="en-US" sz="1100">
                  <a:latin typeface="Calibri" panose="020F0502020204030204" pitchFamily="34" charset="0"/>
                  <a:cs typeface="Calibri" panose="020F0502020204030204" pitchFamily="34" charset="0"/>
                </a:rPr>
                <a:t>Innovative </a:t>
              </a:r>
              <a:r>
                <a:rPr lang="en-US" sz="1100" dirty="0">
                  <a:latin typeface="Calibri" panose="020F0502020204030204" pitchFamily="34" charset="0"/>
                  <a:cs typeface="Calibri" panose="020F0502020204030204" pitchFamily="34" charset="0"/>
                </a:rPr>
                <a:t>therapies and biomarker technologies </a:t>
              </a:r>
            </a:p>
            <a:p>
              <a:pPr marL="126206" indent="-126206" defTabSz="533400">
                <a:spcBef>
                  <a:spcPct val="0"/>
                </a:spcBef>
                <a:buFont typeface="Arial" panose="020B0604020202020204" pitchFamily="34" charset="0"/>
                <a:buChar char="•"/>
              </a:pPr>
              <a:r>
                <a:rPr lang="en-US" sz="1100">
                  <a:latin typeface="Calibri" panose="020F0502020204030204" pitchFamily="34" charset="0"/>
                  <a:cs typeface="Calibri" panose="020F0502020204030204" pitchFamily="34" charset="0"/>
                </a:rPr>
                <a:t>Improved efficacy</a:t>
              </a:r>
              <a:endParaRPr lang="en-US" sz="1100" dirty="0">
                <a:latin typeface="Calibri" panose="020F0502020204030204" pitchFamily="34" charset="0"/>
                <a:cs typeface="Calibri" panose="020F0502020204030204" pitchFamily="34" charset="0"/>
              </a:endParaRPr>
            </a:p>
            <a:p>
              <a:pPr marL="126206" indent="-126206" defTabSz="533400">
                <a:spcBef>
                  <a:spcPct val="0"/>
                </a:spcBef>
                <a:buFont typeface="Arial" panose="020B0604020202020204" pitchFamily="34" charset="0"/>
                <a:buChar char="•"/>
              </a:pPr>
              <a:r>
                <a:rPr lang="en-US" sz="1100" dirty="0">
                  <a:latin typeface="Calibri" panose="020F0502020204030204" pitchFamily="34" charset="0"/>
                  <a:cs typeface="Calibri" panose="020F0502020204030204" pitchFamily="34" charset="0"/>
                </a:rPr>
                <a:t>Outcome prediction &amp; endpoints</a:t>
              </a:r>
            </a:p>
            <a:p>
              <a:pPr marL="126206" indent="-126206" defTabSz="533400">
                <a:spcBef>
                  <a:spcPct val="0"/>
                </a:spcBef>
                <a:buFont typeface="Arial" panose="020B0604020202020204" pitchFamily="34" charset="0"/>
                <a:buChar char="•"/>
              </a:pPr>
              <a:r>
                <a:rPr lang="en-US" sz="1100" dirty="0">
                  <a:latin typeface="Calibri" panose="020F0502020204030204" pitchFamily="34" charset="0"/>
                  <a:cs typeface="Calibri" panose="020F0502020204030204" pitchFamily="34" charset="0"/>
                </a:rPr>
                <a:t>Cancer/host biology</a:t>
              </a:r>
            </a:p>
          </p:txBody>
        </p:sp>
        <p:sp>
          <p:nvSpPr>
            <p:cNvPr id="6" name="Freeform: Shape 5">
              <a:extLst>
                <a:ext uri="{FF2B5EF4-FFF2-40B4-BE49-F238E27FC236}">
                  <a16:creationId xmlns:a16="http://schemas.microsoft.com/office/drawing/2014/main" id="{479880E0-1978-4BC8-9129-2F6F069BC35F}"/>
                </a:ext>
              </a:extLst>
            </p:cNvPr>
            <p:cNvSpPr/>
            <p:nvPr/>
          </p:nvSpPr>
          <p:spPr>
            <a:xfrm>
              <a:off x="3467801" y="2190372"/>
              <a:ext cx="2768735" cy="1657695"/>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solidFill>
              <a:srgbClr val="519136"/>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45720" tIns="45720" rIns="45720" bIns="45720" numCol="1" spcCol="1270" anchor="t" anchorCtr="0">
              <a:noAutofit/>
            </a:bodyPr>
            <a:lstStyle/>
            <a:p>
              <a:pPr algn="ctr" defTabSz="533400">
                <a:spcBef>
                  <a:spcPct val="0"/>
                </a:spcBef>
              </a:pPr>
              <a:r>
                <a:rPr lang="en-US" sz="1400" b="1" dirty="0">
                  <a:latin typeface="Calibri" panose="020F0502020204030204" pitchFamily="34" charset="0"/>
                  <a:cs typeface="Calibri" panose="020F0502020204030204" pitchFamily="34" charset="0"/>
                </a:rPr>
                <a:t>REDUCE THE BURDEN</a:t>
              </a:r>
            </a:p>
            <a:p>
              <a:pPr algn="ctr" defTabSz="533400">
                <a:spcBef>
                  <a:spcPct val="0"/>
                </a:spcBef>
              </a:pPr>
              <a:r>
                <a:rPr lang="en-US" sz="1100" dirty="0">
                  <a:latin typeface="Calibri" panose="020F0502020204030204" pitchFamily="34" charset="0"/>
                  <a:cs typeface="Calibri" panose="020F0502020204030204" pitchFamily="34" charset="0"/>
                </a:rPr>
                <a:t>Patients and </a:t>
              </a:r>
              <a:r>
                <a:rPr lang="en-US" sz="1100" dirty="0" err="1">
                  <a:latin typeface="Calibri" panose="020F0502020204030204" pitchFamily="34" charset="0"/>
                  <a:cs typeface="Calibri" panose="020F0502020204030204" pitchFamily="34" charset="0"/>
                </a:rPr>
                <a:t>Centres</a:t>
              </a:r>
              <a:endParaRPr lang="en-US" sz="1100" dirty="0">
                <a:latin typeface="Calibri" panose="020F0502020204030204" pitchFamily="34" charset="0"/>
                <a:cs typeface="Calibri" panose="020F0502020204030204" pitchFamily="34" charset="0"/>
              </a:endParaRPr>
            </a:p>
            <a:p>
              <a:pPr marL="128588" lvl="1" indent="-128588" defTabSz="533400">
                <a:spcBef>
                  <a:spcPct val="0"/>
                </a:spcBef>
                <a:buChar char="•"/>
              </a:pPr>
              <a:r>
                <a:rPr lang="en-US" sz="1100" dirty="0">
                  <a:latin typeface="Calibri" panose="020F0502020204030204" pitchFamily="34" charset="0"/>
                  <a:cs typeface="Calibri" panose="020F0502020204030204" pitchFamily="34" charset="0"/>
                </a:rPr>
                <a:t>Reduce toxicity</a:t>
              </a:r>
            </a:p>
            <a:p>
              <a:pPr marL="128588" lvl="1" indent="-128588" defTabSz="533400">
                <a:spcBef>
                  <a:spcPct val="0"/>
                </a:spcBef>
                <a:buChar char="•"/>
              </a:pPr>
              <a:r>
                <a:rPr lang="en-US" sz="1100" dirty="0">
                  <a:latin typeface="Calibri" panose="020F0502020204030204" pitchFamily="34" charset="0"/>
                  <a:cs typeface="Calibri" panose="020F0502020204030204" pitchFamily="34" charset="0"/>
                </a:rPr>
                <a:t>Improve access</a:t>
              </a:r>
            </a:p>
            <a:p>
              <a:pPr marL="128588" lvl="1" indent="-128588" defTabSz="533400">
                <a:spcBef>
                  <a:spcPct val="0"/>
                </a:spcBef>
                <a:buChar char="•"/>
              </a:pPr>
              <a:r>
                <a:rPr lang="en-US" sz="1100" dirty="0">
                  <a:latin typeface="Calibri" panose="020F0502020204030204" pitchFamily="34" charset="0"/>
                  <a:cs typeface="Calibri" panose="020F0502020204030204" pitchFamily="34" charset="0"/>
                </a:rPr>
                <a:t>Include patient perspective</a:t>
              </a:r>
            </a:p>
          </p:txBody>
        </p:sp>
        <p:sp>
          <p:nvSpPr>
            <p:cNvPr id="7" name="Freeform: Shape 6">
              <a:extLst>
                <a:ext uri="{FF2B5EF4-FFF2-40B4-BE49-F238E27FC236}">
                  <a16:creationId xmlns:a16="http://schemas.microsoft.com/office/drawing/2014/main" id="{140D528D-2B60-46EC-AB00-DEBA0BA567BA}"/>
                </a:ext>
              </a:extLst>
            </p:cNvPr>
            <p:cNvSpPr/>
            <p:nvPr/>
          </p:nvSpPr>
          <p:spPr>
            <a:xfrm>
              <a:off x="2338817" y="3932325"/>
              <a:ext cx="2466827" cy="1325563"/>
            </a:xfrm>
            <a:custGeom>
              <a:avLst/>
              <a:gdLst>
                <a:gd name="connsiteX0" fmla="*/ 0 w 2466826"/>
                <a:gd name="connsiteY0" fmla="*/ 0 h 1480095"/>
                <a:gd name="connsiteX1" fmla="*/ 2466826 w 2466826"/>
                <a:gd name="connsiteY1" fmla="*/ 0 h 1480095"/>
                <a:gd name="connsiteX2" fmla="*/ 2466826 w 2466826"/>
                <a:gd name="connsiteY2" fmla="*/ 1480095 h 1480095"/>
                <a:gd name="connsiteX3" fmla="*/ 0 w 2466826"/>
                <a:gd name="connsiteY3" fmla="*/ 1480095 h 1480095"/>
                <a:gd name="connsiteX4" fmla="*/ 0 w 2466826"/>
                <a:gd name="connsiteY4" fmla="*/ 0 h 148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826" h="1480095">
                  <a:moveTo>
                    <a:pt x="0" y="0"/>
                  </a:moveTo>
                  <a:lnTo>
                    <a:pt x="2466826" y="0"/>
                  </a:lnTo>
                  <a:lnTo>
                    <a:pt x="2466826" y="1480095"/>
                  </a:lnTo>
                  <a:lnTo>
                    <a:pt x="0" y="1480095"/>
                  </a:lnTo>
                  <a:lnTo>
                    <a:pt x="0" y="0"/>
                  </a:lnTo>
                  <a:close/>
                </a:path>
              </a:pathLst>
            </a:custGeom>
            <a:solidFill>
              <a:srgbClr val="519136"/>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45720" tIns="45720" rIns="45720" bIns="45720" numCol="1" spcCol="1270" anchor="t" anchorCtr="0">
              <a:noAutofit/>
            </a:bodyPr>
            <a:lstStyle/>
            <a:p>
              <a:pPr marL="0" lvl="1" algn="ctr" defTabSz="533400">
                <a:lnSpc>
                  <a:spcPct val="90000"/>
                </a:lnSpc>
                <a:spcBef>
                  <a:spcPct val="0"/>
                </a:spcBef>
                <a:spcAft>
                  <a:spcPct val="15000"/>
                </a:spcAft>
              </a:pPr>
              <a:r>
                <a:rPr lang="en-US" sz="1400" b="1">
                  <a:latin typeface="Calibri" panose="020F0502020204030204" pitchFamily="34" charset="0"/>
                  <a:cs typeface="Calibri" panose="020F0502020204030204" pitchFamily="34" charset="0"/>
                </a:rPr>
                <a:t>DEMONSTRATE VALUE</a:t>
              </a:r>
            </a:p>
            <a:p>
              <a:pPr marL="128588" lvl="1" indent="-128588" defTabSz="533400">
                <a:lnSpc>
                  <a:spcPct val="90000"/>
                </a:lnSpc>
                <a:spcBef>
                  <a:spcPct val="0"/>
                </a:spcBef>
                <a:spcAft>
                  <a:spcPct val="15000"/>
                </a:spcAft>
                <a:buChar char="•"/>
              </a:pPr>
              <a:r>
                <a:rPr lang="en-US" sz="1100">
                  <a:latin typeface="Calibri" panose="020F0502020204030204" pitchFamily="34" charset="0"/>
                  <a:cs typeface="Calibri" panose="020F0502020204030204" pitchFamily="34" charset="0"/>
                </a:rPr>
                <a:t>HTA </a:t>
              </a:r>
              <a:r>
                <a:rPr lang="en-US" sz="1100" dirty="0">
                  <a:latin typeface="Calibri" panose="020F0502020204030204" pitchFamily="34" charset="0"/>
                  <a:cs typeface="Calibri" panose="020F0502020204030204" pitchFamily="34" charset="0"/>
                </a:rPr>
                <a:t>of new drugs</a:t>
              </a:r>
            </a:p>
            <a:p>
              <a:pPr marL="128588" lvl="1" indent="-128588" defTabSz="533400">
                <a:lnSpc>
                  <a:spcPct val="90000"/>
                </a:lnSpc>
                <a:spcBef>
                  <a:spcPct val="0"/>
                </a:spcBef>
                <a:spcAft>
                  <a:spcPct val="15000"/>
                </a:spcAft>
                <a:buChar char="•"/>
              </a:pPr>
              <a:r>
                <a:rPr lang="en-US" sz="1100" dirty="0">
                  <a:latin typeface="Calibri" panose="020F0502020204030204" pitchFamily="34" charset="0"/>
                  <a:cs typeface="Calibri" panose="020F0502020204030204" pitchFamily="34" charset="0"/>
                </a:rPr>
                <a:t>Better value SOC</a:t>
              </a:r>
            </a:p>
            <a:p>
              <a:pPr marL="128588" lvl="1" indent="-128588" defTabSz="533400">
                <a:lnSpc>
                  <a:spcPct val="90000"/>
                </a:lnSpc>
                <a:spcBef>
                  <a:spcPct val="0"/>
                </a:spcBef>
                <a:spcAft>
                  <a:spcPct val="15000"/>
                </a:spcAft>
                <a:buChar char="•"/>
              </a:pPr>
              <a:r>
                <a:rPr lang="en-US" sz="1100" dirty="0">
                  <a:latin typeface="Calibri" panose="020F0502020204030204" pitchFamily="34" charset="0"/>
                  <a:cs typeface="Calibri" panose="020F0502020204030204" pitchFamily="34" charset="0"/>
                </a:rPr>
                <a:t>Value methods</a:t>
              </a:r>
            </a:p>
            <a:p>
              <a:pPr marL="0" lvl="1" defTabSz="533400">
                <a:lnSpc>
                  <a:spcPct val="90000"/>
                </a:lnSpc>
                <a:spcBef>
                  <a:spcPct val="0"/>
                </a:spcBef>
                <a:spcAft>
                  <a:spcPct val="15000"/>
                </a:spcAft>
              </a:pPr>
              <a:endParaRPr lang="en-US" sz="1200" dirty="0">
                <a:latin typeface="Calibri" panose="020F0502020204030204" pitchFamily="34" charset="0"/>
                <a:cs typeface="Calibri" panose="020F0502020204030204" pitchFamily="34" charset="0"/>
              </a:endParaRPr>
            </a:p>
          </p:txBody>
        </p:sp>
      </p:grpSp>
      <p:sp>
        <p:nvSpPr>
          <p:cNvPr id="9" name="Content Placeholder 8"/>
          <p:cNvSpPr>
            <a:spLocks noGrp="1"/>
          </p:cNvSpPr>
          <p:nvPr>
            <p:ph sz="half" idx="2"/>
          </p:nvPr>
        </p:nvSpPr>
        <p:spPr>
          <a:xfrm>
            <a:off x="4990343" y="1015407"/>
            <a:ext cx="3913615" cy="3661130"/>
          </a:xfrm>
        </p:spPr>
        <p:txBody>
          <a:bodyPr>
            <a:normAutofit fontScale="55000" lnSpcReduction="20000"/>
          </a:bodyPr>
          <a:lstStyle/>
          <a:p>
            <a:pPr>
              <a:lnSpc>
                <a:spcPct val="120000"/>
              </a:lnSpc>
              <a:spcBef>
                <a:spcPts val="0"/>
              </a:spcBef>
            </a:pPr>
            <a:r>
              <a:rPr lang="en-US" dirty="0"/>
              <a:t>3 Priorities, 3 Platforms, 4 Enablers</a:t>
            </a:r>
          </a:p>
          <a:p>
            <a:pPr>
              <a:lnSpc>
                <a:spcPct val="120000"/>
              </a:lnSpc>
              <a:spcBef>
                <a:spcPts val="0"/>
              </a:spcBef>
            </a:pPr>
            <a:r>
              <a:rPr lang="en-US" dirty="0"/>
              <a:t>EDIIA</a:t>
            </a:r>
            <a:r>
              <a:rPr lang="en-US"/>
              <a:t>, Patient, Network </a:t>
            </a:r>
            <a:r>
              <a:rPr lang="en-US" dirty="0"/>
              <a:t>Engagement Initiatives</a:t>
            </a:r>
          </a:p>
          <a:p>
            <a:pPr>
              <a:lnSpc>
                <a:spcPct val="120000"/>
              </a:lnSpc>
              <a:spcBef>
                <a:spcPts val="0"/>
              </a:spcBef>
            </a:pPr>
            <a:r>
              <a:rPr lang="en-US" dirty="0"/>
              <a:t>Builds on areas of strength/prior success</a:t>
            </a:r>
          </a:p>
          <a:p>
            <a:pPr marL="344488" lvl="1" indent="-117475">
              <a:lnSpc>
                <a:spcPct val="120000"/>
              </a:lnSpc>
              <a:spcBef>
                <a:spcPts val="0"/>
              </a:spcBef>
            </a:pPr>
            <a:r>
              <a:rPr lang="en-US" dirty="0"/>
              <a:t>Precision medicine, immunotherapy, de-escalation trials, supportive care, cost analysis</a:t>
            </a:r>
          </a:p>
          <a:p>
            <a:pPr marL="344488" lvl="1" indent="-117475">
              <a:lnSpc>
                <a:spcPct val="120000"/>
              </a:lnSpc>
              <a:spcBef>
                <a:spcPts val="0"/>
              </a:spcBef>
            </a:pPr>
            <a:r>
              <a:rPr lang="en-US" dirty="0"/>
              <a:t>Correlative endpoints: </a:t>
            </a:r>
          </a:p>
          <a:p>
            <a:pPr marL="457200" lvl="2" indent="-112713">
              <a:lnSpc>
                <a:spcPct val="120000"/>
              </a:lnSpc>
              <a:spcBef>
                <a:spcPts val="0"/>
              </a:spcBef>
            </a:pPr>
            <a:r>
              <a:rPr lang="en-US" dirty="0"/>
              <a:t>“</a:t>
            </a:r>
            <a:r>
              <a:rPr lang="en-US" dirty="0" err="1"/>
              <a:t>omic</a:t>
            </a:r>
            <a:r>
              <a:rPr lang="en-US" dirty="0"/>
              <a:t>”, </a:t>
            </a:r>
            <a:r>
              <a:rPr lang="en-US" dirty="0" err="1"/>
              <a:t>cfDNA</a:t>
            </a:r>
            <a:r>
              <a:rPr lang="en-US" dirty="0"/>
              <a:t> and imaging, patient-reported outcomes, cost </a:t>
            </a:r>
          </a:p>
          <a:p>
            <a:pPr>
              <a:lnSpc>
                <a:spcPct val="120000"/>
              </a:lnSpc>
              <a:spcBef>
                <a:spcPts val="0"/>
              </a:spcBef>
            </a:pPr>
            <a:r>
              <a:rPr lang="en-US" dirty="0"/>
              <a:t>Will: </a:t>
            </a:r>
          </a:p>
          <a:p>
            <a:pPr marL="344488" lvl="1" indent="-117475">
              <a:lnSpc>
                <a:spcPct val="120000"/>
              </a:lnSpc>
              <a:spcBef>
                <a:spcPts val="0"/>
              </a:spcBef>
            </a:pPr>
            <a:r>
              <a:rPr lang="en-US" dirty="0"/>
              <a:t>Lead to innovations in treatment, trial design and endpoints,</a:t>
            </a:r>
          </a:p>
          <a:p>
            <a:pPr marL="344488" lvl="1" indent="-117475">
              <a:lnSpc>
                <a:spcPct val="120000"/>
              </a:lnSpc>
              <a:spcBef>
                <a:spcPts val="0"/>
              </a:spcBef>
            </a:pPr>
            <a:r>
              <a:rPr lang="en-US" dirty="0"/>
              <a:t>Reduce burden of cancer/treatment/trials and improve access for patients</a:t>
            </a:r>
          </a:p>
          <a:p>
            <a:pPr marL="344488" lvl="1" indent="-117475">
              <a:lnSpc>
                <a:spcPct val="120000"/>
              </a:lnSpc>
              <a:spcBef>
                <a:spcPts val="0"/>
              </a:spcBef>
            </a:pPr>
            <a:r>
              <a:rPr lang="en-US" dirty="0"/>
              <a:t>Demonstrate value</a:t>
            </a:r>
          </a:p>
          <a:p>
            <a:pPr marL="0" indent="0">
              <a:lnSpc>
                <a:spcPct val="120000"/>
              </a:lnSpc>
              <a:spcBef>
                <a:spcPts val="0"/>
              </a:spcBef>
              <a:buNone/>
            </a:pPr>
            <a:endParaRPr lang="en-US" dirty="0"/>
          </a:p>
        </p:txBody>
      </p:sp>
      <p:sp>
        <p:nvSpPr>
          <p:cNvPr id="8" name="Rectangle 7">
            <a:extLst>
              <a:ext uri="{FF2B5EF4-FFF2-40B4-BE49-F238E27FC236}">
                <a16:creationId xmlns:a16="http://schemas.microsoft.com/office/drawing/2014/main" id="{2B2EA3F8-8E25-4A65-80C1-527C14FDFEB1}"/>
              </a:ext>
            </a:extLst>
          </p:cNvPr>
          <p:cNvSpPr/>
          <p:nvPr/>
        </p:nvSpPr>
        <p:spPr>
          <a:xfrm>
            <a:off x="184571" y="3678808"/>
            <a:ext cx="4747468" cy="510851"/>
          </a:xfrm>
          <a:prstGeom prst="rect">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PLATFORMS</a:t>
            </a:r>
          </a:p>
          <a:p>
            <a:pPr algn="ctr"/>
            <a:r>
              <a:rPr lang="en-US" sz="1200" dirty="0">
                <a:latin typeface="Calibri" panose="020F0502020204030204" pitchFamily="34" charset="0"/>
                <a:cs typeface="Calibri" panose="020F0502020204030204" pitchFamily="34" charset="0"/>
              </a:rPr>
              <a:t>Cell Therapy, Preoperative Trials, Data Science </a:t>
            </a:r>
          </a:p>
        </p:txBody>
      </p:sp>
      <p:sp>
        <p:nvSpPr>
          <p:cNvPr id="12" name="Rectangle 11">
            <a:extLst>
              <a:ext uri="{FF2B5EF4-FFF2-40B4-BE49-F238E27FC236}">
                <a16:creationId xmlns:a16="http://schemas.microsoft.com/office/drawing/2014/main" id="{F0F46897-3391-4326-BDC6-2C55A30FE5A3}"/>
              </a:ext>
            </a:extLst>
          </p:cNvPr>
          <p:cNvSpPr/>
          <p:nvPr/>
        </p:nvSpPr>
        <p:spPr>
          <a:xfrm>
            <a:off x="203811" y="4252852"/>
            <a:ext cx="4747468" cy="630989"/>
          </a:xfrm>
          <a:prstGeom prst="rect">
            <a:avLst/>
          </a:prstGeom>
          <a:solidFill>
            <a:srgbClr val="6B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ENABLERS </a:t>
            </a:r>
          </a:p>
          <a:p>
            <a:pPr algn="ctr"/>
            <a:r>
              <a:rPr lang="en-US" sz="1200" dirty="0">
                <a:latin typeface="Calibri" panose="020F0502020204030204" pitchFamily="34" charset="0"/>
                <a:cs typeface="Calibri" panose="020F0502020204030204" pitchFamily="34" charset="0"/>
              </a:rPr>
              <a:t>Network Engagement, Trial Capabilities, Communications + Knowledge Translation, Sustainable Funding </a:t>
            </a:r>
          </a:p>
        </p:txBody>
      </p:sp>
      <p:sp>
        <p:nvSpPr>
          <p:cNvPr id="15" name="TextBox 14">
            <a:extLst>
              <a:ext uri="{FF2B5EF4-FFF2-40B4-BE49-F238E27FC236}">
                <a16:creationId xmlns:a16="http://schemas.microsoft.com/office/drawing/2014/main" id="{F4E73658-A6A4-47DF-B6E3-87C00C07B74F}"/>
              </a:ext>
            </a:extLst>
          </p:cNvPr>
          <p:cNvSpPr txBox="1"/>
          <p:nvPr/>
        </p:nvSpPr>
        <p:spPr>
          <a:xfrm>
            <a:off x="1525322" y="995727"/>
            <a:ext cx="2316403"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STRATEGIC PRIORITIES</a:t>
            </a:r>
          </a:p>
        </p:txBody>
      </p:sp>
      <p:sp>
        <p:nvSpPr>
          <p:cNvPr id="18" name="Rectangle 17">
            <a:extLst>
              <a:ext uri="{FF2B5EF4-FFF2-40B4-BE49-F238E27FC236}">
                <a16:creationId xmlns:a16="http://schemas.microsoft.com/office/drawing/2014/main" id="{AD75A059-ADE0-412A-B2C1-AF4A7751BF18}"/>
              </a:ext>
            </a:extLst>
          </p:cNvPr>
          <p:cNvSpPr/>
          <p:nvPr/>
        </p:nvSpPr>
        <p:spPr>
          <a:xfrm>
            <a:off x="179512" y="953841"/>
            <a:ext cx="4752527" cy="269803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6437146-F61B-883E-4040-DA28A2B5631A}"/>
              </a:ext>
            </a:extLst>
          </p:cNvPr>
          <p:cNvSpPr txBox="1"/>
          <p:nvPr/>
        </p:nvSpPr>
        <p:spPr>
          <a:xfrm>
            <a:off x="5144227" y="4155926"/>
            <a:ext cx="3460221"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https://www.ctg.queensu.ca/public/cctg-strategic-plan-2022-2027</a:t>
            </a:r>
          </a:p>
        </p:txBody>
      </p:sp>
    </p:spTree>
    <p:extLst>
      <p:ext uri="{BB962C8B-B14F-4D97-AF65-F5344CB8AC3E}">
        <p14:creationId xmlns:p14="http://schemas.microsoft.com/office/powerpoint/2010/main" val="147511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09B6-5928-5E98-8B3E-C36FABE309CA}"/>
              </a:ext>
            </a:extLst>
          </p:cNvPr>
          <p:cNvSpPr>
            <a:spLocks noGrp="1"/>
          </p:cNvSpPr>
          <p:nvPr>
            <p:ph type="title"/>
          </p:nvPr>
        </p:nvSpPr>
        <p:spPr/>
        <p:txBody>
          <a:bodyPr/>
          <a:lstStyle/>
          <a:p>
            <a:r>
              <a:rPr lang="en-US" b="1" dirty="0"/>
              <a:t>CCTG Portfolio</a:t>
            </a:r>
          </a:p>
        </p:txBody>
      </p:sp>
      <p:pic>
        <p:nvPicPr>
          <p:cNvPr id="7" name="Content Placeholder 6">
            <a:extLst>
              <a:ext uri="{FF2B5EF4-FFF2-40B4-BE49-F238E27FC236}">
                <a16:creationId xmlns:a16="http://schemas.microsoft.com/office/drawing/2014/main" id="{198FE5DA-CCD1-DB48-5D58-DEC63974A5FE}"/>
              </a:ext>
            </a:extLst>
          </p:cNvPr>
          <p:cNvPicPr>
            <a:picLocks noGrp="1" noChangeAspect="1"/>
          </p:cNvPicPr>
          <p:nvPr>
            <p:ph idx="1"/>
          </p:nvPr>
        </p:nvPicPr>
        <p:blipFill>
          <a:blip r:embed="rId2"/>
          <a:stretch>
            <a:fillRect/>
          </a:stretch>
        </p:blipFill>
        <p:spPr>
          <a:xfrm>
            <a:off x="1787237" y="1059689"/>
            <a:ext cx="5569527" cy="3610541"/>
          </a:xfrm>
          <a:prstGeom prst="rect">
            <a:avLst/>
          </a:prstGeom>
        </p:spPr>
      </p:pic>
    </p:spTree>
    <p:extLst>
      <p:ext uri="{BB962C8B-B14F-4D97-AF65-F5344CB8AC3E}">
        <p14:creationId xmlns:p14="http://schemas.microsoft.com/office/powerpoint/2010/main" val="213228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4" y="-96011"/>
            <a:ext cx="8580431" cy="676623"/>
          </a:xfrm>
        </p:spPr>
        <p:txBody>
          <a:bodyPr/>
          <a:lstStyle/>
          <a:p>
            <a:r>
              <a:rPr lang="en-US" b="1" dirty="0"/>
              <a:t>Practice-Changing Trials Led by CCTG</a:t>
            </a:r>
          </a:p>
        </p:txBody>
      </p:sp>
      <p:graphicFrame>
        <p:nvGraphicFramePr>
          <p:cNvPr id="5" name="Content Placeholder 4">
            <a:extLst>
              <a:ext uri="{FF2B5EF4-FFF2-40B4-BE49-F238E27FC236}">
                <a16:creationId xmlns:a16="http://schemas.microsoft.com/office/drawing/2014/main" id="{A7A91FF9-C0DB-46F0-8786-15C6481C1BF0}"/>
              </a:ext>
            </a:extLst>
          </p:cNvPr>
          <p:cNvGraphicFramePr>
            <a:graphicFrameLocks noGrp="1"/>
          </p:cNvGraphicFramePr>
          <p:nvPr>
            <p:ph idx="1"/>
            <p:extLst>
              <p:ext uri="{D42A27DB-BD31-4B8C-83A1-F6EECF244321}">
                <p14:modId xmlns:p14="http://schemas.microsoft.com/office/powerpoint/2010/main" val="53136038"/>
              </p:ext>
            </p:extLst>
          </p:nvPr>
        </p:nvGraphicFramePr>
        <p:xfrm>
          <a:off x="100857" y="570238"/>
          <a:ext cx="8942283" cy="3277430"/>
        </p:xfrm>
        <a:graphic>
          <a:graphicData uri="http://schemas.openxmlformats.org/drawingml/2006/table">
            <a:tbl>
              <a:tblPr firstRow="1" firstCol="1" bandRow="1">
                <a:tableStyleId>{1E171933-4619-4E11-9A3F-F7608DF75F80}</a:tableStyleId>
              </a:tblPr>
              <a:tblGrid>
                <a:gridCol w="1047762">
                  <a:extLst>
                    <a:ext uri="{9D8B030D-6E8A-4147-A177-3AD203B41FA5}">
                      <a16:colId xmlns:a16="http://schemas.microsoft.com/office/drawing/2014/main" val="163588225"/>
                    </a:ext>
                  </a:extLst>
                </a:gridCol>
                <a:gridCol w="5580080">
                  <a:extLst>
                    <a:ext uri="{9D8B030D-6E8A-4147-A177-3AD203B41FA5}">
                      <a16:colId xmlns:a16="http://schemas.microsoft.com/office/drawing/2014/main" val="3401556626"/>
                    </a:ext>
                  </a:extLst>
                </a:gridCol>
                <a:gridCol w="2263736">
                  <a:extLst>
                    <a:ext uri="{9D8B030D-6E8A-4147-A177-3AD203B41FA5}">
                      <a16:colId xmlns:a16="http://schemas.microsoft.com/office/drawing/2014/main" val="854832108"/>
                    </a:ext>
                  </a:extLst>
                </a:gridCol>
                <a:gridCol w="50705">
                  <a:extLst>
                    <a:ext uri="{9D8B030D-6E8A-4147-A177-3AD203B41FA5}">
                      <a16:colId xmlns:a16="http://schemas.microsoft.com/office/drawing/2014/main" val="1166083877"/>
                    </a:ext>
                  </a:extLst>
                </a:gridCol>
              </a:tblGrid>
              <a:tr h="443775">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Trial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Primary Endpoint Result/Indication and Impact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Journal / Cited*</a:t>
                      </a:r>
                    </a:p>
                  </a:txBody>
                  <a:tcPr marL="51435" marR="51435"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41107386"/>
                  </a:ext>
                </a:extLst>
              </a:tr>
              <a:tr h="467243">
                <a:tc>
                  <a:txBody>
                    <a:bodyPr/>
                    <a:lstStyle/>
                    <a:p>
                      <a:r>
                        <a:rPr lang="en-US" sz="1600">
                          <a:latin typeface="Calibri" panose="020F0502020204030204" pitchFamily="34" charset="0"/>
                          <a:cs typeface="Calibri" panose="020F0502020204030204" pitchFamily="34" charset="0"/>
                        </a:rPr>
                        <a:t>CX.5</a:t>
                      </a:r>
                    </a:p>
                  </a:txBody>
                  <a:tcPr marL="51435" marR="51435" marT="0" marB="0" anchor="ctr"/>
                </a:tc>
                <a:tc>
                  <a:txBody>
                    <a:bodyPr/>
                    <a:lstStyle/>
                    <a:p>
                      <a:r>
                        <a:rPr lang="en-US" sz="1600"/>
                        <a:t>A simple hysterectomy is a safe treatment option for women with low-risk early-stage cervical cancer</a:t>
                      </a:r>
                      <a:endParaRPr lang="en-US" sz="1600">
                        <a:latin typeface="Calibri" panose="020F0502020204030204" pitchFamily="34" charset="0"/>
                        <a:cs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rPr>
                        <a:t>NEJM 2024 cited 8 times</a:t>
                      </a:r>
                    </a:p>
                    <a:p>
                      <a:endParaRPr lang="en-US" sz="1600">
                        <a:latin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800"/>
                        </a:spcAft>
                      </a:pPr>
                      <a:r>
                        <a:rPr lang="en-US" sz="1800">
                          <a:effectLst/>
                          <a:latin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421996215"/>
                  </a:ext>
                </a:extLst>
              </a:tr>
              <a:tr h="595758">
                <a:tc>
                  <a:txBody>
                    <a:bodyPr/>
                    <a:lstStyle/>
                    <a:p>
                      <a:r>
                        <a:rPr lang="en-US" sz="1600">
                          <a:latin typeface="Calibri" panose="020F0502020204030204" pitchFamily="34" charset="0"/>
                          <a:cs typeface="Calibri" panose="020F0502020204030204" pitchFamily="34" charset="0"/>
                        </a:rPr>
                        <a:t>IND.227</a:t>
                      </a:r>
                    </a:p>
                  </a:txBody>
                  <a:tcPr marL="51435" marR="51435" marT="0" marB="0" anchor="ctr"/>
                </a:tc>
                <a:tc>
                  <a:txBody>
                    <a:bodyPr/>
                    <a:lstStyle/>
                    <a:p>
                      <a:r>
                        <a:rPr lang="en-US" sz="1600"/>
                        <a:t>Pembrolizumab plus platinum-pemetrexed chemotherapy represents a new first-line treatment option for with unresectable advanced or metastatic pleural mesothelioma </a:t>
                      </a:r>
                      <a:endParaRPr lang="en-US" sz="1600">
                        <a:latin typeface="Calibri" panose="020F0502020204030204" pitchFamily="34" charset="0"/>
                        <a:cs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rPr>
                        <a:t>The Lancet 2023 cited 9 times</a:t>
                      </a:r>
                    </a:p>
                  </a:txBody>
                  <a:tcPr marL="51435" marR="51435" marT="0" marB="0" anchor="ctr"/>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807191332"/>
                  </a:ext>
                </a:extLst>
              </a:tr>
              <a:tr h="544187">
                <a:tc>
                  <a:txBody>
                    <a:bodyPr/>
                    <a:lstStyle/>
                    <a:p>
                      <a:r>
                        <a:rPr lang="en-US" sz="1600">
                          <a:latin typeface="Calibri" panose="020F0502020204030204" pitchFamily="34" charset="0"/>
                          <a:cs typeface="Calibri" panose="020F0502020204030204" pitchFamily="34" charset="0"/>
                        </a:rPr>
                        <a:t>BR.36 Stage 1</a:t>
                      </a:r>
                    </a:p>
                  </a:txBody>
                  <a:tcPr marL="51435" marR="51435" marT="0" marB="0" anchor="ctr"/>
                </a:tc>
                <a:tc>
                  <a:txBody>
                    <a:bodyPr/>
                    <a:lstStyle/>
                    <a:p>
                      <a:r>
                        <a:rPr lang="en-US" sz="1600" dirty="0" err="1"/>
                        <a:t>ctDNA</a:t>
                      </a:r>
                      <a:r>
                        <a:rPr lang="en-US" sz="1600" dirty="0"/>
                        <a:t> analyses could be used as an early marker of immunotherapy response and may help guide therapy.</a:t>
                      </a:r>
                      <a:endParaRPr lang="en-US" sz="1600" dirty="0">
                        <a:latin typeface="Calibri" panose="020F0502020204030204" pitchFamily="34" charset="0"/>
                        <a:cs typeface="Calibri" panose="020F0502020204030204" pitchFamily="34" charset="0"/>
                      </a:endParaRPr>
                    </a:p>
                  </a:txBody>
                  <a:tcPr marL="51435" marR="51435" marT="0" marB="0" anchor="ctr"/>
                </a:tc>
                <a:tc>
                  <a:txBody>
                    <a:bodyPr/>
                    <a:lstStyle/>
                    <a:p>
                      <a:r>
                        <a:rPr lang="en-US" sz="1600">
                          <a:latin typeface="Calibri" panose="020F0502020204030204" pitchFamily="34" charset="0"/>
                          <a:cs typeface="Calibri" panose="020F0502020204030204" pitchFamily="34" charset="0"/>
                        </a:rPr>
                        <a:t>Nature Medicine 2023 cited 17 times</a:t>
                      </a:r>
                    </a:p>
                  </a:txBody>
                  <a:tcPr marL="51435" marR="51435" marT="0" marB="0" anchor="ctr"/>
                </a:tc>
                <a:tc>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16633089"/>
                  </a:ext>
                </a:extLst>
              </a:tr>
              <a:tr h="535134">
                <a:tc>
                  <a:txBody>
                    <a:bodyPr/>
                    <a:lstStyle/>
                    <a:p>
                      <a:pPr marL="0" marR="0">
                        <a:lnSpc>
                          <a:spcPct val="100000"/>
                        </a:lnSpc>
                        <a:spcBef>
                          <a:spcPts val="0"/>
                        </a:spcBef>
                        <a:spcAft>
                          <a:spcPts val="0"/>
                        </a:spcAft>
                      </a:pPr>
                      <a:r>
                        <a:rPr lang="en-US" sz="1600" dirty="0">
                          <a:effectLst/>
                          <a:latin typeface="Calibri" panose="020F0502020204030204" pitchFamily="34" charset="0"/>
                          <a:cs typeface="Calibri" panose="020F0502020204030204" pitchFamily="34" charset="0"/>
                        </a:rPr>
                        <a:t>SC.24</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0000"/>
                        </a:lnSpc>
                        <a:spcBef>
                          <a:spcPts val="0"/>
                        </a:spcBef>
                        <a:spcAft>
                          <a:spcPts val="0"/>
                        </a:spcAft>
                      </a:pPr>
                      <a:r>
                        <a:rPr lang="en-US" sz="1600" dirty="0">
                          <a:effectLst/>
                          <a:latin typeface="Calibri" panose="020F0502020204030204" pitchFamily="34" charset="0"/>
                          <a:cs typeface="Calibri" panose="020F0502020204030204" pitchFamily="34" charset="0"/>
                        </a:rPr>
                        <a:t>SBRT is superior to conventional radiation treatments in alleviating pain from spinal metastases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0000"/>
                        </a:lnSpc>
                        <a:spcBef>
                          <a:spcPts val="0"/>
                        </a:spcBef>
                        <a:spcAft>
                          <a:spcPts val="0"/>
                        </a:spcAft>
                      </a:pPr>
                      <a:r>
                        <a:rPr lang="en-US" sz="1600" dirty="0">
                          <a:effectLst/>
                          <a:latin typeface="Calibri" panose="020F0502020204030204" pitchFamily="34" charset="0"/>
                          <a:cs typeface="Calibri" panose="020F0502020204030204" pitchFamily="34" charset="0"/>
                        </a:rPr>
                        <a:t>Lancet </a:t>
                      </a:r>
                      <a:r>
                        <a:rPr lang="en-US" sz="1600">
                          <a:effectLst/>
                          <a:latin typeface="Calibri" panose="020F0502020204030204" pitchFamily="34" charset="0"/>
                          <a:cs typeface="Calibri" panose="020F0502020204030204" pitchFamily="34" charset="0"/>
                        </a:rPr>
                        <a:t>Oncology 2021 </a:t>
                      </a:r>
                      <a:r>
                        <a:rPr lang="en-US" sz="1600" dirty="0">
                          <a:effectLst/>
                          <a:latin typeface="Calibri" panose="020F0502020204030204" pitchFamily="34" charset="0"/>
                          <a:cs typeface="Calibri" panose="020F0502020204030204" pitchFamily="34" charset="0"/>
                        </a:rPr>
                        <a:t>cited 10 times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25023413"/>
                  </a:ext>
                </a:extLst>
              </a:tr>
              <a:tr h="535134">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CO28</a:t>
                      </a: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t>NEOadjuvant</a:t>
                      </a:r>
                      <a:r>
                        <a:rPr lang="en-US" sz="1600" b="0" dirty="0"/>
                        <a:t> Chemotherapy, Excision and Observation for Early Rectal Cancer. Phase II trial</a:t>
                      </a:r>
                    </a:p>
                  </a:txBody>
                  <a:tcPr marL="51435" marR="51435" marT="0" marB="0" anchor="ctr"/>
                </a:tc>
                <a:tc>
                  <a:txBody>
                    <a:bodyPr/>
                    <a:lstStyle/>
                    <a:p>
                      <a:pPr marL="0" marR="0">
                        <a:lnSpc>
                          <a:spcPct val="10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JCO 2023 cited 21 times</a:t>
                      </a:r>
                    </a:p>
                  </a:txBody>
                  <a:tcPr marL="51435" marR="51435" marT="0" marB="0" anchor="ctr"/>
                </a:tc>
                <a:tc>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314872505"/>
                  </a:ext>
                </a:extLst>
              </a:tr>
            </a:tbl>
          </a:graphicData>
        </a:graphic>
      </p:graphicFrame>
      <p:sp>
        <p:nvSpPr>
          <p:cNvPr id="6" name="TextBox 5">
            <a:extLst>
              <a:ext uri="{FF2B5EF4-FFF2-40B4-BE49-F238E27FC236}">
                <a16:creationId xmlns:a16="http://schemas.microsoft.com/office/drawing/2014/main" id="{ADF976EB-2859-46A6-B5E4-1FBDF86013F2}"/>
              </a:ext>
            </a:extLst>
          </p:cNvPr>
          <p:cNvSpPr txBox="1"/>
          <p:nvPr/>
        </p:nvSpPr>
        <p:spPr>
          <a:xfrm>
            <a:off x="2528128" y="4861542"/>
            <a:ext cx="1899879" cy="253916"/>
          </a:xfrm>
          <a:prstGeom prst="rect">
            <a:avLst/>
          </a:prstGeom>
          <a:noFill/>
        </p:spPr>
        <p:txBody>
          <a:bodyPr wrap="none" rtlCol="0">
            <a:spAutoFit/>
          </a:bodyPr>
          <a:lstStyle/>
          <a:p>
            <a:r>
              <a:rPr lang="en-US" sz="1050" b="1" i="1" dirty="0">
                <a:latin typeface="Calibri" panose="020F0502020204030204" pitchFamily="34" charset="0"/>
                <a:cs typeface="Calibri" panose="020F0502020204030204" pitchFamily="34" charset="0"/>
              </a:rPr>
              <a:t>*Google Scholar</a:t>
            </a:r>
            <a:r>
              <a:rPr lang="en-US" sz="1050" b="1" i="1">
                <a:latin typeface="Calibri" panose="020F0502020204030204" pitchFamily="34" charset="0"/>
                <a:cs typeface="Calibri" panose="020F0502020204030204" pitchFamily="34" charset="0"/>
              </a:rPr>
              <a:t>, 22 April 2024</a:t>
            </a:r>
            <a:endParaRPr lang="en-US" sz="105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36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09" y="0"/>
            <a:ext cx="8496944" cy="979664"/>
          </a:xfrm>
        </p:spPr>
        <p:txBody>
          <a:bodyPr/>
          <a:lstStyle/>
          <a:p>
            <a:r>
              <a:rPr lang="en-US" sz="2800" b="1" dirty="0"/>
              <a:t> Practice-Changing Trials Led by Other Groups That Included CCTG Participation</a:t>
            </a:r>
            <a:endParaRPr lang="en-US" sz="2800" b="1" dirty="0">
              <a:solidFill>
                <a:srgbClr val="FF0000"/>
              </a:solidFill>
            </a:endParaRPr>
          </a:p>
        </p:txBody>
      </p:sp>
      <p:graphicFrame>
        <p:nvGraphicFramePr>
          <p:cNvPr id="7" name="Content Placeholder 6">
            <a:extLst>
              <a:ext uri="{FF2B5EF4-FFF2-40B4-BE49-F238E27FC236}">
                <a16:creationId xmlns:a16="http://schemas.microsoft.com/office/drawing/2014/main" id="{57241E6B-EED4-4058-8624-7E065CAB1923}"/>
              </a:ext>
            </a:extLst>
          </p:cNvPr>
          <p:cNvGraphicFramePr>
            <a:graphicFrameLocks noGrp="1"/>
          </p:cNvGraphicFramePr>
          <p:nvPr>
            <p:ph idx="1"/>
            <p:extLst>
              <p:ext uri="{D42A27DB-BD31-4B8C-83A1-F6EECF244321}">
                <p14:modId xmlns:p14="http://schemas.microsoft.com/office/powerpoint/2010/main" val="1505166352"/>
              </p:ext>
            </p:extLst>
          </p:nvPr>
        </p:nvGraphicFramePr>
        <p:xfrm>
          <a:off x="309581" y="896444"/>
          <a:ext cx="8229600" cy="4054680"/>
        </p:xfrm>
        <a:graphic>
          <a:graphicData uri="http://schemas.openxmlformats.org/drawingml/2006/table">
            <a:tbl>
              <a:tblPr firstRow="1" firstCol="1" bandRow="1">
                <a:tableStyleId>{1E171933-4619-4E11-9A3F-F7608DF75F80}</a:tableStyleId>
              </a:tblPr>
              <a:tblGrid>
                <a:gridCol w="1380983">
                  <a:extLst>
                    <a:ext uri="{9D8B030D-6E8A-4147-A177-3AD203B41FA5}">
                      <a16:colId xmlns:a16="http://schemas.microsoft.com/office/drawing/2014/main" val="3738126320"/>
                    </a:ext>
                  </a:extLst>
                </a:gridCol>
                <a:gridCol w="5314950">
                  <a:extLst>
                    <a:ext uri="{9D8B030D-6E8A-4147-A177-3AD203B41FA5}">
                      <a16:colId xmlns:a16="http://schemas.microsoft.com/office/drawing/2014/main" val="2437640413"/>
                    </a:ext>
                  </a:extLst>
                </a:gridCol>
                <a:gridCol w="1533667">
                  <a:extLst>
                    <a:ext uri="{9D8B030D-6E8A-4147-A177-3AD203B41FA5}">
                      <a16:colId xmlns:a16="http://schemas.microsoft.com/office/drawing/2014/main" val="3082254150"/>
                    </a:ext>
                  </a:extLst>
                </a:gridCol>
              </a:tblGrid>
              <a:tr h="280511">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Trial</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Primary Endpoint Result/Indication and Impact</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Journal/Cited*</a:t>
                      </a:r>
                    </a:p>
                  </a:txBody>
                  <a:tcPr marL="51435" marR="51435" marT="0" marB="0"/>
                </a:tc>
                <a:extLst>
                  <a:ext uri="{0D108BD9-81ED-4DB2-BD59-A6C34878D82A}">
                    <a16:rowId xmlns:a16="http://schemas.microsoft.com/office/drawing/2014/main" val="67367250"/>
                  </a:ext>
                </a:extLst>
              </a:tr>
              <a:tr h="552623">
                <a:tc>
                  <a:txBody>
                    <a:bodyPr/>
                    <a:lstStyle/>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MA.36/ </a:t>
                      </a:r>
                    </a:p>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BIG 6-13</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0"/>
                        </a:spcAft>
                      </a:pPr>
                      <a:r>
                        <a:rPr lang="en-US" sz="1500" dirty="0" err="1">
                          <a:effectLst/>
                          <a:latin typeface="Calibri" panose="020F0502020204030204" pitchFamily="34" charset="0"/>
                          <a:cs typeface="Calibri" panose="020F0502020204030204" pitchFamily="34" charset="0"/>
                        </a:rPr>
                        <a:t>Olaparib</a:t>
                      </a:r>
                      <a:r>
                        <a:rPr lang="en-US" sz="1500" baseline="0" dirty="0">
                          <a:effectLst/>
                          <a:latin typeface="Calibri" panose="020F0502020204030204" pitchFamily="34" charset="0"/>
                          <a:cs typeface="Calibri" panose="020F0502020204030204" pitchFamily="34" charset="0"/>
                        </a:rPr>
                        <a:t> is new option for </a:t>
                      </a:r>
                      <a:r>
                        <a:rPr lang="en-US" sz="1500" dirty="0">
                          <a:effectLst/>
                          <a:latin typeface="Calibri" panose="020F0502020204030204" pitchFamily="34" charset="0"/>
                          <a:cs typeface="Calibri" panose="020F0502020204030204" pitchFamily="34" charset="0"/>
                        </a:rPr>
                        <a:t>patients with germ-line BRCA high-risk breast cancer. Rich biorepository and QOL endpoints to follow</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cs typeface="Calibri" panose="020F0502020204030204" pitchFamily="34" charset="0"/>
                        </a:rPr>
                        <a:t>NEJM 2021; </a:t>
                      </a:r>
                      <a:r>
                        <a:rPr lang="en-US" sz="1500">
                          <a:effectLst/>
                          <a:latin typeface="Calibri" panose="020F0502020204030204" pitchFamily="34" charset="0"/>
                          <a:cs typeface="Calibri" panose="020F0502020204030204" pitchFamily="34" charset="0"/>
                        </a:rPr>
                        <a:t>cited 930 </a:t>
                      </a:r>
                      <a:r>
                        <a:rPr lang="en-US" sz="1500" dirty="0">
                          <a:effectLst/>
                          <a:latin typeface="Calibri" panose="020F0502020204030204" pitchFamily="34" charset="0"/>
                          <a:cs typeface="Calibri" panose="020F0502020204030204" pitchFamily="34" charset="0"/>
                        </a:rPr>
                        <a:t>times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1327251710"/>
                  </a:ext>
                </a:extLst>
              </a:tr>
              <a:tr h="478346">
                <a:tc>
                  <a:txBody>
                    <a:bodyPr/>
                    <a:lstStyle/>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MAC.12/ </a:t>
                      </a:r>
                    </a:p>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ECOG PACCT-1</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cs typeface="Calibri" panose="020F0502020204030204" pitchFamily="34" charset="0"/>
                        </a:rPr>
                        <a:t>Allows</a:t>
                      </a:r>
                      <a:r>
                        <a:rPr lang="en-US" sz="1500" baseline="0" dirty="0">
                          <a:effectLst/>
                          <a:latin typeface="Calibri" panose="020F0502020204030204" pitchFamily="34" charset="0"/>
                          <a:cs typeface="Calibri" panose="020F0502020204030204" pitchFamily="34" charset="0"/>
                        </a:rPr>
                        <a:t> </a:t>
                      </a:r>
                      <a:r>
                        <a:rPr lang="en-US" sz="1500" dirty="0">
                          <a:effectLst/>
                          <a:latin typeface="Calibri" panose="020F0502020204030204" pitchFamily="34" charset="0"/>
                          <a:cs typeface="Calibri" panose="020F0502020204030204" pitchFamily="34" charset="0"/>
                        </a:rPr>
                        <a:t>more precise treatment of early breast cancer and aid in decision making for individuals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cs typeface="Calibri" panose="020F0502020204030204" pitchFamily="34" charset="0"/>
                        </a:rPr>
                        <a:t>NEJM 2018; </a:t>
                      </a:r>
                      <a:r>
                        <a:rPr lang="en-US" sz="1500">
                          <a:effectLst/>
                          <a:latin typeface="Calibri" panose="020F0502020204030204" pitchFamily="34" charset="0"/>
                          <a:cs typeface="Calibri" panose="020F0502020204030204" pitchFamily="34" charset="0"/>
                        </a:rPr>
                        <a:t>cited 2025 </a:t>
                      </a:r>
                      <a:r>
                        <a:rPr lang="en-US" sz="1500" dirty="0">
                          <a:effectLst/>
                          <a:latin typeface="Calibri" panose="020F0502020204030204" pitchFamily="34" charset="0"/>
                          <a:cs typeface="Calibri" panose="020F0502020204030204" pitchFamily="34" charset="0"/>
                        </a:rPr>
                        <a:t>times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817977059"/>
                  </a:ext>
                </a:extLst>
              </a:tr>
              <a:tr h="685800">
                <a:tc>
                  <a:txBody>
                    <a:bodyPr/>
                    <a:lstStyle/>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MAC.15/ S1007</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0000"/>
                        </a:lnSpc>
                        <a:spcBef>
                          <a:spcPts val="0"/>
                        </a:spcBef>
                        <a:spcAft>
                          <a:spcPts val="0"/>
                        </a:spcAft>
                      </a:pPr>
                      <a:r>
                        <a:rPr lang="en-US" sz="1500" dirty="0">
                          <a:effectLst/>
                          <a:latin typeface="Calibri" panose="020F0502020204030204" pitchFamily="34" charset="0"/>
                          <a:cs typeface="Calibri" panose="020F0502020204030204" pitchFamily="34" charset="0"/>
                        </a:rPr>
                        <a:t>With use of Oncotype DX, women with 1-3 positive nodes can be successfully matched to the most appropriate treatment and, in many cases, safely omit chemotherapy </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cs typeface="Calibri" panose="020F0502020204030204" pitchFamily="34" charset="0"/>
                        </a:rPr>
                        <a:t>NEJM 2021; cited 461 times</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3523166092"/>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Calibri" panose="020F0502020204030204" pitchFamily="34" charset="0"/>
                        </a:rPr>
                        <a:t>MAC.18/BIG/IBCSG/Alliance</a:t>
                      </a:r>
                    </a:p>
                    <a:p>
                      <a:pPr marL="0" marR="0">
                        <a:lnSpc>
                          <a:spcPct val="100000"/>
                        </a:lnSpc>
                        <a:spcBef>
                          <a:spcPts val="0"/>
                        </a:spcBef>
                        <a:spcAft>
                          <a:spcPts val="0"/>
                        </a:spcAft>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POSITIVE: A Study Evaluating the Pregnancy Outcomes and Safety of Interrupting Endocrine Therapy for Young Women with Endocrine Responsive Breast Cancer who Desire Pregnancy </a:t>
                      </a: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NEJM 2023; cited 73 times</a:t>
                      </a:r>
                    </a:p>
                  </a:txBody>
                  <a:tcPr marL="51435" marR="51435" marT="0" marB="0" anchor="ctr"/>
                </a:tc>
                <a:extLst>
                  <a:ext uri="{0D108BD9-81ED-4DB2-BD59-A6C34878D82A}">
                    <a16:rowId xmlns:a16="http://schemas.microsoft.com/office/drawing/2014/main" val="1978809257"/>
                  </a:ext>
                </a:extLst>
              </a:tr>
              <a:tr h="685800">
                <a:tc>
                  <a:txBody>
                    <a:bodyPr/>
                    <a:lstStyle/>
                    <a:p>
                      <a:pPr marL="0" marR="0">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ENC.1/NRG GY018</a:t>
                      </a:r>
                    </a:p>
                  </a:txBody>
                  <a:tcPr marL="51435" marR="51435" marT="0" marB="0" anchor="ctr"/>
                </a:tc>
                <a:tc>
                  <a:txBody>
                    <a:bodyPr/>
                    <a:lstStyle/>
                    <a:p>
                      <a:pPr marL="0" marR="0">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A Phase III Randomized, Placebo-Controlled Study of Pembrolizumab (in Addition to Paclitaxel and Carboplatin for Stage III or IVA, Stage IVB or Recurrent Endometrial Cancer</a:t>
                      </a: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NEJM 2023 cited 173 times</a:t>
                      </a:r>
                    </a:p>
                  </a:txBody>
                  <a:tcPr marL="51435" marR="51435" marT="0" marB="0" anchor="ctr"/>
                </a:tc>
                <a:extLst>
                  <a:ext uri="{0D108BD9-81ED-4DB2-BD59-A6C34878D82A}">
                    <a16:rowId xmlns:a16="http://schemas.microsoft.com/office/drawing/2014/main" val="1205374353"/>
                  </a:ext>
                </a:extLst>
              </a:tr>
              <a:tr h="685800">
                <a:tc>
                  <a:txBody>
                    <a:bodyPr/>
                    <a:lstStyle/>
                    <a:p>
                      <a:pPr marL="0" marR="0">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MEC.5/SWOG S1404</a:t>
                      </a:r>
                    </a:p>
                  </a:txBody>
                  <a:tcPr marL="51435" marR="51435" marT="0" marB="0" anchor="ctr"/>
                </a:tc>
                <a:tc>
                  <a:txBody>
                    <a:bodyPr/>
                    <a:lstStyle/>
                    <a:p>
                      <a:pPr marL="0" marR="0">
                        <a:lnSpc>
                          <a:spcPct val="10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Phase III Randomized Trial Comparing Physician/Patient Choice of Either High Dose Interferon or Ipilimumab to MK-3475 (Pembrolizumab) in Patients with High Risk Resected Melanoma</a:t>
                      </a:r>
                    </a:p>
                  </a:txBody>
                  <a:tcPr marL="51435" marR="51435" marT="0" marB="0" anchor="ctr"/>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Cancer Dis 2022; cited 44 times</a:t>
                      </a:r>
                    </a:p>
                  </a:txBody>
                  <a:tcPr marL="51435" marR="51435" marT="0" marB="0" anchor="ctr"/>
                </a:tc>
                <a:extLst>
                  <a:ext uri="{0D108BD9-81ED-4DB2-BD59-A6C34878D82A}">
                    <a16:rowId xmlns:a16="http://schemas.microsoft.com/office/drawing/2014/main" val="3023302654"/>
                  </a:ext>
                </a:extLst>
              </a:tr>
            </a:tbl>
          </a:graphicData>
        </a:graphic>
      </p:graphicFrame>
      <p:sp>
        <p:nvSpPr>
          <p:cNvPr id="8" name="TextBox 7">
            <a:extLst>
              <a:ext uri="{FF2B5EF4-FFF2-40B4-BE49-F238E27FC236}">
                <a16:creationId xmlns:a16="http://schemas.microsoft.com/office/drawing/2014/main" id="{35757A78-C4E0-4F1C-A8FA-F23FF53A422F}"/>
              </a:ext>
            </a:extLst>
          </p:cNvPr>
          <p:cNvSpPr txBox="1"/>
          <p:nvPr/>
        </p:nvSpPr>
        <p:spPr>
          <a:xfrm>
            <a:off x="2339752" y="4889584"/>
            <a:ext cx="1899879" cy="253916"/>
          </a:xfrm>
          <a:prstGeom prst="rect">
            <a:avLst/>
          </a:prstGeom>
          <a:noFill/>
        </p:spPr>
        <p:txBody>
          <a:bodyPr wrap="none" rtlCol="0">
            <a:spAutoFit/>
          </a:bodyPr>
          <a:lstStyle/>
          <a:p>
            <a:r>
              <a:rPr lang="en-US" sz="1050" b="1" i="1" dirty="0">
                <a:latin typeface="Calibri" panose="020F0502020204030204" pitchFamily="34" charset="0"/>
                <a:cs typeface="Calibri" panose="020F0502020204030204" pitchFamily="34" charset="0"/>
              </a:rPr>
              <a:t>*Google Scholar, 22 April 2024</a:t>
            </a:r>
          </a:p>
        </p:txBody>
      </p:sp>
    </p:spTree>
    <p:extLst>
      <p:ext uri="{BB962C8B-B14F-4D97-AF65-F5344CB8AC3E}">
        <p14:creationId xmlns:p14="http://schemas.microsoft.com/office/powerpoint/2010/main" val="124967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149759" y="4909219"/>
            <a:ext cx="2915816" cy="207749"/>
          </a:xfrm>
          <a:prstGeom prst="rect">
            <a:avLst/>
          </a:prstGeom>
          <a:noFill/>
          <a:ln w="9525">
            <a:noFill/>
            <a:miter lim="800000"/>
            <a:headEnd/>
            <a:tailEnd/>
          </a:ln>
        </p:spPr>
        <p:txBody>
          <a:bodyPr wrap="square">
            <a:spAutoFit/>
          </a:bodyPr>
          <a:lstStyle/>
          <a:p>
            <a:pPr>
              <a:spcBef>
                <a:spcPct val="50000"/>
              </a:spcBef>
            </a:pPr>
            <a:r>
              <a:rPr lang="en-CA" sz="750" b="1" dirty="0">
                <a:solidFill>
                  <a:srgbClr val="24484A"/>
                </a:solidFill>
                <a:latin typeface="Century Gothic" pitchFamily="34" charset="0"/>
              </a:rPr>
              <a:t>Source: Canadian Cancer </a:t>
            </a:r>
            <a:r>
              <a:rPr lang="en-CA" sz="750" b="1">
                <a:solidFill>
                  <a:srgbClr val="24484A"/>
                </a:solidFill>
                <a:latin typeface="Century Gothic" pitchFamily="34" charset="0"/>
              </a:rPr>
              <a:t>Statistics 2023</a:t>
            </a:r>
            <a:endParaRPr lang="en-CA" sz="750" b="1" dirty="0">
              <a:solidFill>
                <a:srgbClr val="24484A"/>
              </a:solidFill>
              <a:latin typeface="Century Gothic" pitchFamily="34" charset="0"/>
            </a:endParaRPr>
          </a:p>
        </p:txBody>
      </p:sp>
      <p:sp>
        <p:nvSpPr>
          <p:cNvPr id="3" name="Title 2"/>
          <p:cNvSpPr>
            <a:spLocks noGrp="1"/>
          </p:cNvSpPr>
          <p:nvPr>
            <p:ph type="title"/>
          </p:nvPr>
        </p:nvSpPr>
        <p:spPr>
          <a:xfrm>
            <a:off x="323528" y="162860"/>
            <a:ext cx="8496944" cy="411480"/>
          </a:xfrm>
        </p:spPr>
        <p:txBody>
          <a:bodyPr/>
          <a:lstStyle/>
          <a:p>
            <a:r>
              <a:rPr lang="en-US" b="1" dirty="0">
                <a:cs typeface="Calibri" panose="020F0502020204030204" pitchFamily="34" charset="0"/>
              </a:rPr>
              <a:t>CCTG Today</a:t>
            </a:r>
          </a:p>
        </p:txBody>
      </p:sp>
      <p:sp>
        <p:nvSpPr>
          <p:cNvPr id="6" name="Rectangle 5"/>
          <p:cNvSpPr/>
          <p:nvPr/>
        </p:nvSpPr>
        <p:spPr>
          <a:xfrm>
            <a:off x="194218" y="755868"/>
            <a:ext cx="2844186" cy="3631763"/>
          </a:xfrm>
          <a:prstGeom prst="rect">
            <a:avLst/>
          </a:prstGeom>
          <a:noFill/>
          <a:ln>
            <a:noFill/>
          </a:ln>
        </p:spPr>
        <p:txBody>
          <a:bodyPr wrap="square" lIns="182880" tIns="548640" rIns="182880" bIns="365760">
            <a:spAutoFit/>
          </a:bodyPr>
          <a:lstStyle/>
          <a:p>
            <a:r>
              <a:rPr lang="en-US" sz="2800">
                <a:latin typeface="Calibri" panose="020F0502020204030204" pitchFamily="34" charset="0"/>
                <a:cs typeface="Calibri" panose="020F0502020204030204" pitchFamily="34" charset="0"/>
              </a:rPr>
              <a:t>CCTG clinical </a:t>
            </a:r>
            <a:r>
              <a:rPr lang="en-US" sz="2800" dirty="0">
                <a:latin typeface="Calibri" panose="020F0502020204030204" pitchFamily="34" charset="0"/>
                <a:cs typeface="Calibri" panose="020F0502020204030204" pitchFamily="34" charset="0"/>
              </a:rPr>
              <a:t>trials identify the best treatments for patients with </a:t>
            </a:r>
            <a:r>
              <a:rPr lang="en-US" sz="3600" b="1" dirty="0">
                <a:latin typeface="Calibri" panose="020F0502020204030204" pitchFamily="34" charset="0"/>
                <a:cs typeface="Calibri" panose="020F0502020204030204" pitchFamily="34" charset="0"/>
              </a:rPr>
              <a:t>ALL</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of</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these cancer types.</a:t>
            </a:r>
          </a:p>
        </p:txBody>
      </p:sp>
      <p:pic>
        <p:nvPicPr>
          <p:cNvPr id="4" name="Picture 3">
            <a:extLst>
              <a:ext uri="{FF2B5EF4-FFF2-40B4-BE49-F238E27FC236}">
                <a16:creationId xmlns:a16="http://schemas.microsoft.com/office/drawing/2014/main" id="{1E340AF9-2811-C883-4574-DA084B44A399}"/>
              </a:ext>
            </a:extLst>
          </p:cNvPr>
          <p:cNvPicPr>
            <a:picLocks noChangeAspect="1"/>
          </p:cNvPicPr>
          <p:nvPr/>
        </p:nvPicPr>
        <p:blipFill>
          <a:blip r:embed="rId3"/>
          <a:stretch>
            <a:fillRect/>
          </a:stretch>
        </p:blipFill>
        <p:spPr>
          <a:xfrm>
            <a:off x="5720907" y="627534"/>
            <a:ext cx="2639704" cy="4228491"/>
          </a:xfrm>
          <a:prstGeom prst="rect">
            <a:avLst/>
          </a:prstGeom>
        </p:spPr>
      </p:pic>
      <p:pic>
        <p:nvPicPr>
          <p:cNvPr id="10" name="Picture 9">
            <a:extLst>
              <a:ext uri="{FF2B5EF4-FFF2-40B4-BE49-F238E27FC236}">
                <a16:creationId xmlns:a16="http://schemas.microsoft.com/office/drawing/2014/main" id="{3F518900-4E24-9C84-26F7-63DCC0B5C054}"/>
              </a:ext>
            </a:extLst>
          </p:cNvPr>
          <p:cNvPicPr>
            <a:picLocks noChangeAspect="1"/>
          </p:cNvPicPr>
          <p:nvPr/>
        </p:nvPicPr>
        <p:blipFill>
          <a:blip r:embed="rId4"/>
          <a:stretch>
            <a:fillRect/>
          </a:stretch>
        </p:blipFill>
        <p:spPr>
          <a:xfrm>
            <a:off x="3180615" y="628345"/>
            <a:ext cx="2543514" cy="4228492"/>
          </a:xfrm>
          <a:prstGeom prst="rect">
            <a:avLst/>
          </a:prstGeom>
        </p:spPr>
      </p:pic>
    </p:spTree>
    <p:extLst>
      <p:ext uri="{BB962C8B-B14F-4D97-AF65-F5344CB8AC3E}">
        <p14:creationId xmlns:p14="http://schemas.microsoft.com/office/powerpoint/2010/main" val="200265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794" y="123478"/>
            <a:ext cx="8610600" cy="594123"/>
          </a:xfrm>
        </p:spPr>
        <p:txBody>
          <a:bodyPr>
            <a:noAutofit/>
          </a:bodyPr>
          <a:lstStyle/>
          <a:p>
            <a:r>
              <a:rPr lang="en-US" b="1" dirty="0">
                <a:cs typeface="Calibri" panose="020F0502020204030204" pitchFamily="34" charset="0"/>
              </a:rPr>
              <a:t>CCTG Value</a:t>
            </a:r>
          </a:p>
        </p:txBody>
      </p:sp>
      <p:sp>
        <p:nvSpPr>
          <p:cNvPr id="6" name="Content Placeholder 5"/>
          <p:cNvSpPr>
            <a:spLocks noGrp="1"/>
          </p:cNvSpPr>
          <p:nvPr>
            <p:ph idx="1"/>
          </p:nvPr>
        </p:nvSpPr>
        <p:spPr>
          <a:xfrm>
            <a:off x="323528" y="2075515"/>
            <a:ext cx="8349133" cy="2466359"/>
          </a:xfrm>
        </p:spPr>
        <p:txBody>
          <a:bodyPr>
            <a:normAutofit/>
          </a:bodyPr>
          <a:lstStyle/>
          <a:p>
            <a:r>
              <a:rPr lang="en-US" sz="2400" dirty="0">
                <a:cs typeface="Calibri" panose="020F0502020204030204" pitchFamily="34" charset="0"/>
              </a:rPr>
              <a:t>Through CCTG Canadians have early access to high impact clinical trials and promising cancer treatments</a:t>
            </a:r>
          </a:p>
          <a:p>
            <a:r>
              <a:rPr lang="en-US" sz="2400" kern="100" dirty="0">
                <a:effectLst/>
                <a:ea typeface="Calibri" panose="020F0502020204030204" pitchFamily="34" charset="0"/>
                <a:cs typeface="Calibri" panose="020F0502020204030204" pitchFamily="34" charset="0"/>
              </a:rPr>
              <a:t>CCTG is the only national network to conduct cancer clinical trials across all types of cancer </a:t>
            </a:r>
            <a:r>
              <a:rPr lang="en-US" sz="2400" dirty="0">
                <a:effectLst/>
                <a:ea typeface="Times New Roman" panose="02020603050405020304" pitchFamily="18" charset="0"/>
                <a:cs typeface="Calibri" panose="020F0502020204030204" pitchFamily="34" charset="0"/>
              </a:rPr>
              <a:t>across all treatments, types of cancer for the full range patients across all of Canada and with the international community</a:t>
            </a:r>
          </a:p>
          <a:p>
            <a:endParaRPr lang="en-US" sz="2400" dirty="0">
              <a:effectLst/>
              <a:ea typeface="Calibri" panose="020F0502020204030204" pitchFamily="34" charset="0"/>
              <a:cs typeface="Calibri" panose="020F0502020204030204" pitchFamily="34" charset="0"/>
            </a:endParaRPr>
          </a:p>
          <a:p>
            <a:endParaRPr lang="en-US" sz="2400" dirty="0">
              <a:cs typeface="Calibri" panose="020F0502020204030204" pitchFamily="34" charset="0"/>
            </a:endParaRPr>
          </a:p>
          <a:p>
            <a:endParaRPr lang="en-US" dirty="0">
              <a:cs typeface="Calibri" panose="020F0502020204030204" pitchFamily="34" charset="0"/>
            </a:endParaRPr>
          </a:p>
          <a:p>
            <a:endParaRPr lang="en-US" dirty="0">
              <a:cs typeface="Calibri" panose="020F0502020204030204" pitchFamily="34" charset="0"/>
            </a:endParaRPr>
          </a:p>
          <a:p>
            <a:endParaRPr lang="en-US" dirty="0">
              <a:cs typeface="Calibri" panose="020F0502020204030204" pitchFamily="34" charset="0"/>
            </a:endParaRPr>
          </a:p>
        </p:txBody>
      </p:sp>
      <p:pic>
        <p:nvPicPr>
          <p:cNvPr id="3" name="Picture 2">
            <a:extLst>
              <a:ext uri="{FF2B5EF4-FFF2-40B4-BE49-F238E27FC236}">
                <a16:creationId xmlns:a16="http://schemas.microsoft.com/office/drawing/2014/main" id="{7EE8FC47-AC4D-54D5-87B9-F80913568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 y="731109"/>
            <a:ext cx="9144000" cy="1063256"/>
          </a:xfrm>
          <a:prstGeom prst="rect">
            <a:avLst/>
          </a:prstGeom>
        </p:spPr>
      </p:pic>
    </p:spTree>
    <p:extLst>
      <p:ext uri="{BB962C8B-B14F-4D97-AF65-F5344CB8AC3E}">
        <p14:creationId xmlns:p14="http://schemas.microsoft.com/office/powerpoint/2010/main" val="389989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0985A0-9F04-5853-84C9-70C6E81AA8B0}"/>
              </a:ext>
            </a:extLst>
          </p:cNvPr>
          <p:cNvSpPr>
            <a:spLocks noGrp="1"/>
          </p:cNvSpPr>
          <p:nvPr>
            <p:ph type="sldNum" sz="quarter" idx="4294967295"/>
          </p:nvPr>
        </p:nvSpPr>
        <p:spPr>
          <a:xfrm>
            <a:off x="8401038" y="4628117"/>
            <a:ext cx="502920" cy="377190"/>
          </a:xfrm>
        </p:spPr>
        <p:txBody>
          <a:bodyPr>
            <a:normAutofit lnSpcReduction="10000"/>
          </a:bodyPr>
          <a:lstStyle/>
          <a:p>
            <a:fld id="{2754ED01-E2A0-4C1E-8E21-014B99041579}" type="slidenum">
              <a:rPr lang="en-US" smtClean="0"/>
              <a:pPr/>
              <a:t>2</a:t>
            </a:fld>
            <a:endParaRPr lang="en-US"/>
          </a:p>
        </p:txBody>
      </p:sp>
      <p:pic>
        <p:nvPicPr>
          <p:cNvPr id="4" name="Picture 3" descr="A close-up of several hands&#10;&#10;Description automatically generated">
            <a:extLst>
              <a:ext uri="{FF2B5EF4-FFF2-40B4-BE49-F238E27FC236}">
                <a16:creationId xmlns:a16="http://schemas.microsoft.com/office/drawing/2014/main" id="{2044EFF6-38A1-212C-C85F-055807216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1FF366-642C-D8C8-B0B0-D3E89168CF1D}"/>
              </a:ext>
            </a:extLst>
          </p:cNvPr>
          <p:cNvSpPr/>
          <p:nvPr/>
        </p:nvSpPr>
        <p:spPr>
          <a:xfrm>
            <a:off x="251520" y="915566"/>
            <a:ext cx="3528392" cy="1296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800" dirty="0"/>
              <a:t>“Who We Are &amp; Where We Are Going”</a:t>
            </a:r>
          </a:p>
          <a:p>
            <a:pPr marL="0" indent="0" algn="ctr">
              <a:buNone/>
            </a:pPr>
            <a:r>
              <a:rPr lang="en-US" dirty="0"/>
              <a:t>Janet Dancey</a:t>
            </a:r>
          </a:p>
          <a:p>
            <a:pPr marL="0" indent="0" algn="ctr">
              <a:buNone/>
            </a:pPr>
            <a:r>
              <a:rPr lang="en-US" sz="1800" dirty="0"/>
              <a:t>2024 NICTC</a:t>
            </a:r>
            <a:endParaRPr lang="en-CA" sz="1800" dirty="0"/>
          </a:p>
        </p:txBody>
      </p:sp>
    </p:spTree>
    <p:extLst>
      <p:ext uri="{BB962C8B-B14F-4D97-AF65-F5344CB8AC3E}">
        <p14:creationId xmlns:p14="http://schemas.microsoft.com/office/powerpoint/2010/main" val="138468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5507-1CC2-3168-7954-3EF2E24996A0}"/>
              </a:ext>
            </a:extLst>
          </p:cNvPr>
          <p:cNvSpPr>
            <a:spLocks noGrp="1"/>
          </p:cNvSpPr>
          <p:nvPr>
            <p:ph type="title"/>
          </p:nvPr>
        </p:nvSpPr>
        <p:spPr/>
        <p:txBody>
          <a:bodyPr/>
          <a:lstStyle/>
          <a:p>
            <a:r>
              <a:rPr lang="en-US" b="1" dirty="0"/>
              <a:t>Why CCTG Trials Are Successful</a:t>
            </a:r>
          </a:p>
        </p:txBody>
      </p:sp>
      <p:sp>
        <p:nvSpPr>
          <p:cNvPr id="3" name="Content Placeholder 2">
            <a:extLst>
              <a:ext uri="{FF2B5EF4-FFF2-40B4-BE49-F238E27FC236}">
                <a16:creationId xmlns:a16="http://schemas.microsoft.com/office/drawing/2014/main" id="{CFB2B379-BC28-4D4C-E714-DB45B16079F3}"/>
              </a:ext>
            </a:extLst>
          </p:cNvPr>
          <p:cNvSpPr>
            <a:spLocks noGrp="1"/>
          </p:cNvSpPr>
          <p:nvPr>
            <p:ph idx="1"/>
          </p:nvPr>
        </p:nvSpPr>
        <p:spPr>
          <a:xfrm>
            <a:off x="323527" y="825471"/>
            <a:ext cx="8612741" cy="3906519"/>
          </a:xfrm>
        </p:spPr>
        <p:txBody>
          <a:bodyPr>
            <a:normAutofit/>
          </a:bodyPr>
          <a:lstStyle/>
          <a:p>
            <a:pPr lvl="1"/>
            <a:r>
              <a:rPr lang="en-US" dirty="0"/>
              <a:t>Research leader(s) with idea</a:t>
            </a:r>
          </a:p>
          <a:p>
            <a:pPr lvl="1"/>
            <a:r>
              <a:rPr lang="en-US" dirty="0"/>
              <a:t>Partners to develop, run the trial, </a:t>
            </a:r>
          </a:p>
          <a:p>
            <a:pPr lvl="1"/>
            <a:r>
              <a:rPr lang="en-US" dirty="0"/>
              <a:t>Peers to enroll patients</a:t>
            </a:r>
          </a:p>
          <a:p>
            <a:pPr lvl="1"/>
            <a:r>
              <a:rPr lang="en-US" dirty="0"/>
              <a:t>Trials</a:t>
            </a:r>
          </a:p>
          <a:p>
            <a:pPr lvl="2"/>
            <a:r>
              <a:rPr lang="en-US" dirty="0"/>
              <a:t>Address an important question</a:t>
            </a:r>
          </a:p>
          <a:p>
            <a:pPr lvl="2"/>
            <a:r>
              <a:rPr lang="en-US" dirty="0"/>
              <a:t>Well designed</a:t>
            </a:r>
          </a:p>
          <a:p>
            <a:pPr lvl="2"/>
            <a:r>
              <a:rPr lang="en-US" dirty="0"/>
              <a:t>Well executed</a:t>
            </a:r>
          </a:p>
          <a:p>
            <a:pPr lvl="2"/>
            <a:r>
              <a:rPr lang="en-US" dirty="0"/>
              <a:t>Commitment of large numbers of people over time</a:t>
            </a:r>
          </a:p>
          <a:p>
            <a:r>
              <a:rPr lang="en-US" sz="2000" dirty="0"/>
              <a:t>Enjoy the workshop and the beginning of your professional career with CCTG!</a:t>
            </a:r>
          </a:p>
          <a:p>
            <a:endParaRPr lang="en-US" dirty="0"/>
          </a:p>
          <a:p>
            <a:pPr lvl="1"/>
            <a:endParaRPr lang="en-US" dirty="0"/>
          </a:p>
        </p:txBody>
      </p:sp>
      <p:pic>
        <p:nvPicPr>
          <p:cNvPr id="6" name="Picture 5">
            <a:extLst>
              <a:ext uri="{FF2B5EF4-FFF2-40B4-BE49-F238E27FC236}">
                <a16:creationId xmlns:a16="http://schemas.microsoft.com/office/drawing/2014/main" id="{311475B6-EF3E-AF04-D831-B11D4C66BCFD}"/>
              </a:ext>
            </a:extLst>
          </p:cNvPr>
          <p:cNvPicPr>
            <a:picLocks noChangeAspect="1"/>
          </p:cNvPicPr>
          <p:nvPr/>
        </p:nvPicPr>
        <p:blipFill>
          <a:blip r:embed="rId2"/>
          <a:stretch>
            <a:fillRect/>
          </a:stretch>
        </p:blipFill>
        <p:spPr>
          <a:xfrm>
            <a:off x="5389055" y="825471"/>
            <a:ext cx="3515882" cy="2750046"/>
          </a:xfrm>
          <a:prstGeom prst="rect">
            <a:avLst/>
          </a:prstGeom>
        </p:spPr>
      </p:pic>
    </p:spTree>
    <p:extLst>
      <p:ext uri="{BB962C8B-B14F-4D97-AF65-F5344CB8AC3E}">
        <p14:creationId xmlns:p14="http://schemas.microsoft.com/office/powerpoint/2010/main" val="244775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7267EC-0E9A-FE22-0FFD-134063225526}"/>
              </a:ext>
            </a:extLst>
          </p:cNvPr>
          <p:cNvSpPr>
            <a:spLocks noGrp="1"/>
          </p:cNvSpPr>
          <p:nvPr>
            <p:ph type="sldNum" sz="quarter" idx="12"/>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23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21</a:t>
            </a:fld>
            <a:endParaRPr lang="en-US"/>
          </a:p>
        </p:txBody>
      </p:sp>
      <p:pic>
        <p:nvPicPr>
          <p:cNvPr id="8" name="Picture 7" descr="Graphical user interface, website&#10;&#10;Description automatically generated">
            <a:extLst>
              <a:ext uri="{FF2B5EF4-FFF2-40B4-BE49-F238E27FC236}">
                <a16:creationId xmlns:a16="http://schemas.microsoft.com/office/drawing/2014/main" id="{E4780DD0-F29D-3C93-9FFB-381091D692A9}"/>
              </a:ext>
            </a:extLst>
          </p:cNvPr>
          <p:cNvPicPr>
            <a:picLocks noChangeAspect="1"/>
          </p:cNvPicPr>
          <p:nvPr/>
        </p:nvPicPr>
        <p:blipFill rotWithShape="1">
          <a:blip r:embed="rId2">
            <a:extLst>
              <a:ext uri="{28A0092B-C50C-407E-A947-70E740481C1C}">
                <a14:useLocalDpi xmlns:a14="http://schemas.microsoft.com/office/drawing/2010/main" val="0"/>
              </a:ext>
            </a:extLst>
          </a:blip>
          <a:srcRect t="16283" b="13064"/>
          <a:stretch/>
        </p:blipFill>
        <p:spPr>
          <a:xfrm>
            <a:off x="0" y="11274"/>
            <a:ext cx="9416309" cy="5143500"/>
          </a:xfrm>
          <a:prstGeom prst="rect">
            <a:avLst/>
          </a:prstGeom>
        </p:spPr>
      </p:pic>
      <p:sp>
        <p:nvSpPr>
          <p:cNvPr id="9" name="Rectangle 8">
            <a:extLst>
              <a:ext uri="{FF2B5EF4-FFF2-40B4-BE49-F238E27FC236}">
                <a16:creationId xmlns:a16="http://schemas.microsoft.com/office/drawing/2014/main" id="{EED900AB-3F6B-AE8B-1BD3-E76E1EE4467C}"/>
              </a:ext>
            </a:extLst>
          </p:cNvPr>
          <p:cNvSpPr/>
          <p:nvPr/>
        </p:nvSpPr>
        <p:spPr>
          <a:xfrm>
            <a:off x="4932040" y="1491630"/>
            <a:ext cx="4248472" cy="127121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D229554-C561-E9C8-D649-BCC09F1C62E8}"/>
              </a:ext>
            </a:extLst>
          </p:cNvPr>
          <p:cNvSpPr txBox="1"/>
          <p:nvPr/>
        </p:nvSpPr>
        <p:spPr>
          <a:xfrm>
            <a:off x="5027736" y="1554230"/>
            <a:ext cx="4176464" cy="830997"/>
          </a:xfrm>
          <a:prstGeom prst="rect">
            <a:avLst/>
          </a:prstGeom>
          <a:noFill/>
        </p:spPr>
        <p:txBody>
          <a:bodyPr wrap="square" rtlCol="0">
            <a:spAutoFit/>
          </a:bodyPr>
          <a:lstStyle/>
          <a:p>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CCTG will continue to identify new and better cancer treatments because of the Canadian Cancer Society. </a:t>
            </a:r>
          </a:p>
        </p:txBody>
      </p:sp>
      <p:pic>
        <p:nvPicPr>
          <p:cNvPr id="12" name="Picture 11" descr="A picture containing text&#10;&#10;Description automatically generated">
            <a:extLst>
              <a:ext uri="{FF2B5EF4-FFF2-40B4-BE49-F238E27FC236}">
                <a16:creationId xmlns:a16="http://schemas.microsoft.com/office/drawing/2014/main" id="{55355FCB-DC37-BE9F-1533-1A85725BF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976479"/>
            <a:ext cx="2231141" cy="917450"/>
          </a:xfrm>
          <a:prstGeom prst="rect">
            <a:avLst/>
          </a:prstGeom>
        </p:spPr>
      </p:pic>
    </p:spTree>
    <p:extLst>
      <p:ext uri="{BB962C8B-B14F-4D97-AF65-F5344CB8AC3E}">
        <p14:creationId xmlns:p14="http://schemas.microsoft.com/office/powerpoint/2010/main" val="178878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7351-2BF4-1BCA-C8CA-7E593126DC60}"/>
              </a:ext>
            </a:extLst>
          </p:cNvPr>
          <p:cNvSpPr>
            <a:spLocks noGrp="1"/>
          </p:cNvSpPr>
          <p:nvPr>
            <p:ph type="title"/>
          </p:nvPr>
        </p:nvSpPr>
        <p:spPr/>
        <p:txBody>
          <a:bodyPr/>
          <a:lstStyle/>
          <a:p>
            <a:r>
              <a:rPr lang="en-US" b="1" dirty="0"/>
              <a:t>Who is CCTG?</a:t>
            </a:r>
          </a:p>
        </p:txBody>
      </p:sp>
      <p:graphicFrame>
        <p:nvGraphicFramePr>
          <p:cNvPr id="4" name="Content Placeholder 3">
            <a:extLst>
              <a:ext uri="{FF2B5EF4-FFF2-40B4-BE49-F238E27FC236}">
                <a16:creationId xmlns:a16="http://schemas.microsoft.com/office/drawing/2014/main" id="{4A7AAB9E-F4F0-B01E-6405-DA963C524B3B}"/>
              </a:ext>
            </a:extLst>
          </p:cNvPr>
          <p:cNvGraphicFramePr>
            <a:graphicFrameLocks noGrp="1"/>
          </p:cNvGraphicFramePr>
          <p:nvPr>
            <p:ph idx="1"/>
            <p:extLst>
              <p:ext uri="{D42A27DB-BD31-4B8C-83A1-F6EECF244321}">
                <p14:modId xmlns:p14="http://schemas.microsoft.com/office/powerpoint/2010/main" val="4009765622"/>
              </p:ext>
            </p:extLst>
          </p:nvPr>
        </p:nvGraphicFramePr>
        <p:xfrm>
          <a:off x="179512" y="843558"/>
          <a:ext cx="8496300" cy="3906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02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2268950"/>
            <a:ext cx="9144000" cy="5781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sz="1350">
              <a:solidFill>
                <a:srgbClr val="FFFFFF"/>
              </a:solidFill>
              <a:latin typeface="Calibri" panose="020F0502020204030204" pitchFamily="34" charset="0"/>
              <a:ea typeface="Calibri" charset="0"/>
              <a:cs typeface="Calibri" panose="020F0502020204030204" pitchFamily="34" charset="0"/>
            </a:endParaRPr>
          </a:p>
        </p:txBody>
      </p:sp>
      <p:sp>
        <p:nvSpPr>
          <p:cNvPr id="6" name="Right Arrow 5">
            <a:extLst>
              <a:ext uri="{FF2B5EF4-FFF2-40B4-BE49-F238E27FC236}">
                <a16:creationId xmlns:a16="http://schemas.microsoft.com/office/drawing/2014/main" id="{049C99F1-E3DF-014D-84D1-44E9EFD8CE2B}"/>
              </a:ext>
            </a:extLst>
          </p:cNvPr>
          <p:cNvSpPr/>
          <p:nvPr/>
        </p:nvSpPr>
        <p:spPr>
          <a:xfrm>
            <a:off x="8742195" y="2431297"/>
            <a:ext cx="401806" cy="187208"/>
          </a:xfrm>
          <a:prstGeom prst="right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18" name="TextBox 17">
            <a:extLst>
              <a:ext uri="{FF2B5EF4-FFF2-40B4-BE49-F238E27FC236}">
                <a16:creationId xmlns:a16="http://schemas.microsoft.com/office/drawing/2014/main" id="{B0C229E9-7381-BD48-ABE4-C147E2ED29F9}"/>
              </a:ext>
            </a:extLst>
          </p:cNvPr>
          <p:cNvSpPr txBox="1"/>
          <p:nvPr/>
        </p:nvSpPr>
        <p:spPr>
          <a:xfrm rot="18897071">
            <a:off x="3446273" y="3602743"/>
            <a:ext cx="1605492"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Compliance Expanded</a:t>
            </a:r>
          </a:p>
        </p:txBody>
      </p:sp>
      <p:sp>
        <p:nvSpPr>
          <p:cNvPr id="11" name="TextBox 10">
            <a:extLst>
              <a:ext uri="{FF2B5EF4-FFF2-40B4-BE49-F238E27FC236}">
                <a16:creationId xmlns:a16="http://schemas.microsoft.com/office/drawing/2014/main" id="{3A1D2BD8-43E0-414D-85B1-EEB2A845336C}"/>
              </a:ext>
            </a:extLst>
          </p:cNvPr>
          <p:cNvSpPr txBox="1"/>
          <p:nvPr/>
        </p:nvSpPr>
        <p:spPr>
          <a:xfrm rot="18816183">
            <a:off x="3921249" y="3583446"/>
            <a:ext cx="1634956"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Relocation to new facility</a:t>
            </a:r>
          </a:p>
        </p:txBody>
      </p:sp>
      <p:sp>
        <p:nvSpPr>
          <p:cNvPr id="40" name="TextBox 39">
            <a:extLst>
              <a:ext uri="{FF2B5EF4-FFF2-40B4-BE49-F238E27FC236}">
                <a16:creationId xmlns:a16="http://schemas.microsoft.com/office/drawing/2014/main" id="{96B7A383-5011-DB44-8625-018C1C1E508D}"/>
              </a:ext>
            </a:extLst>
          </p:cNvPr>
          <p:cNvSpPr txBox="1"/>
          <p:nvPr/>
        </p:nvSpPr>
        <p:spPr>
          <a:xfrm rot="18957024">
            <a:off x="2596718" y="3478890"/>
            <a:ext cx="1620193"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NIH Intergroup Grant</a:t>
            </a:r>
          </a:p>
        </p:txBody>
      </p:sp>
      <p:sp>
        <p:nvSpPr>
          <p:cNvPr id="51" name="TextBox 50">
            <a:extLst>
              <a:ext uri="{FF2B5EF4-FFF2-40B4-BE49-F238E27FC236}">
                <a16:creationId xmlns:a16="http://schemas.microsoft.com/office/drawing/2014/main" id="{96B7A383-5011-DB44-8625-018C1C1E508D}"/>
              </a:ext>
            </a:extLst>
          </p:cNvPr>
          <p:cNvSpPr txBox="1"/>
          <p:nvPr/>
        </p:nvSpPr>
        <p:spPr>
          <a:xfrm rot="18957024">
            <a:off x="3021677" y="3538752"/>
            <a:ext cx="1593569"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Food and Drug Act </a:t>
            </a:r>
            <a:r>
              <a:rPr lang="en-CA" sz="1050" dirty="0" err="1">
                <a:solidFill>
                  <a:srgbClr val="000000"/>
                </a:solidFill>
                <a:latin typeface="Calibri" panose="020F0502020204030204" pitchFamily="34" charset="0"/>
                <a:ea typeface="Calibri" charset="0"/>
                <a:cs typeface="Calibri" panose="020F0502020204030204" pitchFamily="34" charset="0"/>
              </a:rPr>
              <a:t>Div</a:t>
            </a:r>
            <a:r>
              <a:rPr lang="en-CA" sz="1050" dirty="0">
                <a:solidFill>
                  <a:srgbClr val="000000"/>
                </a:solidFill>
                <a:latin typeface="Calibri" panose="020F0502020204030204" pitchFamily="34" charset="0"/>
                <a:ea typeface="Calibri" charset="0"/>
                <a:cs typeface="Calibri" panose="020F0502020204030204" pitchFamily="34" charset="0"/>
              </a:rPr>
              <a:t> 5</a:t>
            </a:r>
          </a:p>
        </p:txBody>
      </p:sp>
      <p:sp>
        <p:nvSpPr>
          <p:cNvPr id="52" name="TextBox 51">
            <a:extLst>
              <a:ext uri="{FF2B5EF4-FFF2-40B4-BE49-F238E27FC236}">
                <a16:creationId xmlns:a16="http://schemas.microsoft.com/office/drawing/2014/main" id="{96B7A383-5011-DB44-8625-018C1C1E508D}"/>
              </a:ext>
            </a:extLst>
          </p:cNvPr>
          <p:cNvSpPr txBox="1"/>
          <p:nvPr/>
        </p:nvSpPr>
        <p:spPr>
          <a:xfrm rot="18957024">
            <a:off x="2226030" y="3472294"/>
            <a:ext cx="1580680"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ICH GCP</a:t>
            </a:r>
          </a:p>
        </p:txBody>
      </p:sp>
      <p:sp>
        <p:nvSpPr>
          <p:cNvPr id="55" name="TextBox 54">
            <a:extLst>
              <a:ext uri="{FF2B5EF4-FFF2-40B4-BE49-F238E27FC236}">
                <a16:creationId xmlns:a16="http://schemas.microsoft.com/office/drawing/2014/main" id="{3A1D2BD8-43E0-414D-85B1-EEB2A845336C}"/>
              </a:ext>
            </a:extLst>
          </p:cNvPr>
          <p:cNvSpPr txBox="1"/>
          <p:nvPr/>
        </p:nvSpPr>
        <p:spPr>
          <a:xfrm rot="18816183">
            <a:off x="4836334" y="3479952"/>
            <a:ext cx="1378245"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err="1">
                <a:solidFill>
                  <a:srgbClr val="000000"/>
                </a:solidFill>
                <a:latin typeface="Calibri" panose="020F0502020204030204" pitchFamily="34" charset="0"/>
                <a:ea typeface="Calibri" charset="0"/>
                <a:cs typeface="Calibri" panose="020F0502020204030204" pitchFamily="34" charset="0"/>
              </a:rPr>
              <a:t>MediDataRAVE</a:t>
            </a:r>
            <a:endParaRPr lang="en-CA" sz="1050" dirty="0">
              <a:solidFill>
                <a:srgbClr val="000000"/>
              </a:solidFill>
              <a:latin typeface="Calibri" panose="020F0502020204030204" pitchFamily="34" charset="0"/>
              <a:ea typeface="Calibri" charset="0"/>
              <a:cs typeface="Calibri" panose="020F0502020204030204" pitchFamily="34" charset="0"/>
            </a:endParaRPr>
          </a:p>
        </p:txBody>
      </p:sp>
      <p:sp>
        <p:nvSpPr>
          <p:cNvPr id="2" name="Title 1">
            <a:extLst>
              <a:ext uri="{FF2B5EF4-FFF2-40B4-BE49-F238E27FC236}">
                <a16:creationId xmlns:a16="http://schemas.microsoft.com/office/drawing/2014/main" id="{31804FD1-4AE8-F44F-A16A-55F07E545CBA}"/>
              </a:ext>
            </a:extLst>
          </p:cNvPr>
          <p:cNvSpPr>
            <a:spLocks noGrp="1"/>
          </p:cNvSpPr>
          <p:nvPr>
            <p:ph type="title"/>
          </p:nvPr>
        </p:nvSpPr>
        <p:spPr>
          <a:xfrm>
            <a:off x="324102" y="75716"/>
            <a:ext cx="8496944" cy="411480"/>
          </a:xfrm>
        </p:spPr>
        <p:txBody>
          <a:bodyPr/>
          <a:lstStyle/>
          <a:p>
            <a:r>
              <a:rPr lang="en-CA" sz="3600" b="1" dirty="0">
                <a:cs typeface="Calibri" panose="020F0502020204030204" pitchFamily="34" charset="0"/>
              </a:rPr>
              <a:t> </a:t>
            </a:r>
            <a:r>
              <a:rPr lang="en-CA" b="1" dirty="0">
                <a:cs typeface="Calibri" panose="020F0502020204030204" pitchFamily="34" charset="0"/>
              </a:rPr>
              <a:t>Key Milestones</a:t>
            </a:r>
          </a:p>
        </p:txBody>
      </p:sp>
      <p:sp>
        <p:nvSpPr>
          <p:cNvPr id="4" name="Slide Number Placeholder 3">
            <a:extLst>
              <a:ext uri="{FF2B5EF4-FFF2-40B4-BE49-F238E27FC236}">
                <a16:creationId xmlns:a16="http://schemas.microsoft.com/office/drawing/2014/main" id="{3BD667EE-C737-8547-9225-CBE2A1CFCC6E}"/>
              </a:ext>
            </a:extLst>
          </p:cNvPr>
          <p:cNvSpPr>
            <a:spLocks noGrp="1"/>
          </p:cNvSpPr>
          <p:nvPr>
            <p:ph type="sldNum" sz="quarter" idx="4294967295"/>
          </p:nvPr>
        </p:nvSpPr>
        <p:spPr>
          <a:xfrm>
            <a:off x="8401038" y="4628117"/>
            <a:ext cx="502920" cy="377190"/>
          </a:xfrm>
          <a:prstGeom prst="ellipse">
            <a:avLst/>
          </a:prstGeom>
        </p:spPr>
        <p:txBody>
          <a:bodyPr/>
          <a:lstStyle/>
          <a:p>
            <a:pPr defTabSz="685766">
              <a:defRPr/>
            </a:pPr>
            <a:fld id="{2754ED01-E2A0-4C1E-8E21-014B99041579}" type="slidenum">
              <a:rPr lang="en-US" sz="1238">
                <a:latin typeface="Calibri" panose="020F0502020204030204" pitchFamily="34" charset="0"/>
                <a:cs typeface="Calibri" panose="020F0502020204030204" pitchFamily="34" charset="0"/>
              </a:rPr>
              <a:pPr defTabSz="685766">
                <a:defRPr/>
              </a:pPr>
              <a:t>4</a:t>
            </a:fld>
            <a:endParaRPr lang="en-US" sz="1238">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9202F989-EDCE-DB41-998F-A0B8CCDB6612}"/>
              </a:ext>
            </a:extLst>
          </p:cNvPr>
          <p:cNvGraphicFramePr>
            <a:graphicFrameLocks noGrp="1"/>
          </p:cNvGraphicFramePr>
          <p:nvPr/>
        </p:nvGraphicFramePr>
        <p:xfrm>
          <a:off x="4" y="2389905"/>
          <a:ext cx="8964485" cy="342900"/>
        </p:xfrm>
        <a:graphic>
          <a:graphicData uri="http://schemas.openxmlformats.org/drawingml/2006/table">
            <a:tbl>
              <a:tblPr firstRow="1" bandRow="1">
                <a:tableStyleId>{5C22544A-7EE6-4342-B048-85BDC9FD1C3A}</a:tableStyleId>
              </a:tblPr>
              <a:tblGrid>
                <a:gridCol w="2134401">
                  <a:extLst>
                    <a:ext uri="{9D8B030D-6E8A-4147-A177-3AD203B41FA5}">
                      <a16:colId xmlns:a16="http://schemas.microsoft.com/office/drawing/2014/main" val="492096574"/>
                    </a:ext>
                  </a:extLst>
                </a:gridCol>
                <a:gridCol w="2134401">
                  <a:extLst>
                    <a:ext uri="{9D8B030D-6E8A-4147-A177-3AD203B41FA5}">
                      <a16:colId xmlns:a16="http://schemas.microsoft.com/office/drawing/2014/main" val="1568026957"/>
                    </a:ext>
                  </a:extLst>
                </a:gridCol>
                <a:gridCol w="2561282">
                  <a:extLst>
                    <a:ext uri="{9D8B030D-6E8A-4147-A177-3AD203B41FA5}">
                      <a16:colId xmlns:a16="http://schemas.microsoft.com/office/drawing/2014/main" val="3583844255"/>
                    </a:ext>
                  </a:extLst>
                </a:gridCol>
                <a:gridCol w="2134401">
                  <a:extLst>
                    <a:ext uri="{9D8B030D-6E8A-4147-A177-3AD203B41FA5}">
                      <a16:colId xmlns:a16="http://schemas.microsoft.com/office/drawing/2014/main" val="3564863480"/>
                    </a:ext>
                  </a:extLst>
                </a:gridCol>
              </a:tblGrid>
              <a:tr h="342900">
                <a:tc>
                  <a:txBody>
                    <a:bodyPr/>
                    <a:lstStyle/>
                    <a:p>
                      <a:pPr algn="ctr"/>
                      <a:r>
                        <a:rPr lang="en-CA" sz="900" dirty="0">
                          <a:latin typeface="Calibri" panose="020F0502020204030204" pitchFamily="34" charset="0"/>
                          <a:cs typeface="Calibri" panose="020F0502020204030204" pitchFamily="34" charset="0"/>
                        </a:rPr>
                        <a:t>1980-1989</a:t>
                      </a:r>
                    </a:p>
                  </a:txBody>
                  <a:tcPr marL="68580" marR="68580" marT="34290" marB="34290" anchor="ctr">
                    <a:solidFill>
                      <a:srgbClr val="519136"/>
                    </a:solidFill>
                  </a:tcPr>
                </a:tc>
                <a:tc>
                  <a:txBody>
                    <a:bodyPr/>
                    <a:lstStyle/>
                    <a:p>
                      <a:pPr algn="ctr"/>
                      <a:r>
                        <a:rPr lang="en-CA" sz="900" dirty="0">
                          <a:latin typeface="Calibri" panose="020F0502020204030204" pitchFamily="34" charset="0"/>
                          <a:cs typeface="Calibri" panose="020F0502020204030204" pitchFamily="34" charset="0"/>
                        </a:rPr>
                        <a:t>1990-1999</a:t>
                      </a:r>
                    </a:p>
                  </a:txBody>
                  <a:tcPr marL="68580" marR="68580" marT="34290" marB="34290" anchor="ctr">
                    <a:solidFill>
                      <a:srgbClr val="519136"/>
                    </a:solidFill>
                  </a:tcPr>
                </a:tc>
                <a:tc>
                  <a:txBody>
                    <a:bodyPr/>
                    <a:lstStyle/>
                    <a:p>
                      <a:pPr algn="ctr"/>
                      <a:r>
                        <a:rPr lang="en-CA" sz="900" dirty="0">
                          <a:latin typeface="Calibri" panose="020F0502020204030204" pitchFamily="34" charset="0"/>
                          <a:cs typeface="Calibri" panose="020F0502020204030204" pitchFamily="34" charset="0"/>
                        </a:rPr>
                        <a:t>2000-2009</a:t>
                      </a:r>
                    </a:p>
                  </a:txBody>
                  <a:tcPr marL="68580" marR="68580" marT="34290" marB="34290" anchor="ctr">
                    <a:solidFill>
                      <a:srgbClr val="519136"/>
                    </a:solidFill>
                  </a:tcPr>
                </a:tc>
                <a:tc>
                  <a:txBody>
                    <a:bodyPr/>
                    <a:lstStyle/>
                    <a:p>
                      <a:pPr algn="ctr"/>
                      <a:r>
                        <a:rPr lang="en-CA" sz="900" dirty="0">
                          <a:latin typeface="Calibri" panose="020F0502020204030204" pitchFamily="34" charset="0"/>
                          <a:cs typeface="Calibri" panose="020F0502020204030204" pitchFamily="34" charset="0"/>
                        </a:rPr>
                        <a:t>2010-2027</a:t>
                      </a:r>
                    </a:p>
                  </a:txBody>
                  <a:tcPr marL="68580" marR="68580" marT="34290" marB="34290" anchor="ctr">
                    <a:solidFill>
                      <a:srgbClr val="519136"/>
                    </a:solidFill>
                  </a:tcPr>
                </a:tc>
                <a:extLst>
                  <a:ext uri="{0D108BD9-81ED-4DB2-BD59-A6C34878D82A}">
                    <a16:rowId xmlns:a16="http://schemas.microsoft.com/office/drawing/2014/main" val="1439380432"/>
                  </a:ext>
                </a:extLst>
              </a:tr>
            </a:tbl>
          </a:graphicData>
        </a:graphic>
      </p:graphicFrame>
      <p:pic>
        <p:nvPicPr>
          <p:cNvPr id="15" name="Picture 4" descr="Dr. Joseph Pater, VP, Clinical &amp; Translational Research">
            <a:extLst>
              <a:ext uri="{FF2B5EF4-FFF2-40B4-BE49-F238E27FC236}">
                <a16:creationId xmlns:a16="http://schemas.microsoft.com/office/drawing/2014/main" id="{DEF16B24-6BE1-6C44-BF80-ADB4DA237CD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7031" y="457677"/>
            <a:ext cx="678671" cy="719267"/>
          </a:xfrm>
          <a:prstGeom prst="rect">
            <a:avLst/>
          </a:prstGeom>
          <a:noFill/>
          <a:effectLst>
            <a:outerShdw blurRad="3683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6" name="Picture 6" descr="E EISENHAUER">
            <a:extLst>
              <a:ext uri="{FF2B5EF4-FFF2-40B4-BE49-F238E27FC236}">
                <a16:creationId xmlns:a16="http://schemas.microsoft.com/office/drawing/2014/main" id="{69911B2B-9A31-7B47-A7C4-A08622374EF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8802" y="3746889"/>
            <a:ext cx="675477" cy="756535"/>
          </a:xfrm>
          <a:prstGeom prst="rect">
            <a:avLst/>
          </a:prstGeom>
          <a:noFill/>
          <a:effectLst>
            <a:outerShdw blurRad="3683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4725E1-D017-0642-A415-1B70EC0C2EBB}"/>
              </a:ext>
            </a:extLst>
          </p:cNvPr>
          <p:cNvSpPr txBox="1"/>
          <p:nvPr/>
        </p:nvSpPr>
        <p:spPr>
          <a:xfrm rot="19185204">
            <a:off x="-139160" y="1367404"/>
            <a:ext cx="164945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NCIC CTG Program Grant</a:t>
            </a:r>
          </a:p>
        </p:txBody>
      </p:sp>
      <p:sp>
        <p:nvSpPr>
          <p:cNvPr id="10" name="TextBox 9">
            <a:extLst>
              <a:ext uri="{FF2B5EF4-FFF2-40B4-BE49-F238E27FC236}">
                <a16:creationId xmlns:a16="http://schemas.microsoft.com/office/drawing/2014/main" id="{7A29DA9C-A0F3-3C42-A40A-F31607325F45}"/>
              </a:ext>
            </a:extLst>
          </p:cNvPr>
          <p:cNvSpPr txBox="1"/>
          <p:nvPr/>
        </p:nvSpPr>
        <p:spPr>
          <a:xfrm rot="19135554">
            <a:off x="3628683" y="1400403"/>
            <a:ext cx="1418456"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Tumour b</a:t>
            </a:r>
            <a:r>
              <a:rPr lang="en-CA" sz="1050" dirty="0" err="1">
                <a:solidFill>
                  <a:srgbClr val="000000"/>
                </a:solidFill>
                <a:latin typeface="Calibri" panose="020F0502020204030204" pitchFamily="34" charset="0"/>
                <a:ea typeface="Calibri" charset="0"/>
                <a:cs typeface="Calibri" panose="020F0502020204030204" pitchFamily="34" charset="0"/>
              </a:rPr>
              <a:t>ank</a:t>
            </a:r>
            <a:r>
              <a:rPr lang="en-CA" sz="1050" dirty="0">
                <a:solidFill>
                  <a:srgbClr val="000000"/>
                </a:solidFill>
                <a:latin typeface="Calibri" panose="020F0502020204030204" pitchFamily="34" charset="0"/>
                <a:ea typeface="Calibri" charset="0"/>
                <a:cs typeface="Calibri" panose="020F0502020204030204" pitchFamily="34" charset="0"/>
              </a:rPr>
              <a:t> created</a:t>
            </a:r>
          </a:p>
        </p:txBody>
      </p:sp>
      <p:sp>
        <p:nvSpPr>
          <p:cNvPr id="12" name="TextBox 11">
            <a:extLst>
              <a:ext uri="{FF2B5EF4-FFF2-40B4-BE49-F238E27FC236}">
                <a16:creationId xmlns:a16="http://schemas.microsoft.com/office/drawing/2014/main" id="{BFCFDD67-C112-F04F-9DAC-66005F1AD154}"/>
              </a:ext>
            </a:extLst>
          </p:cNvPr>
          <p:cNvSpPr txBox="1"/>
          <p:nvPr/>
        </p:nvSpPr>
        <p:spPr>
          <a:xfrm rot="18816249">
            <a:off x="7219527" y="1421172"/>
            <a:ext cx="114601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cs typeface="Calibri" panose="020F0502020204030204" pitchFamily="34" charset="0"/>
              </a:rPr>
              <a:t>NCI-NCTN Grant</a:t>
            </a:r>
          </a:p>
        </p:txBody>
      </p:sp>
      <p:sp>
        <p:nvSpPr>
          <p:cNvPr id="19" name="Down Arrow 18">
            <a:extLst>
              <a:ext uri="{FF2B5EF4-FFF2-40B4-BE49-F238E27FC236}">
                <a16:creationId xmlns:a16="http://schemas.microsoft.com/office/drawing/2014/main" id="{4729E68F-81E5-1E4B-A119-0685223A0917}"/>
              </a:ext>
            </a:extLst>
          </p:cNvPr>
          <p:cNvSpPr/>
          <p:nvPr/>
        </p:nvSpPr>
        <p:spPr>
          <a:xfrm>
            <a:off x="166231" y="2123006"/>
            <a:ext cx="129218" cy="230226"/>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20" name="Down Arrow 19">
            <a:extLst>
              <a:ext uri="{FF2B5EF4-FFF2-40B4-BE49-F238E27FC236}">
                <a16:creationId xmlns:a16="http://schemas.microsoft.com/office/drawing/2014/main" id="{F36E94E5-BA69-EA45-ABBE-D329BBA84C32}"/>
              </a:ext>
            </a:extLst>
          </p:cNvPr>
          <p:cNvSpPr/>
          <p:nvPr/>
        </p:nvSpPr>
        <p:spPr>
          <a:xfrm>
            <a:off x="1043608" y="208701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21" name="Down Arrow 20">
            <a:extLst>
              <a:ext uri="{FF2B5EF4-FFF2-40B4-BE49-F238E27FC236}">
                <a16:creationId xmlns:a16="http://schemas.microsoft.com/office/drawing/2014/main" id="{2DB92A35-8835-3940-ACE3-8F4F7FBCD27C}"/>
              </a:ext>
            </a:extLst>
          </p:cNvPr>
          <p:cNvSpPr/>
          <p:nvPr/>
        </p:nvSpPr>
        <p:spPr>
          <a:xfrm>
            <a:off x="3830293" y="2101875"/>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23" name="Down Arrow 22">
            <a:extLst>
              <a:ext uri="{FF2B5EF4-FFF2-40B4-BE49-F238E27FC236}">
                <a16:creationId xmlns:a16="http://schemas.microsoft.com/office/drawing/2014/main" id="{8D16759C-791F-DA41-97B1-A98081506821}"/>
              </a:ext>
            </a:extLst>
          </p:cNvPr>
          <p:cNvSpPr/>
          <p:nvPr/>
        </p:nvSpPr>
        <p:spPr>
          <a:xfrm>
            <a:off x="8187199" y="208701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8" name="TextBox 7">
            <a:extLst>
              <a:ext uri="{FF2B5EF4-FFF2-40B4-BE49-F238E27FC236}">
                <a16:creationId xmlns:a16="http://schemas.microsoft.com/office/drawing/2014/main" id="{CD098495-3767-174D-9D18-31B503DD8144}"/>
              </a:ext>
            </a:extLst>
          </p:cNvPr>
          <p:cNvSpPr txBox="1"/>
          <p:nvPr/>
        </p:nvSpPr>
        <p:spPr>
          <a:xfrm rot="19034111">
            <a:off x="3592" y="3147406"/>
            <a:ext cx="902012"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IND Program</a:t>
            </a:r>
          </a:p>
        </p:txBody>
      </p:sp>
      <p:sp>
        <p:nvSpPr>
          <p:cNvPr id="13" name="TextBox 12">
            <a:extLst>
              <a:ext uri="{FF2B5EF4-FFF2-40B4-BE49-F238E27FC236}">
                <a16:creationId xmlns:a16="http://schemas.microsoft.com/office/drawing/2014/main" id="{DF65B6E4-6D50-8342-86F7-1127639B2F41}"/>
              </a:ext>
            </a:extLst>
          </p:cNvPr>
          <p:cNvSpPr txBox="1"/>
          <p:nvPr/>
        </p:nvSpPr>
        <p:spPr>
          <a:xfrm rot="18808964">
            <a:off x="7540465" y="1530853"/>
            <a:ext cx="1038741"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CFI MSI Grant</a:t>
            </a:r>
          </a:p>
        </p:txBody>
      </p:sp>
      <p:sp>
        <p:nvSpPr>
          <p:cNvPr id="14" name="TextBox 13">
            <a:extLst>
              <a:ext uri="{FF2B5EF4-FFF2-40B4-BE49-F238E27FC236}">
                <a16:creationId xmlns:a16="http://schemas.microsoft.com/office/drawing/2014/main" id="{545CEF57-D3CD-A944-83D9-9087E140752A}"/>
              </a:ext>
            </a:extLst>
          </p:cNvPr>
          <p:cNvSpPr txBox="1"/>
          <p:nvPr/>
        </p:nvSpPr>
        <p:spPr>
          <a:xfrm rot="19108516">
            <a:off x="3987457" y="1403313"/>
            <a:ext cx="1627088"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chemeClr val="tx1"/>
                </a:solidFill>
                <a:latin typeface="Calibri" panose="020F0502020204030204" pitchFamily="34" charset="0"/>
                <a:ea typeface="Calibri" charset="0"/>
                <a:cs typeface="Calibri" panose="020F0502020204030204" pitchFamily="34" charset="0"/>
              </a:rPr>
              <a:t>1</a:t>
            </a:r>
            <a:r>
              <a:rPr lang="en-CA" sz="1050" baseline="30000" dirty="0">
                <a:solidFill>
                  <a:schemeClr val="tx1"/>
                </a:solidFill>
                <a:latin typeface="Calibri" panose="020F0502020204030204" pitchFamily="34" charset="0"/>
                <a:ea typeface="Calibri" charset="0"/>
                <a:cs typeface="Calibri" panose="020F0502020204030204" pitchFamily="34" charset="0"/>
              </a:rPr>
              <a:t>ST</a:t>
            </a:r>
            <a:r>
              <a:rPr lang="en-CA" sz="1050" dirty="0">
                <a:solidFill>
                  <a:schemeClr val="tx1"/>
                </a:solidFill>
                <a:latin typeface="Calibri" panose="020F0502020204030204" pitchFamily="34" charset="0"/>
                <a:ea typeface="Calibri" charset="0"/>
                <a:cs typeface="Calibri" panose="020F0502020204030204" pitchFamily="34" charset="0"/>
              </a:rPr>
              <a:t> CCTG Global NDA trials</a:t>
            </a:r>
          </a:p>
        </p:txBody>
      </p:sp>
      <p:sp>
        <p:nvSpPr>
          <p:cNvPr id="24" name="Down Arrow 23">
            <a:extLst>
              <a:ext uri="{FF2B5EF4-FFF2-40B4-BE49-F238E27FC236}">
                <a16:creationId xmlns:a16="http://schemas.microsoft.com/office/drawing/2014/main" id="{8A9CCFF1-133E-1F46-BBFA-D011750DE7D7}"/>
              </a:ext>
            </a:extLst>
          </p:cNvPr>
          <p:cNvSpPr/>
          <p:nvPr/>
        </p:nvSpPr>
        <p:spPr>
          <a:xfrm rot="10800000">
            <a:off x="344146" y="2776768"/>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27" name="Down Arrow 26">
            <a:extLst>
              <a:ext uri="{FF2B5EF4-FFF2-40B4-BE49-F238E27FC236}">
                <a16:creationId xmlns:a16="http://schemas.microsoft.com/office/drawing/2014/main" id="{51B28BB6-BAEE-B04E-9DBD-E896E293D241}"/>
              </a:ext>
            </a:extLst>
          </p:cNvPr>
          <p:cNvSpPr/>
          <p:nvPr/>
        </p:nvSpPr>
        <p:spPr>
          <a:xfrm rot="10800000">
            <a:off x="3941413" y="2771761"/>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28" name="Down Arrow 27">
            <a:extLst>
              <a:ext uri="{FF2B5EF4-FFF2-40B4-BE49-F238E27FC236}">
                <a16:creationId xmlns:a16="http://schemas.microsoft.com/office/drawing/2014/main" id="{451627A2-2650-D348-BF37-A526BA4ECC7F}"/>
              </a:ext>
            </a:extLst>
          </p:cNvPr>
          <p:cNvSpPr/>
          <p:nvPr/>
        </p:nvSpPr>
        <p:spPr>
          <a:xfrm rot="10800000">
            <a:off x="5125279" y="2771761"/>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31" name="Down Arrow 30">
            <a:extLst>
              <a:ext uri="{FF2B5EF4-FFF2-40B4-BE49-F238E27FC236}">
                <a16:creationId xmlns:a16="http://schemas.microsoft.com/office/drawing/2014/main" id="{900387D6-A919-3847-817F-803D3F090467}"/>
              </a:ext>
            </a:extLst>
          </p:cNvPr>
          <p:cNvSpPr/>
          <p:nvPr/>
        </p:nvSpPr>
        <p:spPr>
          <a:xfrm rot="10800000">
            <a:off x="8028385" y="2732808"/>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32" name="TextBox 31">
            <a:extLst>
              <a:ext uri="{FF2B5EF4-FFF2-40B4-BE49-F238E27FC236}">
                <a16:creationId xmlns:a16="http://schemas.microsoft.com/office/drawing/2014/main" id="{DF65B6E4-6D50-8342-86F7-1127639B2F41}"/>
              </a:ext>
            </a:extLst>
          </p:cNvPr>
          <p:cNvSpPr txBox="1"/>
          <p:nvPr/>
        </p:nvSpPr>
        <p:spPr>
          <a:xfrm rot="18791394">
            <a:off x="6968818" y="3467716"/>
            <a:ext cx="1419709"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CCTG new name</a:t>
            </a:r>
          </a:p>
        </p:txBody>
      </p:sp>
      <p:sp>
        <p:nvSpPr>
          <p:cNvPr id="33" name="TextBox 32">
            <a:extLst>
              <a:ext uri="{FF2B5EF4-FFF2-40B4-BE49-F238E27FC236}">
                <a16:creationId xmlns:a16="http://schemas.microsoft.com/office/drawing/2014/main" id="{CD098495-3767-174D-9D18-31B503DD8144}"/>
              </a:ext>
            </a:extLst>
          </p:cNvPr>
          <p:cNvSpPr txBox="1"/>
          <p:nvPr/>
        </p:nvSpPr>
        <p:spPr>
          <a:xfrm>
            <a:off x="82823" y="65500"/>
            <a:ext cx="1565754" cy="300082"/>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350" b="1" dirty="0">
                <a:solidFill>
                  <a:srgbClr val="000000"/>
                </a:solidFill>
                <a:latin typeface="Calibri" panose="020F0502020204030204" pitchFamily="34" charset="0"/>
                <a:ea typeface="Calibri" charset="0"/>
                <a:cs typeface="Calibri" panose="020F0502020204030204" pitchFamily="34" charset="0"/>
              </a:rPr>
              <a:t>Joseph L. Pater</a:t>
            </a:r>
          </a:p>
        </p:txBody>
      </p:sp>
      <p:sp>
        <p:nvSpPr>
          <p:cNvPr id="34" name="TextBox 33">
            <a:extLst>
              <a:ext uri="{FF2B5EF4-FFF2-40B4-BE49-F238E27FC236}">
                <a16:creationId xmlns:a16="http://schemas.microsoft.com/office/drawing/2014/main" id="{CD098495-3767-174D-9D18-31B503DD8144}"/>
              </a:ext>
            </a:extLst>
          </p:cNvPr>
          <p:cNvSpPr txBox="1"/>
          <p:nvPr/>
        </p:nvSpPr>
        <p:spPr>
          <a:xfrm>
            <a:off x="-18492" y="4541528"/>
            <a:ext cx="2048667" cy="300082"/>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350" b="1" dirty="0">
                <a:solidFill>
                  <a:srgbClr val="000000"/>
                </a:solidFill>
                <a:latin typeface="Calibri" panose="020F0502020204030204" pitchFamily="34" charset="0"/>
                <a:ea typeface="Calibri" charset="0"/>
                <a:cs typeface="Calibri" panose="020F0502020204030204" pitchFamily="34" charset="0"/>
              </a:rPr>
              <a:t>Elizabeth A. </a:t>
            </a:r>
            <a:r>
              <a:rPr lang="en-CA" sz="1350" b="1" dirty="0" err="1">
                <a:solidFill>
                  <a:srgbClr val="000000"/>
                </a:solidFill>
                <a:latin typeface="Calibri" panose="020F0502020204030204" pitchFamily="34" charset="0"/>
                <a:ea typeface="Calibri" charset="0"/>
                <a:cs typeface="Calibri" panose="020F0502020204030204" pitchFamily="34" charset="0"/>
              </a:rPr>
              <a:t>Eisenhauer</a:t>
            </a:r>
            <a:endParaRPr lang="en-CA" sz="1350" b="1" dirty="0">
              <a:solidFill>
                <a:srgbClr val="000000"/>
              </a:solidFill>
              <a:latin typeface="Calibri" panose="020F0502020204030204" pitchFamily="34" charset="0"/>
              <a:ea typeface="Calibri" charset="0"/>
              <a:cs typeface="Calibri" panose="020F0502020204030204" pitchFamily="34" charset="0"/>
            </a:endParaRPr>
          </a:p>
        </p:txBody>
      </p:sp>
      <p:sp>
        <p:nvSpPr>
          <p:cNvPr id="35" name="TextBox 34">
            <a:extLst>
              <a:ext uri="{FF2B5EF4-FFF2-40B4-BE49-F238E27FC236}">
                <a16:creationId xmlns:a16="http://schemas.microsoft.com/office/drawing/2014/main" id="{7A29DA9C-A0F3-3C42-A40A-F31607325F45}"/>
              </a:ext>
            </a:extLst>
          </p:cNvPr>
          <p:cNvSpPr txBox="1"/>
          <p:nvPr/>
        </p:nvSpPr>
        <p:spPr>
          <a:xfrm rot="18768189">
            <a:off x="8038794" y="1432918"/>
            <a:ext cx="1342331"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EDIIA, PE Expanded</a:t>
            </a:r>
          </a:p>
        </p:txBody>
      </p:sp>
      <p:sp>
        <p:nvSpPr>
          <p:cNvPr id="36" name="Down Arrow 35">
            <a:extLst>
              <a:ext uri="{FF2B5EF4-FFF2-40B4-BE49-F238E27FC236}">
                <a16:creationId xmlns:a16="http://schemas.microsoft.com/office/drawing/2014/main" id="{2DB92A35-8835-3940-ACE3-8F4F7FBCD27C}"/>
              </a:ext>
            </a:extLst>
          </p:cNvPr>
          <p:cNvSpPr/>
          <p:nvPr/>
        </p:nvSpPr>
        <p:spPr>
          <a:xfrm>
            <a:off x="8547238" y="2087735"/>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37" name="Down Arrow 36">
            <a:extLst>
              <a:ext uri="{FF2B5EF4-FFF2-40B4-BE49-F238E27FC236}">
                <a16:creationId xmlns:a16="http://schemas.microsoft.com/office/drawing/2014/main" id="{F36E94E5-BA69-EA45-ABBE-D329BBA84C32}"/>
              </a:ext>
            </a:extLst>
          </p:cNvPr>
          <p:cNvSpPr/>
          <p:nvPr/>
        </p:nvSpPr>
        <p:spPr>
          <a:xfrm>
            <a:off x="607210" y="209935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38" name="TextBox 37">
            <a:extLst>
              <a:ext uri="{FF2B5EF4-FFF2-40B4-BE49-F238E27FC236}">
                <a16:creationId xmlns:a16="http://schemas.microsoft.com/office/drawing/2014/main" id="{96B7A383-5011-DB44-8625-018C1C1E508D}"/>
              </a:ext>
            </a:extLst>
          </p:cNvPr>
          <p:cNvSpPr txBox="1"/>
          <p:nvPr/>
        </p:nvSpPr>
        <p:spPr>
          <a:xfrm rot="19160067">
            <a:off x="602966" y="1385539"/>
            <a:ext cx="1648960"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1</a:t>
            </a:r>
            <a:r>
              <a:rPr lang="en-CA" sz="1050" baseline="30000" dirty="0">
                <a:solidFill>
                  <a:srgbClr val="000000"/>
                </a:solidFill>
                <a:latin typeface="Calibri" panose="020F0502020204030204" pitchFamily="34" charset="0"/>
                <a:ea typeface="Calibri" charset="0"/>
                <a:cs typeface="Calibri" panose="020F0502020204030204" pitchFamily="34" charset="0"/>
              </a:rPr>
              <a:t>st</a:t>
            </a:r>
            <a:r>
              <a:rPr lang="en-CA" sz="1050" dirty="0">
                <a:solidFill>
                  <a:srgbClr val="000000"/>
                </a:solidFill>
                <a:latin typeface="Calibri" panose="020F0502020204030204" pitchFamily="34" charset="0"/>
                <a:ea typeface="Calibri" charset="0"/>
                <a:cs typeface="Calibri" panose="020F0502020204030204" pitchFamily="34" charset="0"/>
              </a:rPr>
              <a:t>  industry funded trial</a:t>
            </a:r>
          </a:p>
        </p:txBody>
      </p:sp>
      <p:sp>
        <p:nvSpPr>
          <p:cNvPr id="41" name="TextBox 40">
            <a:extLst>
              <a:ext uri="{FF2B5EF4-FFF2-40B4-BE49-F238E27FC236}">
                <a16:creationId xmlns:a16="http://schemas.microsoft.com/office/drawing/2014/main" id="{96B7A383-5011-DB44-8625-018C1C1E508D}"/>
              </a:ext>
            </a:extLst>
          </p:cNvPr>
          <p:cNvSpPr txBox="1"/>
          <p:nvPr/>
        </p:nvSpPr>
        <p:spPr>
          <a:xfrm rot="19127485">
            <a:off x="982633" y="1440142"/>
            <a:ext cx="1596367"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1</a:t>
            </a:r>
            <a:r>
              <a:rPr lang="en-CA" sz="1050" baseline="30000" dirty="0">
                <a:solidFill>
                  <a:srgbClr val="000000"/>
                </a:solidFill>
                <a:latin typeface="Calibri" panose="020F0502020204030204" pitchFamily="34" charset="0"/>
                <a:ea typeface="Calibri" charset="0"/>
                <a:cs typeface="Calibri" panose="020F0502020204030204" pitchFamily="34" charset="0"/>
              </a:rPr>
              <a:t>st</a:t>
            </a:r>
            <a:r>
              <a:rPr lang="en-CA" sz="1050" dirty="0">
                <a:solidFill>
                  <a:srgbClr val="000000"/>
                </a:solidFill>
                <a:latin typeface="Calibri" panose="020F0502020204030204" pitchFamily="34" charset="0"/>
                <a:ea typeface="Calibri" charset="0"/>
                <a:cs typeface="Calibri" panose="020F0502020204030204" pitchFamily="34" charset="0"/>
              </a:rPr>
              <a:t>  US Intergroup trial</a:t>
            </a:r>
          </a:p>
        </p:txBody>
      </p:sp>
      <p:sp>
        <p:nvSpPr>
          <p:cNvPr id="42" name="Down Arrow 41">
            <a:extLst>
              <a:ext uri="{FF2B5EF4-FFF2-40B4-BE49-F238E27FC236}">
                <a16:creationId xmlns:a16="http://schemas.microsoft.com/office/drawing/2014/main" id="{2DB92A35-8835-3940-ACE3-8F4F7FBCD27C}"/>
              </a:ext>
            </a:extLst>
          </p:cNvPr>
          <p:cNvSpPr/>
          <p:nvPr/>
        </p:nvSpPr>
        <p:spPr>
          <a:xfrm>
            <a:off x="4085311" y="209206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3" name="Down Arrow 42">
            <a:extLst>
              <a:ext uri="{FF2B5EF4-FFF2-40B4-BE49-F238E27FC236}">
                <a16:creationId xmlns:a16="http://schemas.microsoft.com/office/drawing/2014/main" id="{451627A2-2650-D348-BF37-A526BA4ECC7F}"/>
              </a:ext>
            </a:extLst>
          </p:cNvPr>
          <p:cNvSpPr/>
          <p:nvPr/>
        </p:nvSpPr>
        <p:spPr>
          <a:xfrm rot="10800000">
            <a:off x="4729642" y="2767086"/>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5" name="Down Arrow 44">
            <a:extLst>
              <a:ext uri="{FF2B5EF4-FFF2-40B4-BE49-F238E27FC236}">
                <a16:creationId xmlns:a16="http://schemas.microsoft.com/office/drawing/2014/main" id="{8D16759C-791F-DA41-97B1-A98081506821}"/>
              </a:ext>
            </a:extLst>
          </p:cNvPr>
          <p:cNvSpPr/>
          <p:nvPr/>
        </p:nvSpPr>
        <p:spPr>
          <a:xfrm>
            <a:off x="8107648" y="208701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6" name="Down Arrow 45">
            <a:extLst>
              <a:ext uri="{FF2B5EF4-FFF2-40B4-BE49-F238E27FC236}">
                <a16:creationId xmlns:a16="http://schemas.microsoft.com/office/drawing/2014/main" id="{8D16759C-791F-DA41-97B1-A98081506821}"/>
              </a:ext>
            </a:extLst>
          </p:cNvPr>
          <p:cNvSpPr/>
          <p:nvPr/>
        </p:nvSpPr>
        <p:spPr>
          <a:xfrm>
            <a:off x="7603882" y="208701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7" name="Down Arrow 46">
            <a:extLst>
              <a:ext uri="{FF2B5EF4-FFF2-40B4-BE49-F238E27FC236}">
                <a16:creationId xmlns:a16="http://schemas.microsoft.com/office/drawing/2014/main" id="{8D16759C-791F-DA41-97B1-A98081506821}"/>
              </a:ext>
            </a:extLst>
          </p:cNvPr>
          <p:cNvSpPr/>
          <p:nvPr/>
        </p:nvSpPr>
        <p:spPr>
          <a:xfrm>
            <a:off x="7524328" y="208701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8" name="Down Arrow 47">
            <a:extLst>
              <a:ext uri="{FF2B5EF4-FFF2-40B4-BE49-F238E27FC236}">
                <a16:creationId xmlns:a16="http://schemas.microsoft.com/office/drawing/2014/main" id="{F36E94E5-BA69-EA45-ABBE-D329BBA84C32}"/>
              </a:ext>
            </a:extLst>
          </p:cNvPr>
          <p:cNvSpPr/>
          <p:nvPr/>
        </p:nvSpPr>
        <p:spPr>
          <a:xfrm>
            <a:off x="2411761" y="209948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9" name="TextBox 48">
            <a:extLst>
              <a:ext uri="{FF2B5EF4-FFF2-40B4-BE49-F238E27FC236}">
                <a16:creationId xmlns:a16="http://schemas.microsoft.com/office/drawing/2014/main" id="{96B7A383-5011-DB44-8625-018C1C1E508D}"/>
              </a:ext>
            </a:extLst>
          </p:cNvPr>
          <p:cNvSpPr txBox="1"/>
          <p:nvPr/>
        </p:nvSpPr>
        <p:spPr>
          <a:xfrm rot="19127485">
            <a:off x="2237385" y="1433517"/>
            <a:ext cx="1501980"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1</a:t>
            </a:r>
            <a:r>
              <a:rPr lang="en-CA" sz="1050" baseline="30000" dirty="0">
                <a:solidFill>
                  <a:srgbClr val="000000"/>
                </a:solidFill>
                <a:latin typeface="Calibri" panose="020F0502020204030204" pitchFamily="34" charset="0"/>
                <a:ea typeface="Calibri" charset="0"/>
                <a:cs typeface="Calibri" panose="020F0502020204030204" pitchFamily="34" charset="0"/>
              </a:rPr>
              <a:t>st</a:t>
            </a:r>
            <a:r>
              <a:rPr lang="en-CA" sz="1050" dirty="0">
                <a:solidFill>
                  <a:srgbClr val="000000"/>
                </a:solidFill>
                <a:latin typeface="Calibri" panose="020F0502020204030204" pitchFamily="34" charset="0"/>
                <a:ea typeface="Calibri" charset="0"/>
                <a:cs typeface="Calibri" panose="020F0502020204030204" pitchFamily="34" charset="0"/>
              </a:rPr>
              <a:t> CCTG Intergroup trial</a:t>
            </a:r>
          </a:p>
        </p:txBody>
      </p:sp>
      <p:sp>
        <p:nvSpPr>
          <p:cNvPr id="50" name="Down Arrow 49">
            <a:extLst>
              <a:ext uri="{FF2B5EF4-FFF2-40B4-BE49-F238E27FC236}">
                <a16:creationId xmlns:a16="http://schemas.microsoft.com/office/drawing/2014/main" id="{451627A2-2650-D348-BF37-A526BA4ECC7F}"/>
              </a:ext>
            </a:extLst>
          </p:cNvPr>
          <p:cNvSpPr/>
          <p:nvPr/>
        </p:nvSpPr>
        <p:spPr>
          <a:xfrm rot="10800000">
            <a:off x="4226758" y="2771761"/>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53" name="Down Arrow 52">
            <a:extLst>
              <a:ext uri="{FF2B5EF4-FFF2-40B4-BE49-F238E27FC236}">
                <a16:creationId xmlns:a16="http://schemas.microsoft.com/office/drawing/2014/main" id="{51B28BB6-BAEE-B04E-9DBD-E896E293D241}"/>
              </a:ext>
            </a:extLst>
          </p:cNvPr>
          <p:cNvSpPr/>
          <p:nvPr/>
        </p:nvSpPr>
        <p:spPr>
          <a:xfrm rot="10800000">
            <a:off x="3491881" y="2771761"/>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56" name="Down Arrow 55">
            <a:extLst>
              <a:ext uri="{FF2B5EF4-FFF2-40B4-BE49-F238E27FC236}">
                <a16:creationId xmlns:a16="http://schemas.microsoft.com/office/drawing/2014/main" id="{451627A2-2650-D348-BF37-A526BA4ECC7F}"/>
              </a:ext>
            </a:extLst>
          </p:cNvPr>
          <p:cNvSpPr/>
          <p:nvPr/>
        </p:nvSpPr>
        <p:spPr>
          <a:xfrm rot="10800000">
            <a:off x="5882617" y="2782219"/>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57" name="TextBox 56">
            <a:extLst>
              <a:ext uri="{FF2B5EF4-FFF2-40B4-BE49-F238E27FC236}">
                <a16:creationId xmlns:a16="http://schemas.microsoft.com/office/drawing/2014/main" id="{3A1D2BD8-43E0-414D-85B1-EEB2A845336C}"/>
              </a:ext>
            </a:extLst>
          </p:cNvPr>
          <p:cNvSpPr txBox="1"/>
          <p:nvPr/>
        </p:nvSpPr>
        <p:spPr>
          <a:xfrm rot="18816183">
            <a:off x="7119169" y="3489734"/>
            <a:ext cx="1859666" cy="415498"/>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err="1">
                <a:solidFill>
                  <a:srgbClr val="000000"/>
                </a:solidFill>
                <a:latin typeface="Calibri" panose="020F0502020204030204" pitchFamily="34" charset="0"/>
                <a:ea typeface="Calibri" charset="0"/>
                <a:cs typeface="Calibri" panose="020F0502020204030204" pitchFamily="34" charset="0"/>
              </a:rPr>
              <a:t>Datasharing</a:t>
            </a:r>
            <a:r>
              <a:rPr lang="en-CA" sz="1050" dirty="0">
                <a:solidFill>
                  <a:srgbClr val="000000"/>
                </a:solidFill>
                <a:latin typeface="Calibri" panose="020F0502020204030204" pitchFamily="34" charset="0"/>
                <a:ea typeface="Calibri" charset="0"/>
                <a:cs typeface="Calibri" panose="020F0502020204030204" pitchFamily="34" charset="0"/>
              </a:rPr>
              <a:t>, Preop, Cell therapy Platforms</a:t>
            </a:r>
          </a:p>
        </p:txBody>
      </p:sp>
      <p:sp>
        <p:nvSpPr>
          <p:cNvPr id="58" name="Down Arrow 57">
            <a:extLst>
              <a:ext uri="{FF2B5EF4-FFF2-40B4-BE49-F238E27FC236}">
                <a16:creationId xmlns:a16="http://schemas.microsoft.com/office/drawing/2014/main" id="{451627A2-2650-D348-BF37-A526BA4ECC7F}"/>
              </a:ext>
            </a:extLst>
          </p:cNvPr>
          <p:cNvSpPr/>
          <p:nvPr/>
        </p:nvSpPr>
        <p:spPr>
          <a:xfrm rot="10800000">
            <a:off x="8676457" y="2735089"/>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b="1">
              <a:solidFill>
                <a:srgbClr val="FFFFFF"/>
              </a:solidFill>
              <a:latin typeface="Calibri" panose="020F0502020204030204" pitchFamily="34" charset="0"/>
              <a:ea typeface="Calibri" charset="0"/>
              <a:cs typeface="Calibri" panose="020F0502020204030204" pitchFamily="34" charset="0"/>
            </a:endParaRPr>
          </a:p>
        </p:txBody>
      </p:sp>
      <p:sp>
        <p:nvSpPr>
          <p:cNvPr id="59" name="Down Arrow 58">
            <a:extLst>
              <a:ext uri="{FF2B5EF4-FFF2-40B4-BE49-F238E27FC236}">
                <a16:creationId xmlns:a16="http://schemas.microsoft.com/office/drawing/2014/main" id="{451627A2-2650-D348-BF37-A526BA4ECC7F}"/>
              </a:ext>
            </a:extLst>
          </p:cNvPr>
          <p:cNvSpPr/>
          <p:nvPr/>
        </p:nvSpPr>
        <p:spPr>
          <a:xfrm rot="10800000">
            <a:off x="8820472" y="2735089"/>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b="1">
              <a:solidFill>
                <a:srgbClr val="FFFFFF"/>
              </a:solidFill>
              <a:latin typeface="Calibri" panose="020F0502020204030204" pitchFamily="34" charset="0"/>
              <a:ea typeface="Calibri" charset="0"/>
              <a:cs typeface="Calibri" panose="020F0502020204030204" pitchFamily="34" charset="0"/>
            </a:endParaRPr>
          </a:p>
        </p:txBody>
      </p:sp>
      <p:sp>
        <p:nvSpPr>
          <p:cNvPr id="60" name="TextBox 59">
            <a:extLst>
              <a:ext uri="{FF2B5EF4-FFF2-40B4-BE49-F238E27FC236}">
                <a16:creationId xmlns:a16="http://schemas.microsoft.com/office/drawing/2014/main" id="{3A1D2BD8-43E0-414D-85B1-EEB2A845336C}"/>
              </a:ext>
            </a:extLst>
          </p:cNvPr>
          <p:cNvSpPr txBox="1"/>
          <p:nvPr/>
        </p:nvSpPr>
        <p:spPr>
          <a:xfrm rot="18816183">
            <a:off x="7517452" y="3637173"/>
            <a:ext cx="1751352"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CDISC Implementation</a:t>
            </a:r>
          </a:p>
        </p:txBody>
      </p:sp>
      <p:sp>
        <p:nvSpPr>
          <p:cNvPr id="61" name="TextBox 60">
            <a:extLst>
              <a:ext uri="{FF2B5EF4-FFF2-40B4-BE49-F238E27FC236}">
                <a16:creationId xmlns:a16="http://schemas.microsoft.com/office/drawing/2014/main" id="{96B7A383-5011-DB44-8625-018C1C1E508D}"/>
              </a:ext>
            </a:extLst>
          </p:cNvPr>
          <p:cNvSpPr txBox="1"/>
          <p:nvPr/>
        </p:nvSpPr>
        <p:spPr>
          <a:xfrm rot="19127485">
            <a:off x="3138579" y="1404774"/>
            <a:ext cx="1473758"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CSTB, QOL, CEA </a:t>
            </a:r>
            <a:r>
              <a:rPr lang="en-CA" sz="1050" dirty="0" err="1">
                <a:solidFill>
                  <a:srgbClr val="000000"/>
                </a:solidFill>
                <a:latin typeface="Calibri" panose="020F0502020204030204" pitchFamily="34" charset="0"/>
                <a:ea typeface="Calibri" charset="0"/>
                <a:cs typeface="Calibri" panose="020F0502020204030204" pitchFamily="34" charset="0"/>
              </a:rPr>
              <a:t>Cmttes</a:t>
            </a:r>
            <a:endParaRPr lang="en-CA" sz="1050" dirty="0">
              <a:solidFill>
                <a:srgbClr val="000000"/>
              </a:solidFill>
              <a:latin typeface="Calibri" panose="020F0502020204030204" pitchFamily="34" charset="0"/>
              <a:ea typeface="Calibri" charset="0"/>
              <a:cs typeface="Calibri" panose="020F0502020204030204" pitchFamily="34" charset="0"/>
            </a:endParaRPr>
          </a:p>
        </p:txBody>
      </p:sp>
      <p:sp>
        <p:nvSpPr>
          <p:cNvPr id="62" name="Down Arrow 61">
            <a:extLst>
              <a:ext uri="{FF2B5EF4-FFF2-40B4-BE49-F238E27FC236}">
                <a16:creationId xmlns:a16="http://schemas.microsoft.com/office/drawing/2014/main" id="{F36E94E5-BA69-EA45-ABBE-D329BBA84C32}"/>
              </a:ext>
            </a:extLst>
          </p:cNvPr>
          <p:cNvSpPr/>
          <p:nvPr/>
        </p:nvSpPr>
        <p:spPr>
          <a:xfrm>
            <a:off x="3218647" y="2099487"/>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63" name="TextBox 62">
            <a:extLst>
              <a:ext uri="{FF2B5EF4-FFF2-40B4-BE49-F238E27FC236}">
                <a16:creationId xmlns:a16="http://schemas.microsoft.com/office/drawing/2014/main" id="{96B7A383-5011-DB44-8625-018C1C1E508D}"/>
              </a:ext>
            </a:extLst>
          </p:cNvPr>
          <p:cNvSpPr txBox="1"/>
          <p:nvPr/>
        </p:nvSpPr>
        <p:spPr>
          <a:xfrm rot="19039447">
            <a:off x="921153" y="3431314"/>
            <a:ext cx="163241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1</a:t>
            </a:r>
            <a:r>
              <a:rPr lang="en-CA" sz="1050" baseline="30000" dirty="0">
                <a:solidFill>
                  <a:srgbClr val="000000"/>
                </a:solidFill>
                <a:latin typeface="Calibri" panose="020F0502020204030204" pitchFamily="34" charset="0"/>
                <a:ea typeface="Calibri" charset="0"/>
                <a:cs typeface="Calibri" panose="020F0502020204030204" pitchFamily="34" charset="0"/>
              </a:rPr>
              <a:t>st</a:t>
            </a:r>
            <a:r>
              <a:rPr lang="en-CA" sz="1050" dirty="0">
                <a:solidFill>
                  <a:srgbClr val="000000"/>
                </a:solidFill>
                <a:latin typeface="Calibri" panose="020F0502020204030204" pitchFamily="34" charset="0"/>
                <a:ea typeface="Calibri" charset="0"/>
                <a:cs typeface="Calibri" panose="020F0502020204030204" pitchFamily="34" charset="0"/>
              </a:rPr>
              <a:t> UK Intergroup Trial</a:t>
            </a:r>
          </a:p>
        </p:txBody>
      </p:sp>
      <p:sp>
        <p:nvSpPr>
          <p:cNvPr id="64" name="Down Arrow 63">
            <a:extLst>
              <a:ext uri="{FF2B5EF4-FFF2-40B4-BE49-F238E27FC236}">
                <a16:creationId xmlns:a16="http://schemas.microsoft.com/office/drawing/2014/main" id="{51B28BB6-BAEE-B04E-9DBD-E896E293D241}"/>
              </a:ext>
            </a:extLst>
          </p:cNvPr>
          <p:cNvSpPr/>
          <p:nvPr/>
        </p:nvSpPr>
        <p:spPr>
          <a:xfrm rot="10800000">
            <a:off x="2396050" y="2755675"/>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65" name="TextBox 64">
            <a:extLst>
              <a:ext uri="{FF2B5EF4-FFF2-40B4-BE49-F238E27FC236}">
                <a16:creationId xmlns:a16="http://schemas.microsoft.com/office/drawing/2014/main" id="{96B7A383-5011-DB44-8625-018C1C1E508D}"/>
              </a:ext>
            </a:extLst>
          </p:cNvPr>
          <p:cNvSpPr txBox="1"/>
          <p:nvPr/>
        </p:nvSpPr>
        <p:spPr>
          <a:xfrm rot="19039447">
            <a:off x="1213968" y="3552540"/>
            <a:ext cx="163241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1</a:t>
            </a:r>
            <a:r>
              <a:rPr lang="en-CA" sz="1050" baseline="30000" dirty="0">
                <a:solidFill>
                  <a:srgbClr val="000000"/>
                </a:solidFill>
                <a:latin typeface="Calibri" panose="020F0502020204030204" pitchFamily="34" charset="0"/>
                <a:ea typeface="Calibri" charset="0"/>
                <a:cs typeface="Calibri" panose="020F0502020204030204" pitchFamily="34" charset="0"/>
              </a:rPr>
              <a:t>st</a:t>
            </a:r>
            <a:r>
              <a:rPr lang="en-CA" sz="1050" dirty="0">
                <a:solidFill>
                  <a:srgbClr val="000000"/>
                </a:solidFill>
                <a:latin typeface="Calibri" panose="020F0502020204030204" pitchFamily="34" charset="0"/>
                <a:ea typeface="Calibri" charset="0"/>
                <a:cs typeface="Calibri" panose="020F0502020204030204" pitchFamily="34" charset="0"/>
              </a:rPr>
              <a:t> EORTC Intergroup Trial</a:t>
            </a:r>
          </a:p>
        </p:txBody>
      </p:sp>
      <p:sp>
        <p:nvSpPr>
          <p:cNvPr id="66" name="Down Arrow 65">
            <a:extLst>
              <a:ext uri="{FF2B5EF4-FFF2-40B4-BE49-F238E27FC236}">
                <a16:creationId xmlns:a16="http://schemas.microsoft.com/office/drawing/2014/main" id="{51B28BB6-BAEE-B04E-9DBD-E896E293D241}"/>
              </a:ext>
            </a:extLst>
          </p:cNvPr>
          <p:cNvSpPr/>
          <p:nvPr/>
        </p:nvSpPr>
        <p:spPr>
          <a:xfrm rot="10800000">
            <a:off x="2426560" y="2771761"/>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67" name="TextBox 66">
            <a:extLst>
              <a:ext uri="{FF2B5EF4-FFF2-40B4-BE49-F238E27FC236}">
                <a16:creationId xmlns:a16="http://schemas.microsoft.com/office/drawing/2014/main" id="{545CEF57-D3CD-A944-83D9-9087E140752A}"/>
              </a:ext>
            </a:extLst>
          </p:cNvPr>
          <p:cNvSpPr txBox="1"/>
          <p:nvPr/>
        </p:nvSpPr>
        <p:spPr>
          <a:xfrm rot="19108516">
            <a:off x="1894981" y="1398526"/>
            <a:ext cx="1387472"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chemeClr val="tx1"/>
                </a:solidFill>
                <a:latin typeface="Calibri" panose="020F0502020204030204" pitchFamily="34" charset="0"/>
                <a:ea typeface="Calibri" charset="0"/>
                <a:cs typeface="Calibri" panose="020F0502020204030204" pitchFamily="34" charset="0"/>
              </a:rPr>
              <a:t>1</a:t>
            </a:r>
            <a:r>
              <a:rPr lang="en-CA" sz="1050" baseline="30000" dirty="0">
                <a:solidFill>
                  <a:schemeClr val="tx1"/>
                </a:solidFill>
                <a:latin typeface="Calibri" panose="020F0502020204030204" pitchFamily="34" charset="0"/>
                <a:ea typeface="Calibri" charset="0"/>
                <a:cs typeface="Calibri" panose="020F0502020204030204" pitchFamily="34" charset="0"/>
              </a:rPr>
              <a:t>ST</a:t>
            </a:r>
            <a:r>
              <a:rPr lang="en-CA" sz="1050" dirty="0">
                <a:solidFill>
                  <a:schemeClr val="tx1"/>
                </a:solidFill>
                <a:latin typeface="Calibri" panose="020F0502020204030204" pitchFamily="34" charset="0"/>
                <a:ea typeface="Calibri" charset="0"/>
                <a:cs typeface="Calibri" panose="020F0502020204030204" pitchFamily="34" charset="0"/>
              </a:rPr>
              <a:t> </a:t>
            </a:r>
            <a:r>
              <a:rPr lang="en-CA" sz="1050" dirty="0" err="1">
                <a:solidFill>
                  <a:schemeClr val="tx1"/>
                </a:solidFill>
                <a:latin typeface="Calibri" panose="020F0502020204030204" pitchFamily="34" charset="0"/>
                <a:ea typeface="Calibri" charset="0"/>
                <a:cs typeface="Calibri" panose="020F0502020204030204" pitchFamily="34" charset="0"/>
              </a:rPr>
              <a:t>sNDA</a:t>
            </a:r>
            <a:r>
              <a:rPr lang="en-CA" sz="1050" dirty="0">
                <a:solidFill>
                  <a:schemeClr val="tx1"/>
                </a:solidFill>
                <a:latin typeface="Calibri" panose="020F0502020204030204" pitchFamily="34" charset="0"/>
                <a:ea typeface="Calibri" charset="0"/>
                <a:cs typeface="Calibri" panose="020F0502020204030204" pitchFamily="34" charset="0"/>
              </a:rPr>
              <a:t> trial started</a:t>
            </a:r>
          </a:p>
        </p:txBody>
      </p:sp>
      <p:sp>
        <p:nvSpPr>
          <p:cNvPr id="68" name="Down Arrow 67">
            <a:extLst>
              <a:ext uri="{FF2B5EF4-FFF2-40B4-BE49-F238E27FC236}">
                <a16:creationId xmlns:a16="http://schemas.microsoft.com/office/drawing/2014/main" id="{2DB92A35-8835-3940-ACE3-8F4F7FBCD27C}"/>
              </a:ext>
            </a:extLst>
          </p:cNvPr>
          <p:cNvSpPr/>
          <p:nvPr/>
        </p:nvSpPr>
        <p:spPr>
          <a:xfrm>
            <a:off x="2134489" y="2106488"/>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69" name="Down Arrow 68">
            <a:extLst>
              <a:ext uri="{FF2B5EF4-FFF2-40B4-BE49-F238E27FC236}">
                <a16:creationId xmlns:a16="http://schemas.microsoft.com/office/drawing/2014/main" id="{51B28BB6-BAEE-B04E-9DBD-E896E293D241}"/>
              </a:ext>
            </a:extLst>
          </p:cNvPr>
          <p:cNvSpPr/>
          <p:nvPr/>
        </p:nvSpPr>
        <p:spPr>
          <a:xfrm rot="10800000">
            <a:off x="2958576" y="2773836"/>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70" name="TextBox 69">
            <a:extLst>
              <a:ext uri="{FF2B5EF4-FFF2-40B4-BE49-F238E27FC236}">
                <a16:creationId xmlns:a16="http://schemas.microsoft.com/office/drawing/2014/main" id="{96B7A383-5011-DB44-8625-018C1C1E508D}"/>
              </a:ext>
            </a:extLst>
          </p:cNvPr>
          <p:cNvSpPr txBox="1"/>
          <p:nvPr/>
        </p:nvSpPr>
        <p:spPr>
          <a:xfrm rot="19039447">
            <a:off x="1664936" y="3548385"/>
            <a:ext cx="163241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IND Program Expanded</a:t>
            </a:r>
          </a:p>
        </p:txBody>
      </p:sp>
      <p:sp>
        <p:nvSpPr>
          <p:cNvPr id="3" name="Right Arrow 2"/>
          <p:cNvSpPr/>
          <p:nvPr/>
        </p:nvSpPr>
        <p:spPr>
          <a:xfrm>
            <a:off x="1172826" y="4269820"/>
            <a:ext cx="7776864" cy="21924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783">
              <a:defRPr/>
            </a:pPr>
            <a:r>
              <a:rPr lang="en-US" sz="1050" dirty="0">
                <a:solidFill>
                  <a:schemeClr val="tx1"/>
                </a:solidFill>
                <a:latin typeface="Calibri" panose="020F0502020204030204" pitchFamily="34" charset="0"/>
                <a:cs typeface="Calibri" panose="020F0502020204030204" pitchFamily="34" charset="0"/>
              </a:rPr>
              <a:t>Scientific &amp; Trial methods and operations collaborations</a:t>
            </a:r>
          </a:p>
        </p:txBody>
      </p:sp>
      <p:sp>
        <p:nvSpPr>
          <p:cNvPr id="72" name="Right Arrow 71"/>
          <p:cNvSpPr/>
          <p:nvPr/>
        </p:nvSpPr>
        <p:spPr>
          <a:xfrm>
            <a:off x="3322147" y="4696626"/>
            <a:ext cx="5642342" cy="21924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783">
              <a:defRPr/>
            </a:pPr>
            <a:r>
              <a:rPr lang="en-US" sz="1050" dirty="0">
                <a:solidFill>
                  <a:schemeClr val="tx1"/>
                </a:solidFill>
                <a:latin typeface="Calibri" panose="020F0502020204030204" pitchFamily="34" charset="0"/>
                <a:cs typeface="Calibri" panose="020F0502020204030204" pitchFamily="34" charset="0"/>
              </a:rPr>
              <a:t>Information technology</a:t>
            </a:r>
          </a:p>
        </p:txBody>
      </p:sp>
      <p:sp>
        <p:nvSpPr>
          <p:cNvPr id="73" name="Right Arrow 72"/>
          <p:cNvSpPr/>
          <p:nvPr/>
        </p:nvSpPr>
        <p:spPr>
          <a:xfrm>
            <a:off x="2199099" y="4491592"/>
            <a:ext cx="6769546" cy="21924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783">
              <a:defRPr/>
            </a:pPr>
            <a:r>
              <a:rPr lang="en-US" sz="1050" dirty="0">
                <a:solidFill>
                  <a:schemeClr val="tx1"/>
                </a:solidFill>
                <a:latin typeface="Calibri" panose="020F0502020204030204" pitchFamily="34" charset="0"/>
                <a:cs typeface="Calibri" panose="020F0502020204030204" pitchFamily="34" charset="0"/>
              </a:rPr>
              <a:t>National &amp; International regulatory experience</a:t>
            </a:r>
          </a:p>
        </p:txBody>
      </p:sp>
      <p:sp>
        <p:nvSpPr>
          <p:cNvPr id="74" name="Right Arrow 73"/>
          <p:cNvSpPr/>
          <p:nvPr/>
        </p:nvSpPr>
        <p:spPr>
          <a:xfrm>
            <a:off x="3317991" y="4916914"/>
            <a:ext cx="5642342" cy="21924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783">
              <a:defRPr/>
            </a:pPr>
            <a:r>
              <a:rPr lang="en-US" sz="1050" dirty="0">
                <a:solidFill>
                  <a:schemeClr val="tx1"/>
                </a:solidFill>
                <a:latin typeface="Calibri" panose="020F0502020204030204" pitchFamily="34" charset="0"/>
                <a:cs typeface="Calibri" panose="020F0502020204030204" pitchFamily="34" charset="0"/>
              </a:rPr>
              <a:t>New funding for expanded personnel and infrastructure</a:t>
            </a:r>
          </a:p>
        </p:txBody>
      </p:sp>
      <p:sp>
        <p:nvSpPr>
          <p:cNvPr id="75" name="TextBox 74">
            <a:extLst>
              <a:ext uri="{FF2B5EF4-FFF2-40B4-BE49-F238E27FC236}">
                <a16:creationId xmlns:a16="http://schemas.microsoft.com/office/drawing/2014/main" id="{96B7A383-5011-DB44-8625-018C1C1E508D}"/>
              </a:ext>
            </a:extLst>
          </p:cNvPr>
          <p:cNvSpPr txBox="1"/>
          <p:nvPr/>
        </p:nvSpPr>
        <p:spPr>
          <a:xfrm rot="19127485">
            <a:off x="2666829" y="1475430"/>
            <a:ext cx="1473758"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Patient Rep </a:t>
            </a:r>
            <a:r>
              <a:rPr lang="en-CA" sz="1050" dirty="0" err="1">
                <a:solidFill>
                  <a:srgbClr val="000000"/>
                </a:solidFill>
                <a:latin typeface="Calibri" panose="020F0502020204030204" pitchFamily="34" charset="0"/>
                <a:ea typeface="Calibri" charset="0"/>
                <a:cs typeface="Calibri" panose="020F0502020204030204" pitchFamily="34" charset="0"/>
              </a:rPr>
              <a:t>Cmtte</a:t>
            </a:r>
            <a:r>
              <a:rPr lang="en-CA" sz="1050" dirty="0">
                <a:solidFill>
                  <a:srgbClr val="000000"/>
                </a:solidFill>
                <a:latin typeface="Calibri" panose="020F0502020204030204" pitchFamily="34" charset="0"/>
                <a:ea typeface="Calibri" charset="0"/>
                <a:cs typeface="Calibri" panose="020F0502020204030204" pitchFamily="34" charset="0"/>
              </a:rPr>
              <a:t> </a:t>
            </a:r>
          </a:p>
        </p:txBody>
      </p:sp>
      <p:sp>
        <p:nvSpPr>
          <p:cNvPr id="76" name="TextBox 75">
            <a:extLst>
              <a:ext uri="{FF2B5EF4-FFF2-40B4-BE49-F238E27FC236}">
                <a16:creationId xmlns:a16="http://schemas.microsoft.com/office/drawing/2014/main" id="{C74725E1-D017-0642-A415-1B70EC0C2EBB}"/>
              </a:ext>
            </a:extLst>
          </p:cNvPr>
          <p:cNvSpPr txBox="1"/>
          <p:nvPr/>
        </p:nvSpPr>
        <p:spPr>
          <a:xfrm rot="19185204">
            <a:off x="205817" y="1406887"/>
            <a:ext cx="1649454" cy="253916"/>
          </a:xfrm>
          <a:prstGeom prst="rect">
            <a:avLst/>
          </a:prstGeom>
          <a:ln>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685766">
              <a:defRPr/>
            </a:pPr>
            <a:r>
              <a:rPr lang="en-CA" sz="1050" dirty="0">
                <a:solidFill>
                  <a:srgbClr val="000000"/>
                </a:solidFill>
                <a:latin typeface="Calibri" panose="020F0502020204030204" pitchFamily="34" charset="0"/>
                <a:ea typeface="Calibri" charset="0"/>
                <a:cs typeface="Calibri" panose="020F0502020204030204" pitchFamily="34" charset="0"/>
              </a:rPr>
              <a:t>Disease Site Committees</a:t>
            </a:r>
          </a:p>
        </p:txBody>
      </p:sp>
      <p:sp>
        <p:nvSpPr>
          <p:cNvPr id="77" name="Down Arrow 76">
            <a:extLst>
              <a:ext uri="{FF2B5EF4-FFF2-40B4-BE49-F238E27FC236}">
                <a16:creationId xmlns:a16="http://schemas.microsoft.com/office/drawing/2014/main" id="{4729E68F-81E5-1E4B-A119-0685223A0917}"/>
              </a:ext>
            </a:extLst>
          </p:cNvPr>
          <p:cNvSpPr/>
          <p:nvPr/>
        </p:nvSpPr>
        <p:spPr>
          <a:xfrm>
            <a:off x="224418" y="2131316"/>
            <a:ext cx="129218" cy="230226"/>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44" name="TextBox 43">
            <a:extLst>
              <a:ext uri="{FF2B5EF4-FFF2-40B4-BE49-F238E27FC236}">
                <a16:creationId xmlns:a16="http://schemas.microsoft.com/office/drawing/2014/main" id="{27592263-0C7C-1E91-ED34-8542EEB46131}"/>
              </a:ext>
            </a:extLst>
          </p:cNvPr>
          <p:cNvSpPr txBox="1"/>
          <p:nvPr/>
        </p:nvSpPr>
        <p:spPr>
          <a:xfrm rot="19108516">
            <a:off x="4327276" y="1184581"/>
            <a:ext cx="2431905" cy="253916"/>
          </a:xfrm>
          <a:prstGeom prst="rect">
            <a:avLst/>
          </a:prstGeom>
          <a:solidFill>
            <a:srgbClr val="FFFFFF"/>
          </a:solidFill>
          <a:ln w="25400" cap="flat" cmpd="sng" algn="ctr">
            <a:solidFill>
              <a:srgbClr val="E5ECD8"/>
            </a:solidFill>
            <a:prstDash val="solid"/>
          </a:ln>
          <a:effectLst/>
        </p:spPr>
        <p:txBody>
          <a:bodyPr wrap="square" rtlCol="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1</a:t>
            </a:r>
            <a:r>
              <a:rPr kumimoji="0" lang="en-CA" sz="1050" b="0" i="0" u="none" strike="noStrike" kern="0" cap="none" spc="0" normalizeH="0" baseline="3000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ST</a:t>
            </a: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 Trials that led to Global drug approval</a:t>
            </a:r>
          </a:p>
        </p:txBody>
      </p:sp>
      <p:sp>
        <p:nvSpPr>
          <p:cNvPr id="54" name="TextBox 53">
            <a:extLst>
              <a:ext uri="{FF2B5EF4-FFF2-40B4-BE49-F238E27FC236}">
                <a16:creationId xmlns:a16="http://schemas.microsoft.com/office/drawing/2014/main" id="{0BD82292-FFA5-53DD-FD8C-85932BB803D2}"/>
              </a:ext>
            </a:extLst>
          </p:cNvPr>
          <p:cNvSpPr txBox="1"/>
          <p:nvPr/>
        </p:nvSpPr>
        <p:spPr>
          <a:xfrm rot="19153277">
            <a:off x="5915852" y="1480487"/>
            <a:ext cx="1577593" cy="253916"/>
          </a:xfrm>
          <a:prstGeom prst="rect">
            <a:avLst/>
          </a:prstGeom>
          <a:solidFill>
            <a:srgbClr val="FFFFFF"/>
          </a:solidFill>
          <a:ln w="25400" cap="flat" cmpd="sng" algn="ctr">
            <a:solidFill>
              <a:srgbClr val="E5ECD8"/>
            </a:solidFill>
            <a:prstDash val="solid"/>
          </a:ln>
          <a:effectLst/>
        </p:spPr>
        <p:txBody>
          <a:bodyPr wrap="square" rtlCol="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Pediatric IND Initiative</a:t>
            </a:r>
          </a:p>
        </p:txBody>
      </p:sp>
      <p:sp>
        <p:nvSpPr>
          <p:cNvPr id="71" name="TextBox 70">
            <a:extLst>
              <a:ext uri="{FF2B5EF4-FFF2-40B4-BE49-F238E27FC236}">
                <a16:creationId xmlns:a16="http://schemas.microsoft.com/office/drawing/2014/main" id="{1341960B-061D-A3D0-8D7D-9930881EA6F4}"/>
              </a:ext>
            </a:extLst>
          </p:cNvPr>
          <p:cNvSpPr txBox="1"/>
          <p:nvPr/>
        </p:nvSpPr>
        <p:spPr>
          <a:xfrm rot="19108516">
            <a:off x="5234174" y="1466830"/>
            <a:ext cx="1703581" cy="253916"/>
          </a:xfrm>
          <a:prstGeom prst="rect">
            <a:avLst/>
          </a:prstGeom>
          <a:solidFill>
            <a:srgbClr val="FFFFFF"/>
          </a:solidFill>
          <a:ln w="25400" cap="flat" cmpd="sng" algn="ctr">
            <a:solidFill>
              <a:srgbClr val="E5ECD8"/>
            </a:solidFill>
            <a:prstDash val="solid"/>
          </a:ln>
          <a:effectLst/>
        </p:spPr>
        <p:txBody>
          <a:bodyPr wrap="square" rtlCol="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Prevention Trial Initiative</a:t>
            </a:r>
          </a:p>
        </p:txBody>
      </p:sp>
      <p:sp>
        <p:nvSpPr>
          <p:cNvPr id="79" name="TextBox 78">
            <a:extLst>
              <a:ext uri="{FF2B5EF4-FFF2-40B4-BE49-F238E27FC236}">
                <a16:creationId xmlns:a16="http://schemas.microsoft.com/office/drawing/2014/main" id="{A7009202-5B35-6129-F667-C48C2C530333}"/>
              </a:ext>
            </a:extLst>
          </p:cNvPr>
          <p:cNvSpPr txBox="1"/>
          <p:nvPr/>
        </p:nvSpPr>
        <p:spPr>
          <a:xfrm rot="18867624">
            <a:off x="6542753" y="1159509"/>
            <a:ext cx="2233656" cy="253916"/>
          </a:xfrm>
          <a:prstGeom prst="rect">
            <a:avLst/>
          </a:prstGeom>
          <a:solidFill>
            <a:srgbClr val="FFFFFF"/>
          </a:solidFill>
          <a:ln w="25400" cap="flat" cmpd="sng" algn="ctr">
            <a:solidFill>
              <a:srgbClr val="E5ECD8"/>
            </a:solidFill>
            <a:prstDash val="solid"/>
          </a:ln>
          <a:effectLst/>
        </p:spPr>
        <p:txBody>
          <a:bodyPr wrap="square" rtlCol="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Adolescent and Young Adult Trials</a:t>
            </a:r>
          </a:p>
        </p:txBody>
      </p:sp>
      <p:sp>
        <p:nvSpPr>
          <p:cNvPr id="80" name="TextBox 79">
            <a:extLst>
              <a:ext uri="{FF2B5EF4-FFF2-40B4-BE49-F238E27FC236}">
                <a16:creationId xmlns:a16="http://schemas.microsoft.com/office/drawing/2014/main" id="{D4249A6C-4901-183A-2C10-684A28F1D63D}"/>
              </a:ext>
            </a:extLst>
          </p:cNvPr>
          <p:cNvSpPr txBox="1"/>
          <p:nvPr/>
        </p:nvSpPr>
        <p:spPr>
          <a:xfrm rot="19108516">
            <a:off x="4821429" y="1469451"/>
            <a:ext cx="1647533" cy="253916"/>
          </a:xfrm>
          <a:prstGeom prst="rect">
            <a:avLst/>
          </a:prstGeom>
          <a:solidFill>
            <a:srgbClr val="FFFFFF"/>
          </a:solidFill>
          <a:ln w="25400" cap="flat" cmpd="sng" algn="ctr">
            <a:solidFill>
              <a:srgbClr val="E5ECD8"/>
            </a:solidFill>
            <a:prstDash val="solid"/>
          </a:ln>
          <a:effectLst/>
        </p:spPr>
        <p:txBody>
          <a:bodyPr wrap="square" rtlCol="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srgbClr val="000000"/>
                </a:solidFill>
                <a:effectLst/>
                <a:uLnTx/>
                <a:uFillTx/>
                <a:latin typeface="Calibri" panose="020F0502020204030204" pitchFamily="34" charset="0"/>
                <a:ea typeface="Calibri" charset="0"/>
                <a:cs typeface="Calibri" panose="020F0502020204030204" pitchFamily="34" charset="0"/>
              </a:rPr>
              <a:t>Precision Medicine Trials</a:t>
            </a:r>
          </a:p>
        </p:txBody>
      </p:sp>
      <p:sp>
        <p:nvSpPr>
          <p:cNvPr id="82" name="Down Arrow 41">
            <a:extLst>
              <a:ext uri="{FF2B5EF4-FFF2-40B4-BE49-F238E27FC236}">
                <a16:creationId xmlns:a16="http://schemas.microsoft.com/office/drawing/2014/main" id="{44C41288-B700-2A6D-5C6C-10EC918CC7D1}"/>
              </a:ext>
            </a:extLst>
          </p:cNvPr>
          <p:cNvSpPr/>
          <p:nvPr/>
        </p:nvSpPr>
        <p:spPr>
          <a:xfrm>
            <a:off x="4788024" y="2067694"/>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83" name="Down Arrow 41">
            <a:extLst>
              <a:ext uri="{FF2B5EF4-FFF2-40B4-BE49-F238E27FC236}">
                <a16:creationId xmlns:a16="http://schemas.microsoft.com/office/drawing/2014/main" id="{478DE118-1D6A-8090-AF27-582847E686D9}"/>
              </a:ext>
            </a:extLst>
          </p:cNvPr>
          <p:cNvSpPr/>
          <p:nvPr/>
        </p:nvSpPr>
        <p:spPr>
          <a:xfrm>
            <a:off x="5018846" y="2067694"/>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
        <p:nvSpPr>
          <p:cNvPr id="84" name="Down Arrow 41">
            <a:extLst>
              <a:ext uri="{FF2B5EF4-FFF2-40B4-BE49-F238E27FC236}">
                <a16:creationId xmlns:a16="http://schemas.microsoft.com/office/drawing/2014/main" id="{DC215025-AAAE-B4AD-D06A-32A2B93152C6}"/>
              </a:ext>
            </a:extLst>
          </p:cNvPr>
          <p:cNvSpPr/>
          <p:nvPr/>
        </p:nvSpPr>
        <p:spPr>
          <a:xfrm>
            <a:off x="5148064" y="2067694"/>
            <a:ext cx="129218" cy="251359"/>
          </a:xfrm>
          <a:prstGeom prst="downArrow">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CA" sz="1350">
              <a:solidFill>
                <a:srgbClr val="FFFFFF"/>
              </a:solidFill>
              <a:latin typeface="Calibri" panose="020F0502020204030204" pitchFamily="34" charset="0"/>
              <a:ea typeface="Calibri" charset="0"/>
              <a:cs typeface="Calibri" panose="020F0502020204030204" pitchFamily="34" charset="0"/>
            </a:endParaRPr>
          </a:p>
        </p:txBody>
      </p:sp>
    </p:spTree>
    <p:extLst>
      <p:ext uri="{BB962C8B-B14F-4D97-AF65-F5344CB8AC3E}">
        <p14:creationId xmlns:p14="http://schemas.microsoft.com/office/powerpoint/2010/main" val="109032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6DF054-7554-360D-38AB-EDAB82F488CF}"/>
              </a:ext>
            </a:extLst>
          </p:cNvPr>
          <p:cNvSpPr>
            <a:spLocks noGrp="1"/>
          </p:cNvSpPr>
          <p:nvPr>
            <p:ph sz="half" idx="2"/>
          </p:nvPr>
        </p:nvSpPr>
        <p:spPr>
          <a:xfrm>
            <a:off x="5437258" y="1349633"/>
            <a:ext cx="2792342" cy="2546141"/>
          </a:xfrm>
        </p:spPr>
        <p:txBody>
          <a:bodyPr>
            <a:normAutofit/>
          </a:bodyPr>
          <a:lstStyle/>
          <a:p>
            <a:r>
              <a:rPr lang="en-US" sz="2700" dirty="0"/>
              <a:t>All Patients</a:t>
            </a:r>
          </a:p>
          <a:p>
            <a:r>
              <a:rPr lang="en-US" sz="2700" dirty="0"/>
              <a:t>All Treatments</a:t>
            </a:r>
          </a:p>
          <a:p>
            <a:r>
              <a:rPr lang="en-US" sz="2700" dirty="0"/>
              <a:t>All Trials</a:t>
            </a:r>
          </a:p>
          <a:p>
            <a:r>
              <a:rPr lang="en-US" sz="2700" dirty="0"/>
              <a:t>All Cancers</a:t>
            </a:r>
          </a:p>
        </p:txBody>
      </p:sp>
      <p:sp>
        <p:nvSpPr>
          <p:cNvPr id="9" name="TextBox 8">
            <a:extLst>
              <a:ext uri="{FF2B5EF4-FFF2-40B4-BE49-F238E27FC236}">
                <a16:creationId xmlns:a16="http://schemas.microsoft.com/office/drawing/2014/main" id="{28CDFAEE-40F4-72F9-B5C2-88DD55BA30F3}"/>
              </a:ext>
            </a:extLst>
          </p:cNvPr>
          <p:cNvSpPr txBox="1"/>
          <p:nvPr/>
        </p:nvSpPr>
        <p:spPr>
          <a:xfrm>
            <a:off x="581297" y="4208167"/>
            <a:ext cx="7994468" cy="584775"/>
          </a:xfrm>
          <a:prstGeom prst="rect">
            <a:avLst/>
          </a:prstGeom>
          <a:noFill/>
        </p:spPr>
        <p:txBody>
          <a:bodyPr wrap="square">
            <a:spAutoFit/>
          </a:bodyPr>
          <a:lstStyle/>
          <a:p>
            <a:pPr algn="ctr"/>
            <a:r>
              <a:rPr lang="en-US" sz="1600">
                <a:latin typeface="Calibri" panose="020F0502020204030204" pitchFamily="34" charset="0"/>
                <a:cs typeface="Calibri" panose="020F0502020204030204" pitchFamily="34" charset="0"/>
              </a:rPr>
              <a:t>Canadian </a:t>
            </a:r>
            <a:r>
              <a:rPr lang="en-US" sz="1600" dirty="0">
                <a:latin typeface="Calibri" panose="020F0502020204030204" pitchFamily="34" charset="0"/>
                <a:cs typeface="Calibri" panose="020F0502020204030204" pitchFamily="34" charset="0"/>
              </a:rPr>
              <a:t>Cancer </a:t>
            </a:r>
            <a:r>
              <a:rPr lang="en-US" sz="1600">
                <a:latin typeface="Calibri" panose="020F0502020204030204" pitchFamily="34" charset="0"/>
                <a:cs typeface="Calibri" panose="020F0502020204030204" pitchFamily="34" charset="0"/>
              </a:rPr>
              <a:t>Trials Group is a network of centres, scientific </a:t>
            </a:r>
            <a:r>
              <a:rPr lang="en-US" sz="1600" dirty="0">
                <a:latin typeface="Calibri" panose="020F0502020204030204" pitchFamily="34" charset="0"/>
                <a:cs typeface="Calibri" panose="020F0502020204030204" pitchFamily="34" charset="0"/>
              </a:rPr>
              <a:t>c</a:t>
            </a:r>
            <a:r>
              <a:rPr lang="en-US" sz="1600">
                <a:latin typeface="Calibri" panose="020F0502020204030204" pitchFamily="34" charset="0"/>
                <a:cs typeface="Calibri" panose="020F0502020204030204" pitchFamily="34" charset="0"/>
              </a:rPr>
              <a:t>ommittees AND research </a:t>
            </a:r>
            <a:r>
              <a:rPr lang="en-US" sz="1600" dirty="0">
                <a:latin typeface="Calibri" panose="020F0502020204030204" pitchFamily="34" charset="0"/>
                <a:cs typeface="Calibri" panose="020F0502020204030204" pitchFamily="34" charset="0"/>
              </a:rPr>
              <a:t>Operations </a:t>
            </a:r>
            <a:r>
              <a:rPr lang="en-US" sz="1600">
                <a:latin typeface="Calibri" panose="020F0502020204030204" pitchFamily="34" charset="0"/>
                <a:cs typeface="Calibri" panose="020F0502020204030204" pitchFamily="34" charset="0"/>
              </a:rPr>
              <a:t>and Statistics </a:t>
            </a:r>
            <a:r>
              <a:rPr lang="en-US" sz="1600" dirty="0">
                <a:latin typeface="Calibri" panose="020F0502020204030204" pitchFamily="34" charset="0"/>
                <a:cs typeface="Calibri" panose="020F0502020204030204" pitchFamily="34" charset="0"/>
              </a:rPr>
              <a:t>Centre that acts as sponsor for </a:t>
            </a:r>
            <a:r>
              <a:rPr lang="en-US" sz="1600">
                <a:latin typeface="Calibri" panose="020F0502020204030204" pitchFamily="34" charset="0"/>
                <a:cs typeface="Calibri" panose="020F0502020204030204" pitchFamily="34" charset="0"/>
              </a:rPr>
              <a:t>CCTG trials.</a:t>
            </a:r>
            <a:endParaRPr lang="en-US" sz="16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964D6558-6B71-0912-DBDA-AD2B3A979F83}"/>
              </a:ext>
            </a:extLst>
          </p:cNvPr>
          <p:cNvSpPr txBox="1">
            <a:spLocks/>
          </p:cNvSpPr>
          <p:nvPr/>
        </p:nvSpPr>
        <p:spPr>
          <a:xfrm>
            <a:off x="0" y="152165"/>
            <a:ext cx="9144000" cy="5506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a:lstStyle>
          <a:p>
            <a:r>
              <a:rPr lang="en-CA">
                <a:cs typeface="Calibri" panose="020F0502020204030204" pitchFamily="34" charset="0"/>
              </a:rPr>
              <a:t>Canadian Cancer Trials Group </a:t>
            </a:r>
            <a:endParaRPr lang="en-CA" dirty="0">
              <a:cs typeface="Calibri" panose="020F0502020204030204" pitchFamily="34" charset="0"/>
            </a:endParaRPr>
          </a:p>
        </p:txBody>
      </p:sp>
      <p:pic>
        <p:nvPicPr>
          <p:cNvPr id="12" name="Picture 11">
            <a:extLst>
              <a:ext uri="{FF2B5EF4-FFF2-40B4-BE49-F238E27FC236}">
                <a16:creationId xmlns:a16="http://schemas.microsoft.com/office/drawing/2014/main" id="{914C8D65-0351-DA82-7135-8D9898A5D20F}"/>
              </a:ext>
            </a:extLst>
          </p:cNvPr>
          <p:cNvPicPr>
            <a:picLocks noChangeAspect="1"/>
          </p:cNvPicPr>
          <p:nvPr/>
        </p:nvPicPr>
        <p:blipFill>
          <a:blip r:embed="rId2"/>
          <a:stretch>
            <a:fillRect/>
          </a:stretch>
        </p:blipFill>
        <p:spPr>
          <a:xfrm>
            <a:off x="395536" y="1015232"/>
            <a:ext cx="4917269" cy="2899109"/>
          </a:xfrm>
          <a:prstGeom prst="rect">
            <a:avLst/>
          </a:prstGeom>
        </p:spPr>
      </p:pic>
    </p:spTree>
    <p:extLst>
      <p:ext uri="{BB962C8B-B14F-4D97-AF65-F5344CB8AC3E}">
        <p14:creationId xmlns:p14="http://schemas.microsoft.com/office/powerpoint/2010/main" val="19752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CC5F-D04F-4B1A-B741-24C6E6A17286}"/>
              </a:ext>
            </a:extLst>
          </p:cNvPr>
          <p:cNvSpPr>
            <a:spLocks noGrp="1"/>
          </p:cNvSpPr>
          <p:nvPr>
            <p:ph type="title"/>
          </p:nvPr>
        </p:nvSpPr>
        <p:spPr>
          <a:xfrm>
            <a:off x="0" y="146046"/>
            <a:ext cx="9144000" cy="550674"/>
          </a:xfrm>
        </p:spPr>
        <p:txBody>
          <a:bodyPr/>
          <a:lstStyle/>
          <a:p>
            <a:r>
              <a:rPr lang="en-US" sz="3000" b="1" dirty="0">
                <a:cs typeface="Calibri" panose="020F0502020204030204" pitchFamily="34" charset="0"/>
              </a:rPr>
              <a:t>CCTG Today</a:t>
            </a:r>
          </a:p>
        </p:txBody>
      </p:sp>
      <p:grpSp>
        <p:nvGrpSpPr>
          <p:cNvPr id="3" name="Group 2"/>
          <p:cNvGrpSpPr/>
          <p:nvPr/>
        </p:nvGrpSpPr>
        <p:grpSpPr>
          <a:xfrm>
            <a:off x="1678" y="720654"/>
            <a:ext cx="8624989" cy="4034070"/>
            <a:chOff x="622287" y="787809"/>
            <a:chExt cx="9025060" cy="5181809"/>
          </a:xfrm>
        </p:grpSpPr>
        <p:cxnSp>
          <p:nvCxnSpPr>
            <p:cNvPr id="43" name="Straight Connector 42"/>
            <p:cNvCxnSpPr>
              <a:cxnSpLocks/>
            </p:cNvCxnSpPr>
            <p:nvPr/>
          </p:nvCxnSpPr>
          <p:spPr>
            <a:xfrm>
              <a:off x="1898093" y="1740603"/>
              <a:ext cx="457200"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343008" y="787809"/>
              <a:ext cx="7222788" cy="144940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cs typeface="Calibri" panose="020F0502020204030204" pitchFamily="34" charset="0"/>
              </a:endParaRPr>
            </a:p>
          </p:txBody>
        </p:sp>
        <p:sp>
          <p:nvSpPr>
            <p:cNvPr id="14" name="Text Placeholder 1"/>
            <p:cNvSpPr txBox="1">
              <a:spLocks/>
            </p:cNvSpPr>
            <p:nvPr/>
          </p:nvSpPr>
          <p:spPr>
            <a:xfrm>
              <a:off x="2461424" y="1022467"/>
              <a:ext cx="6978834" cy="891496"/>
            </a:xfrm>
            <a:prstGeom prst="rect">
              <a:avLst/>
            </a:prstGeom>
            <a:ln>
              <a:noFill/>
            </a:ln>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0"/>
                </a:spcBef>
                <a:buClr>
                  <a:schemeClr val="tx2">
                    <a:lumMod val="75000"/>
                  </a:schemeClr>
                </a:buClr>
                <a:buSzPct val="100000"/>
                <a:buNone/>
              </a:pPr>
              <a:r>
                <a:rPr lang="en-CA" sz="1800" dirty="0">
                  <a:solidFill>
                    <a:srgbClr val="24484A"/>
                  </a:solidFill>
                  <a:latin typeface="Calibri" panose="020F0502020204030204" pitchFamily="34" charset="0"/>
                  <a:ea typeface="Calibri" charset="0"/>
                  <a:cs typeface="Calibri" panose="020F0502020204030204" pitchFamily="34" charset="0"/>
                  <a:sym typeface="Calibri"/>
                </a:rPr>
                <a:t>EXTENSIVE NETWORK | LEADING </a:t>
              </a:r>
              <a:r>
                <a:rPr lang="en-CA" sz="1800">
                  <a:solidFill>
                    <a:srgbClr val="24484A"/>
                  </a:solidFill>
                  <a:latin typeface="Calibri" panose="020F0502020204030204" pitchFamily="34" charset="0"/>
                  <a:ea typeface="Calibri" charset="0"/>
                  <a:cs typeface="Calibri" panose="020F0502020204030204" pitchFamily="34" charset="0"/>
                  <a:sym typeface="Calibri"/>
                </a:rPr>
                <a:t>ACADEMIC CENTRES</a:t>
              </a:r>
              <a:endParaRPr lang="en-CA" sz="1800" dirty="0">
                <a:solidFill>
                  <a:srgbClr val="24484A"/>
                </a:solidFill>
                <a:latin typeface="Calibri" panose="020F0502020204030204" pitchFamily="34" charset="0"/>
                <a:ea typeface="Calibri" charset="0"/>
                <a:cs typeface="Calibri" panose="020F0502020204030204" pitchFamily="34" charset="0"/>
                <a:sym typeface="Calibri"/>
              </a:endParaRPr>
            </a:p>
            <a:p>
              <a:pPr>
                <a:spcBef>
                  <a:spcPts val="0"/>
                </a:spcBef>
                <a:buClr>
                  <a:schemeClr val="tx2">
                    <a:lumMod val="75000"/>
                  </a:schemeClr>
                </a:buClr>
                <a:buSzPct val="100000"/>
              </a:pPr>
              <a:r>
                <a:rPr lang="en-CA" sz="1050" b="1" dirty="0">
                  <a:solidFill>
                    <a:srgbClr val="24484A"/>
                  </a:solidFill>
                  <a:latin typeface="Calibri" panose="020F0502020204030204" pitchFamily="34" charset="0"/>
                  <a:ea typeface="Calibri" charset="0"/>
                  <a:cs typeface="Calibri" panose="020F0502020204030204" pitchFamily="34" charset="0"/>
                  <a:sym typeface="Calibri"/>
                </a:rPr>
                <a:t>Operations </a:t>
              </a:r>
              <a:r>
                <a:rPr lang="en-CA" sz="1050" b="1">
                  <a:solidFill>
                    <a:srgbClr val="24484A"/>
                  </a:solidFill>
                  <a:latin typeface="Calibri" panose="020F0502020204030204" pitchFamily="34" charset="0"/>
                  <a:ea typeface="Calibri" charset="0"/>
                  <a:cs typeface="Calibri" panose="020F0502020204030204" pitchFamily="34" charset="0"/>
                  <a:sym typeface="Calibri"/>
                </a:rPr>
                <a:t>and Statistics Centre </a:t>
              </a:r>
              <a:r>
                <a:rPr lang="en-CA" sz="1050" b="1" dirty="0">
                  <a:solidFill>
                    <a:srgbClr val="24484A"/>
                  </a:solidFill>
                  <a:latin typeface="Calibri" panose="020F0502020204030204" pitchFamily="34" charset="0"/>
                  <a:ea typeface="Calibri" charset="0"/>
                  <a:cs typeface="Calibri" panose="020F0502020204030204" pitchFamily="34" charset="0"/>
                  <a:sym typeface="Calibri"/>
                </a:rPr>
                <a:t>at </a:t>
              </a:r>
              <a:r>
                <a:rPr lang="en-CA" sz="1050" b="1">
                  <a:solidFill>
                    <a:srgbClr val="24484A"/>
                  </a:solidFill>
                  <a:latin typeface="Calibri" panose="020F0502020204030204" pitchFamily="34" charset="0"/>
                  <a:ea typeface="Calibri" charset="0"/>
                  <a:cs typeface="Calibri" panose="020F0502020204030204" pitchFamily="34" charset="0"/>
                  <a:sym typeface="Calibri"/>
                </a:rPr>
                <a:t>Queen’s University with 160 faculty and staff</a:t>
              </a:r>
              <a:endParaRPr lang="en-CA" sz="1050" b="1" dirty="0">
                <a:solidFill>
                  <a:srgbClr val="24484A"/>
                </a:solidFill>
                <a:latin typeface="Calibri" panose="020F0502020204030204" pitchFamily="34" charset="0"/>
                <a:ea typeface="Calibri" charset="0"/>
                <a:cs typeface="Calibri" panose="020F0502020204030204" pitchFamily="34" charset="0"/>
                <a:sym typeface="Calibri"/>
              </a:endParaRPr>
            </a:p>
            <a:p>
              <a:pPr>
                <a:spcBef>
                  <a:spcPts val="0"/>
                </a:spcBef>
                <a:buClr>
                  <a:schemeClr val="tx2">
                    <a:lumMod val="75000"/>
                  </a:schemeClr>
                </a:buClr>
                <a:buSzPct val="100000"/>
              </a:pPr>
              <a:r>
                <a:rPr lang="en-CA" sz="1050">
                  <a:solidFill>
                    <a:srgbClr val="24484A"/>
                  </a:solidFill>
                  <a:latin typeface="Calibri" panose="020F0502020204030204" pitchFamily="34" charset="0"/>
                  <a:ea typeface="Calibri" charset="0"/>
                  <a:cs typeface="Calibri" panose="020F0502020204030204" pitchFamily="34" charset="0"/>
                  <a:sym typeface="Calibri"/>
                </a:rPr>
                <a:t>&gt;2100 Canadian investigators; 6000 worldwide</a:t>
              </a:r>
            </a:p>
            <a:p>
              <a:pPr>
                <a:spcBef>
                  <a:spcPts val="0"/>
                </a:spcBef>
                <a:buClr>
                  <a:schemeClr val="tx2">
                    <a:lumMod val="75000"/>
                  </a:schemeClr>
                </a:buClr>
                <a:buSzPct val="100000"/>
              </a:pPr>
              <a:r>
                <a:rPr lang="en-CA" sz="1050">
                  <a:solidFill>
                    <a:srgbClr val="24484A"/>
                  </a:solidFill>
                  <a:latin typeface="Calibri" panose="020F0502020204030204" pitchFamily="34" charset="0"/>
                  <a:ea typeface="Calibri" charset="0"/>
                  <a:cs typeface="Calibri" panose="020F0502020204030204" pitchFamily="34" charset="0"/>
                  <a:sym typeface="Calibri"/>
                </a:rPr>
                <a:t>&gt;85 Canadian institutions</a:t>
              </a:r>
              <a:endParaRPr lang="en-CA" sz="1050" dirty="0">
                <a:solidFill>
                  <a:srgbClr val="24484A"/>
                </a:solidFill>
                <a:latin typeface="Calibri" panose="020F0502020204030204" pitchFamily="34" charset="0"/>
                <a:ea typeface="Calibri" charset="0"/>
                <a:cs typeface="Calibri" panose="020F0502020204030204" pitchFamily="34" charset="0"/>
                <a:sym typeface="Calibri"/>
              </a:endParaRPr>
            </a:p>
            <a:p>
              <a:pPr>
                <a:spcBef>
                  <a:spcPts val="0"/>
                </a:spcBef>
                <a:buClr>
                  <a:schemeClr val="tx2">
                    <a:lumMod val="75000"/>
                  </a:schemeClr>
                </a:buClr>
                <a:buSzPct val="100000"/>
              </a:pPr>
              <a:r>
                <a:rPr lang="en-CA" sz="1050">
                  <a:solidFill>
                    <a:srgbClr val="24484A"/>
                  </a:solidFill>
                  <a:latin typeface="Calibri" panose="020F0502020204030204" pitchFamily="34" charset="0"/>
                  <a:ea typeface="Calibri" charset="0"/>
                  <a:cs typeface="Calibri" panose="020F0502020204030204" pitchFamily="34" charset="0"/>
                  <a:sym typeface="Calibri"/>
                </a:rPr>
                <a:t>&gt;600 </a:t>
              </a:r>
              <a:r>
                <a:rPr lang="en-CA" sz="1050" dirty="0">
                  <a:solidFill>
                    <a:srgbClr val="24484A"/>
                  </a:solidFill>
                  <a:latin typeface="Calibri" panose="020F0502020204030204" pitchFamily="34" charset="0"/>
                  <a:ea typeface="Calibri" charset="0"/>
                  <a:cs typeface="Calibri" panose="020F0502020204030204" pitchFamily="34" charset="0"/>
                  <a:sym typeface="Calibri"/>
                </a:rPr>
                <a:t>international centres | 40 countries | 6 continents </a:t>
              </a:r>
            </a:p>
            <a:p>
              <a:pPr>
                <a:spcBef>
                  <a:spcPts val="0"/>
                </a:spcBef>
                <a:buClr>
                  <a:schemeClr val="tx2">
                    <a:lumMod val="75000"/>
                  </a:schemeClr>
                </a:buClr>
                <a:buSzPct val="100000"/>
              </a:pPr>
              <a:r>
                <a:rPr lang="en-CA" sz="1050">
                  <a:solidFill>
                    <a:srgbClr val="24484A"/>
                  </a:solidFill>
                  <a:latin typeface="Calibri" panose="020F0502020204030204" pitchFamily="34" charset="0"/>
                  <a:ea typeface="Calibri" charset="0"/>
                  <a:cs typeface="Calibri" panose="020F0502020204030204" pitchFamily="34" charset="0"/>
                  <a:sym typeface="Calibri"/>
                </a:rPr>
                <a:t>Only non-US group </a:t>
              </a:r>
              <a:r>
                <a:rPr lang="en-CA" sz="1050" dirty="0">
                  <a:solidFill>
                    <a:srgbClr val="24484A"/>
                  </a:solidFill>
                  <a:latin typeface="Calibri" panose="020F0502020204030204" pitchFamily="34" charset="0"/>
                  <a:ea typeface="Calibri" charset="0"/>
                  <a:cs typeface="Calibri" panose="020F0502020204030204" pitchFamily="34" charset="0"/>
                  <a:sym typeface="Calibri"/>
                </a:rPr>
                <a:t>member of </a:t>
              </a:r>
              <a:r>
                <a:rPr lang="en-CA" sz="1050">
                  <a:solidFill>
                    <a:srgbClr val="24484A"/>
                  </a:solidFill>
                  <a:latin typeface="Calibri" panose="020F0502020204030204" pitchFamily="34" charset="0"/>
                  <a:ea typeface="Calibri" charset="0"/>
                  <a:cs typeface="Calibri" panose="020F0502020204030204" pitchFamily="34" charset="0"/>
                  <a:sym typeface="Calibri"/>
                </a:rPr>
                <a:t>the NIH/NCI </a:t>
              </a:r>
              <a:r>
                <a:rPr lang="en-CA" sz="1050" dirty="0">
                  <a:solidFill>
                    <a:srgbClr val="24484A"/>
                  </a:solidFill>
                  <a:latin typeface="Calibri" panose="020F0502020204030204" pitchFamily="34" charset="0"/>
                  <a:ea typeface="Calibri" charset="0"/>
                  <a:cs typeface="Calibri" panose="020F0502020204030204" pitchFamily="34" charset="0"/>
                  <a:sym typeface="Calibri"/>
                </a:rPr>
                <a:t>National Cancer Clinical Trial Network</a:t>
              </a:r>
            </a:p>
          </p:txBody>
        </p:sp>
        <p:sp>
          <p:nvSpPr>
            <p:cNvPr id="15" name="Rectangle 14"/>
            <p:cNvSpPr/>
            <p:nvPr/>
          </p:nvSpPr>
          <p:spPr>
            <a:xfrm>
              <a:off x="2343008" y="2343964"/>
              <a:ext cx="7219922" cy="177013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cs typeface="Calibri" panose="020F0502020204030204" pitchFamily="34" charset="0"/>
              </a:endParaRPr>
            </a:p>
          </p:txBody>
        </p:sp>
        <p:sp>
          <p:nvSpPr>
            <p:cNvPr id="16" name="Text Placeholder 1"/>
            <p:cNvSpPr txBox="1">
              <a:spLocks/>
            </p:cNvSpPr>
            <p:nvPr/>
          </p:nvSpPr>
          <p:spPr>
            <a:xfrm>
              <a:off x="2470108" y="2490305"/>
              <a:ext cx="7093692" cy="1318082"/>
            </a:xfrm>
            <a:prstGeom prst="rect">
              <a:avLst/>
            </a:prstGeom>
            <a:ln>
              <a:noFill/>
            </a:ln>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0"/>
                </a:spcBef>
                <a:buClr>
                  <a:schemeClr val="tx2">
                    <a:lumMod val="75000"/>
                  </a:schemeClr>
                </a:buClr>
                <a:buSzPct val="100000"/>
                <a:buNone/>
              </a:pPr>
              <a:r>
                <a:rPr lang="en-CA" sz="1800" dirty="0">
                  <a:solidFill>
                    <a:srgbClr val="24484A"/>
                  </a:solidFill>
                  <a:latin typeface="Calibri" panose="020F0502020204030204" pitchFamily="34" charset="0"/>
                  <a:ea typeface="Calibri" charset="0"/>
                  <a:cs typeface="Calibri" panose="020F0502020204030204" pitchFamily="34" charset="0"/>
                  <a:sym typeface="Calibri"/>
                </a:rPr>
                <a:t>IMPACT</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&gt;108,000 patients enrolled | 1,500-3,000 patients/year</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&gt;632 trials ongoing or completed</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&gt;236 phase I or II trials, many leading to phase II/III trials or part of industry partner’s development program</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&gt; 2000 publications + presentations/abstracts at national + international conferences</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New standards of care, diagnostics, drug approvals, methods</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20 phase III trials leading to registrations/new indications and changing standard of care</a:t>
              </a:r>
            </a:p>
            <a:p>
              <a:pPr>
                <a:spcBef>
                  <a:spcPts val="0"/>
                </a:spcBef>
                <a:buClr>
                  <a:schemeClr val="tx2">
                    <a:lumMod val="75000"/>
                  </a:schemeClr>
                </a:buClr>
                <a:buSzPct val="100000"/>
              </a:pPr>
              <a:r>
                <a:rPr lang="en-CA" sz="1050" dirty="0">
                  <a:solidFill>
                    <a:srgbClr val="24484A"/>
                  </a:solidFill>
                  <a:latin typeface="Calibri" panose="020F0502020204030204" pitchFamily="34" charset="0"/>
                  <a:ea typeface="Calibri" charset="0"/>
                  <a:cs typeface="Calibri" panose="020F0502020204030204" pitchFamily="34" charset="0"/>
                  <a:sym typeface="Calibri"/>
                </a:rPr>
                <a:t>Education &amp; Training of next generation trialists</a:t>
              </a:r>
            </a:p>
          </p:txBody>
        </p:sp>
        <p:sp>
          <p:nvSpPr>
            <p:cNvPr id="17" name="Rectangle 16"/>
            <p:cNvSpPr/>
            <p:nvPr/>
          </p:nvSpPr>
          <p:spPr>
            <a:xfrm>
              <a:off x="2343009" y="4200479"/>
              <a:ext cx="7231826" cy="84093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ea typeface="Calibri" charset="0"/>
                <a:cs typeface="Calibri" panose="020F0502020204030204" pitchFamily="34" charset="0"/>
              </a:endParaRPr>
            </a:p>
          </p:txBody>
        </p:sp>
        <p:sp>
          <p:nvSpPr>
            <p:cNvPr id="18" name="Text Placeholder 1"/>
            <p:cNvSpPr txBox="1">
              <a:spLocks/>
            </p:cNvSpPr>
            <p:nvPr/>
          </p:nvSpPr>
          <p:spPr>
            <a:xfrm>
              <a:off x="2464984" y="4373085"/>
              <a:ext cx="5586782" cy="586824"/>
            </a:xfrm>
            <a:prstGeom prst="rect">
              <a:avLst/>
            </a:prstGeom>
            <a:ln>
              <a:noFill/>
            </a:ln>
          </p:spPr>
          <p:txBody>
            <a:bodyPr anchor="ctr">
              <a:noAutofit/>
            </a:bodyPr>
            <a:lstStyle>
              <a:lvl1pPr marL="176400" indent="-176400">
                <a:spcBef>
                  <a:spcPts val="600"/>
                </a:spcBef>
                <a:buFont typeface="Arial" pitchFamily="34" charset="0"/>
                <a:buChar char="•"/>
                <a:defRPr sz="1400">
                  <a:solidFill>
                    <a:schemeClr val="tx1"/>
                  </a:solidFill>
                  <a:latin typeface="Calibri Light" pitchFamily="34" charset="0"/>
                  <a:ea typeface="+mn-ea"/>
                  <a:cs typeface="+mn-cs"/>
                </a:defRPr>
              </a:lvl1pPr>
              <a:lvl2pPr marL="536400" indent="-174625">
                <a:spcBef>
                  <a:spcPts val="0"/>
                </a:spcBef>
                <a:buFont typeface="Calibri Light" pitchFamily="34" charset="0"/>
                <a:buChar char="­"/>
                <a:defRPr sz="1400">
                  <a:solidFill>
                    <a:schemeClr val="tx1"/>
                  </a:solidFill>
                  <a:latin typeface="Calibri Light" pitchFamily="34" charset="0"/>
                  <a:ea typeface="+mn-ea"/>
                  <a:cs typeface="+mn-cs"/>
                </a:defRPr>
              </a:lvl2pPr>
              <a:lvl3pPr marL="896400" indent="-173038">
                <a:spcBef>
                  <a:spcPts val="0"/>
                </a:spcBef>
                <a:buFont typeface="Calibri Light" pitchFamily="34" charset="0"/>
                <a:buChar char="­"/>
                <a:defRPr sz="1200">
                  <a:solidFill>
                    <a:schemeClr val="tx1"/>
                  </a:solidFill>
                  <a:latin typeface="Calibri Light" pitchFamily="34" charset="0"/>
                  <a:ea typeface="+mn-ea"/>
                  <a:cs typeface="+mn-cs"/>
                </a:defRPr>
              </a:lvl3pPr>
              <a:lvl4pPr marL="1256400" indent="-176400">
                <a:spcBef>
                  <a:spcPts val="0"/>
                </a:spcBef>
                <a:buFont typeface="Calibri Light" pitchFamily="34" charset="0"/>
                <a:buChar char="­"/>
                <a:defRPr sz="1200" baseline="0">
                  <a:solidFill>
                    <a:schemeClr val="tx1"/>
                  </a:solidFill>
                  <a:latin typeface="Calibri Light" pitchFamily="34" charset="0"/>
                  <a:ea typeface="+mn-ea"/>
                  <a:cs typeface="+mn-cs"/>
                </a:defRPr>
              </a:lvl4pPr>
              <a:lvl5pPr marL="1828800">
                <a:defRPr sz="1400">
                  <a:solidFill>
                    <a:schemeClr val="accent5"/>
                  </a:solidFill>
                  <a:latin typeface="Calibri Light"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0"/>
                </a:spcBef>
                <a:buClr>
                  <a:schemeClr val="tx2">
                    <a:lumMod val="75000"/>
                  </a:schemeClr>
                </a:buClr>
                <a:buSzPct val="100000"/>
                <a:buNone/>
              </a:pPr>
              <a:r>
                <a:rPr lang="en-CA" sz="1800" dirty="0">
                  <a:solidFill>
                    <a:srgbClr val="24484A"/>
                  </a:solidFill>
                  <a:latin typeface="Calibri" panose="020F0502020204030204" pitchFamily="34" charset="0"/>
                  <a:ea typeface="Calibri" charset="0"/>
                  <a:cs typeface="Calibri" panose="020F0502020204030204" pitchFamily="34" charset="0"/>
                  <a:sym typeface="Calibri"/>
                </a:rPr>
                <a:t>CAPACITY</a:t>
              </a:r>
            </a:p>
            <a:p>
              <a:pPr>
                <a:spcBef>
                  <a:spcPts val="0"/>
                </a:spcBef>
                <a:buClr>
                  <a:schemeClr val="tx2">
                    <a:lumMod val="75000"/>
                  </a:schemeClr>
                </a:buClr>
                <a:buSzPct val="100000"/>
              </a:pPr>
              <a:r>
                <a:rPr lang="en-CA" sz="1050">
                  <a:solidFill>
                    <a:srgbClr val="24484A"/>
                  </a:solidFill>
                  <a:latin typeface="Calibri" panose="020F0502020204030204" pitchFamily="34" charset="0"/>
                  <a:ea typeface="Calibri" charset="0"/>
                  <a:cs typeface="Calibri" panose="020F0502020204030204" pitchFamily="34" charset="0"/>
                  <a:sym typeface="Calibri"/>
                </a:rPr>
                <a:t>&gt; 170 </a:t>
              </a:r>
              <a:r>
                <a:rPr lang="en-CA" sz="1050" dirty="0">
                  <a:solidFill>
                    <a:srgbClr val="24484A"/>
                  </a:solidFill>
                  <a:latin typeface="Calibri" panose="020F0502020204030204" pitchFamily="34" charset="0"/>
                  <a:ea typeface="Calibri" charset="0"/>
                  <a:cs typeface="Calibri" panose="020F0502020204030204" pitchFamily="34" charset="0"/>
                  <a:sym typeface="Calibri"/>
                </a:rPr>
                <a:t>trials </a:t>
              </a:r>
              <a:r>
                <a:rPr lang="en-CA" sz="1050">
                  <a:solidFill>
                    <a:srgbClr val="24484A"/>
                  </a:solidFill>
                  <a:latin typeface="Calibri" panose="020F0502020204030204" pitchFamily="34" charset="0"/>
                  <a:ea typeface="Calibri" charset="0"/>
                  <a:cs typeface="Calibri" panose="020F0502020204030204" pitchFamily="34" charset="0"/>
                  <a:sym typeface="Calibri"/>
                </a:rPr>
                <a:t>running concurrently</a:t>
              </a:r>
            </a:p>
            <a:p>
              <a:pPr>
                <a:spcBef>
                  <a:spcPts val="0"/>
                </a:spcBef>
                <a:buClr>
                  <a:schemeClr val="tx2">
                    <a:lumMod val="75000"/>
                  </a:schemeClr>
                </a:buClr>
                <a:buSzPct val="100000"/>
              </a:pPr>
              <a:r>
                <a:rPr lang="en-US" sz="1050" spc="-10">
                  <a:solidFill>
                    <a:srgbClr val="24484A"/>
                  </a:solidFill>
                  <a:latin typeface="Calibri"/>
                  <a:cs typeface="Calibri"/>
                </a:rPr>
                <a:t>Scientific, operational, regulatory, data management to international regulatory standards</a:t>
              </a:r>
              <a:endParaRPr lang="en-US" sz="1050">
                <a:solidFill>
                  <a:srgbClr val="24484A"/>
                </a:solidFill>
                <a:latin typeface="Calibri"/>
                <a:cs typeface="Calibri"/>
              </a:endParaRPr>
            </a:p>
            <a:p>
              <a:pPr marL="0" indent="0">
                <a:spcBef>
                  <a:spcPts val="0"/>
                </a:spcBef>
                <a:buClr>
                  <a:schemeClr val="tx2">
                    <a:lumMod val="75000"/>
                  </a:schemeClr>
                </a:buClr>
                <a:buSzPct val="100000"/>
                <a:buNone/>
              </a:pPr>
              <a:r>
                <a:rPr lang="en-CA" sz="1050">
                  <a:solidFill>
                    <a:srgbClr val="24484A"/>
                  </a:solidFill>
                  <a:latin typeface="Calibri" panose="020F0502020204030204" pitchFamily="34" charset="0"/>
                  <a:ea typeface="Calibri" charset="0"/>
                  <a:cs typeface="Calibri" panose="020F0502020204030204" pitchFamily="34" charset="0"/>
                  <a:sym typeface="Calibri"/>
                </a:rPr>
                <a:t> </a:t>
              </a:r>
              <a:endParaRPr lang="en-CA" sz="1050" dirty="0">
                <a:solidFill>
                  <a:srgbClr val="24484A"/>
                </a:solidFill>
                <a:latin typeface="Calibri" panose="020F0502020204030204" pitchFamily="34" charset="0"/>
                <a:ea typeface="Calibri" charset="0"/>
                <a:cs typeface="Calibri" panose="020F0502020204030204" pitchFamily="34" charset="0"/>
                <a:sym typeface="Calibri"/>
              </a:endParaRPr>
            </a:p>
          </p:txBody>
        </p:sp>
        <p:pic>
          <p:nvPicPr>
            <p:cNvPr id="21" name="Picture 4" descr="C:\Users\sdemelo.STRATEGYCORP\Music\G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3469" y="2901034"/>
              <a:ext cx="361506" cy="4082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6" descr="Z:\2. Image Folder\2. Icons\Health Icons\Health-Icons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287" y="2359056"/>
              <a:ext cx="369100" cy="363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2343008" y="5121078"/>
              <a:ext cx="7215667" cy="8436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cs typeface="Calibri" panose="020F0502020204030204" pitchFamily="34" charset="0"/>
              </a:endParaRPr>
            </a:p>
          </p:txBody>
        </p:sp>
        <p:sp>
          <p:nvSpPr>
            <p:cNvPr id="29" name="Rectangle 28"/>
            <p:cNvSpPr/>
            <p:nvPr/>
          </p:nvSpPr>
          <p:spPr>
            <a:xfrm>
              <a:off x="2412542" y="5046289"/>
              <a:ext cx="7208821" cy="923329"/>
            </a:xfrm>
            <a:prstGeom prst="rect">
              <a:avLst/>
            </a:prstGeom>
            <a:ln>
              <a:noFill/>
            </a:ln>
          </p:spPr>
          <p:txBody>
            <a:bodyPr wrap="square" anchor="ctr">
              <a:spAutoFit/>
            </a:bodyPr>
            <a:lstStyle/>
            <a:p>
              <a:pPr>
                <a:buSzPct val="100000"/>
              </a:pPr>
              <a:r>
                <a:rPr lang="en-CA" dirty="0">
                  <a:solidFill>
                    <a:srgbClr val="24484A"/>
                  </a:solidFill>
                  <a:latin typeface="Calibri" panose="020F0502020204030204" pitchFamily="34" charset="0"/>
                  <a:ea typeface="Calibri" charset="0"/>
                  <a:cs typeface="Calibri" panose="020F0502020204030204" pitchFamily="34" charset="0"/>
                  <a:sym typeface="Calibri"/>
                </a:rPr>
                <a:t>CORRELATIVE RESEARCH / BIO-BANKING FACILITIES</a:t>
              </a:r>
            </a:p>
            <a:p>
              <a:pPr marL="128588" indent="-128588">
                <a:buSzPct val="100000"/>
                <a:buFont typeface="Arial" charset="0"/>
                <a:buChar char="•"/>
              </a:pPr>
              <a:r>
                <a:rPr lang="en-CA" sz="1050" dirty="0">
                  <a:solidFill>
                    <a:srgbClr val="24484A"/>
                  </a:solidFill>
                  <a:latin typeface="Calibri" panose="020F0502020204030204" pitchFamily="34" charset="0"/>
                  <a:ea typeface="Calibri" charset="0"/>
                  <a:cs typeface="Calibri" panose="020F0502020204030204" pitchFamily="34" charset="0"/>
                  <a:sym typeface="Calibri"/>
                </a:rPr>
                <a:t>&gt;400,000 </a:t>
              </a:r>
              <a:r>
                <a:rPr lang="en-CA" sz="1050">
                  <a:solidFill>
                    <a:srgbClr val="24484A"/>
                  </a:solidFill>
                  <a:latin typeface="Calibri" panose="020F0502020204030204" pitchFamily="34" charset="0"/>
                  <a:ea typeface="Calibri" charset="0"/>
                  <a:cs typeface="Calibri" panose="020F0502020204030204" pitchFamily="34" charset="0"/>
                  <a:sym typeface="Calibri"/>
                </a:rPr>
                <a:t>specimens from 120 </a:t>
              </a:r>
              <a:r>
                <a:rPr lang="en-CA" sz="1050" dirty="0">
                  <a:solidFill>
                    <a:srgbClr val="24484A"/>
                  </a:solidFill>
                  <a:latin typeface="Calibri" panose="020F0502020204030204" pitchFamily="34" charset="0"/>
                  <a:ea typeface="Calibri" charset="0"/>
                  <a:cs typeface="Calibri" panose="020F0502020204030204" pitchFamily="34" charset="0"/>
                  <a:sym typeface="Calibri"/>
                </a:rPr>
                <a:t>trials and &gt;24,000 trial patients</a:t>
              </a:r>
            </a:p>
            <a:p>
              <a:pPr marL="128588" indent="-128588">
                <a:buSzPct val="100000"/>
                <a:buFont typeface="Arial" charset="0"/>
                <a:buChar char="•"/>
              </a:pPr>
              <a:r>
                <a:rPr lang="en-CA" sz="1050" dirty="0">
                  <a:solidFill>
                    <a:srgbClr val="24484A"/>
                  </a:solidFill>
                  <a:latin typeface="Calibri" panose="020F0502020204030204" pitchFamily="34" charset="0"/>
                  <a:ea typeface="Calibri" charset="0"/>
                  <a:cs typeface="Calibri" panose="020F0502020204030204" pitchFamily="34" charset="0"/>
                  <a:sym typeface="Calibri"/>
                </a:rPr>
                <a:t>Blood, plasma, serum + buffy coat, RBC pellets, DNA, RNA</a:t>
              </a:r>
            </a:p>
          </p:txBody>
        </p:sp>
        <p:pic>
          <p:nvPicPr>
            <p:cNvPr id="32" name="Picture 2" descr="C:\Users\sdemelo.STRATEGYCORP\Music\Marke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1287" y="3944468"/>
              <a:ext cx="535653" cy="39804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9572021" y="797907"/>
              <a:ext cx="67677" cy="1439305"/>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24484A"/>
                </a:solidFill>
                <a:latin typeface="Calibri" panose="020F0502020204030204" pitchFamily="34" charset="0"/>
                <a:cs typeface="Calibri" panose="020F0502020204030204" pitchFamily="34" charset="0"/>
              </a:endParaRPr>
            </a:p>
          </p:txBody>
        </p:sp>
        <p:sp>
          <p:nvSpPr>
            <p:cNvPr id="45" name="Rectangle 44"/>
            <p:cNvSpPr/>
            <p:nvPr/>
          </p:nvSpPr>
          <p:spPr>
            <a:xfrm>
              <a:off x="9562930" y="2333586"/>
              <a:ext cx="76768" cy="178051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cs typeface="Calibri" panose="020F0502020204030204" pitchFamily="34" charset="0"/>
              </a:endParaRPr>
            </a:p>
          </p:txBody>
        </p:sp>
        <p:sp>
          <p:nvSpPr>
            <p:cNvPr id="46" name="Rectangle 45"/>
            <p:cNvSpPr/>
            <p:nvPr/>
          </p:nvSpPr>
          <p:spPr>
            <a:xfrm>
              <a:off x="9570579" y="4200479"/>
              <a:ext cx="76768" cy="84093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rgbClr val="24484A"/>
                </a:solidFill>
                <a:latin typeface="Calibri" panose="020F0502020204030204" pitchFamily="34" charset="0"/>
                <a:cs typeface="Calibri" panose="020F0502020204030204" pitchFamily="34" charset="0"/>
              </a:endParaRPr>
            </a:p>
          </p:txBody>
        </p:sp>
        <p:sp>
          <p:nvSpPr>
            <p:cNvPr id="47" name="Rectangle 46"/>
            <p:cNvSpPr/>
            <p:nvPr/>
          </p:nvSpPr>
          <p:spPr>
            <a:xfrm>
              <a:off x="9562931" y="5118487"/>
              <a:ext cx="84416" cy="84093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24484A"/>
                </a:solidFill>
                <a:latin typeface="Calibri" panose="020F0502020204030204" pitchFamily="34" charset="0"/>
                <a:cs typeface="Calibri" panose="020F0502020204030204" pitchFamily="34" charset="0"/>
              </a:endParaRPr>
            </a:p>
          </p:txBody>
        </p:sp>
      </p:grpSp>
      <p:cxnSp>
        <p:nvCxnSpPr>
          <p:cNvPr id="7" name="Straight Connector 6">
            <a:extLst>
              <a:ext uri="{FF2B5EF4-FFF2-40B4-BE49-F238E27FC236}">
                <a16:creationId xmlns:a16="http://schemas.microsoft.com/office/drawing/2014/main" id="{CE07F949-0834-40B1-370A-C74DFB422459}"/>
              </a:ext>
            </a:extLst>
          </p:cNvPr>
          <p:cNvCxnSpPr>
            <a:cxnSpLocks/>
          </p:cNvCxnSpPr>
          <p:nvPr/>
        </p:nvCxnSpPr>
        <p:spPr>
          <a:xfrm>
            <a:off x="1222564" y="3606109"/>
            <a:ext cx="43557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10B528-7ECB-9173-68D4-CDF92A1EB6AC}"/>
              </a:ext>
            </a:extLst>
          </p:cNvPr>
          <p:cNvCxnSpPr>
            <a:cxnSpLocks/>
          </p:cNvCxnSpPr>
          <p:nvPr/>
        </p:nvCxnSpPr>
        <p:spPr>
          <a:xfrm>
            <a:off x="1192337" y="2512007"/>
            <a:ext cx="436933"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0" name="object 13">
            <a:extLst>
              <a:ext uri="{FF2B5EF4-FFF2-40B4-BE49-F238E27FC236}">
                <a16:creationId xmlns:a16="http://schemas.microsoft.com/office/drawing/2014/main" id="{9A32320D-5A17-F486-6E77-994D01D9E948}"/>
              </a:ext>
            </a:extLst>
          </p:cNvPr>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20127" y="3247436"/>
            <a:ext cx="709878" cy="673987"/>
          </a:xfrm>
          <a:prstGeom prst="rect">
            <a:avLst/>
          </a:prstGeom>
        </p:spPr>
      </p:pic>
      <p:grpSp>
        <p:nvGrpSpPr>
          <p:cNvPr id="81" name="Group 80">
            <a:extLst>
              <a:ext uri="{FF2B5EF4-FFF2-40B4-BE49-F238E27FC236}">
                <a16:creationId xmlns:a16="http://schemas.microsoft.com/office/drawing/2014/main" id="{B696DB91-2F4B-DDF3-B558-956FC1B00DEC}"/>
              </a:ext>
            </a:extLst>
          </p:cNvPr>
          <p:cNvGrpSpPr/>
          <p:nvPr/>
        </p:nvGrpSpPr>
        <p:grpSpPr>
          <a:xfrm>
            <a:off x="524491" y="1126726"/>
            <a:ext cx="710031" cy="627365"/>
            <a:chOff x="853690" y="2923771"/>
            <a:chExt cx="492974" cy="454474"/>
          </a:xfrm>
        </p:grpSpPr>
        <p:sp>
          <p:nvSpPr>
            <p:cNvPr id="82" name="object 15">
              <a:extLst>
                <a:ext uri="{FF2B5EF4-FFF2-40B4-BE49-F238E27FC236}">
                  <a16:creationId xmlns:a16="http://schemas.microsoft.com/office/drawing/2014/main" id="{DAD0FC2B-AF97-04C5-83A5-E17A951EC9FF}"/>
                </a:ext>
              </a:extLst>
            </p:cNvPr>
            <p:cNvSpPr/>
            <p:nvPr/>
          </p:nvSpPr>
          <p:spPr>
            <a:xfrm>
              <a:off x="853796" y="2923771"/>
              <a:ext cx="492868" cy="454474"/>
            </a:xfrm>
            <a:custGeom>
              <a:avLst/>
              <a:gdLst/>
              <a:ahLst/>
              <a:cxnLst/>
              <a:rect l="l" t="t" r="r" b="b"/>
              <a:pathLst>
                <a:path w="457200" h="449579">
                  <a:moveTo>
                    <a:pt x="228600" y="0"/>
                  </a:moveTo>
                  <a:lnTo>
                    <a:pt x="182533" y="4564"/>
                  </a:lnTo>
                  <a:lnTo>
                    <a:pt x="139624" y="17656"/>
                  </a:lnTo>
                  <a:lnTo>
                    <a:pt x="100793" y="38375"/>
                  </a:lnTo>
                  <a:lnTo>
                    <a:pt x="66960" y="65817"/>
                  </a:lnTo>
                  <a:lnTo>
                    <a:pt x="39045" y="99082"/>
                  </a:lnTo>
                  <a:lnTo>
                    <a:pt x="17966" y="137267"/>
                  </a:lnTo>
                  <a:lnTo>
                    <a:pt x="4644" y="179470"/>
                  </a:lnTo>
                  <a:lnTo>
                    <a:pt x="0" y="224789"/>
                  </a:lnTo>
                  <a:lnTo>
                    <a:pt x="4644" y="270109"/>
                  </a:lnTo>
                  <a:lnTo>
                    <a:pt x="17966" y="312312"/>
                  </a:lnTo>
                  <a:lnTo>
                    <a:pt x="39045" y="350497"/>
                  </a:lnTo>
                  <a:lnTo>
                    <a:pt x="66960" y="383762"/>
                  </a:lnTo>
                  <a:lnTo>
                    <a:pt x="100793" y="411204"/>
                  </a:lnTo>
                  <a:lnTo>
                    <a:pt x="139624" y="431923"/>
                  </a:lnTo>
                  <a:lnTo>
                    <a:pt x="182533" y="445015"/>
                  </a:lnTo>
                  <a:lnTo>
                    <a:pt x="228600" y="449579"/>
                  </a:lnTo>
                  <a:lnTo>
                    <a:pt x="274666" y="445015"/>
                  </a:lnTo>
                  <a:lnTo>
                    <a:pt x="317575" y="431923"/>
                  </a:lnTo>
                  <a:lnTo>
                    <a:pt x="356406" y="411204"/>
                  </a:lnTo>
                  <a:lnTo>
                    <a:pt x="390239" y="383762"/>
                  </a:lnTo>
                  <a:lnTo>
                    <a:pt x="418154" y="350497"/>
                  </a:lnTo>
                  <a:lnTo>
                    <a:pt x="439233" y="312312"/>
                  </a:lnTo>
                  <a:lnTo>
                    <a:pt x="452555" y="270109"/>
                  </a:lnTo>
                  <a:lnTo>
                    <a:pt x="457200" y="224789"/>
                  </a:lnTo>
                  <a:lnTo>
                    <a:pt x="452555" y="179470"/>
                  </a:lnTo>
                  <a:lnTo>
                    <a:pt x="439233" y="137267"/>
                  </a:lnTo>
                  <a:lnTo>
                    <a:pt x="418154" y="99082"/>
                  </a:lnTo>
                  <a:lnTo>
                    <a:pt x="390239" y="65817"/>
                  </a:lnTo>
                  <a:lnTo>
                    <a:pt x="356406" y="38375"/>
                  </a:lnTo>
                  <a:lnTo>
                    <a:pt x="317575" y="17656"/>
                  </a:lnTo>
                  <a:lnTo>
                    <a:pt x="274666" y="4564"/>
                  </a:lnTo>
                  <a:lnTo>
                    <a:pt x="228600" y="0"/>
                  </a:lnTo>
                  <a:close/>
                </a:path>
              </a:pathLst>
            </a:custGeom>
            <a:solidFill>
              <a:srgbClr val="434342"/>
            </a:solidFill>
          </p:spPr>
          <p:txBody>
            <a:bodyPr wrap="square" lIns="0" tIns="0" rIns="0" bIns="0" rtlCol="0"/>
            <a:lstStyle/>
            <a:p>
              <a:endParaRPr/>
            </a:p>
          </p:txBody>
        </p:sp>
        <p:sp>
          <p:nvSpPr>
            <p:cNvPr id="83" name="object 16">
              <a:extLst>
                <a:ext uri="{FF2B5EF4-FFF2-40B4-BE49-F238E27FC236}">
                  <a16:creationId xmlns:a16="http://schemas.microsoft.com/office/drawing/2014/main" id="{7887F53D-9F2D-BE78-BAC9-41F3A14E4FA3}"/>
                </a:ext>
              </a:extLst>
            </p:cNvPr>
            <p:cNvSpPr/>
            <p:nvPr/>
          </p:nvSpPr>
          <p:spPr>
            <a:xfrm>
              <a:off x="853690" y="2923771"/>
              <a:ext cx="492868" cy="454474"/>
            </a:xfrm>
            <a:custGeom>
              <a:avLst/>
              <a:gdLst/>
              <a:ahLst/>
              <a:cxnLst/>
              <a:rect l="l" t="t" r="r" b="b"/>
              <a:pathLst>
                <a:path w="457200" h="449579">
                  <a:moveTo>
                    <a:pt x="0" y="224789"/>
                  </a:moveTo>
                  <a:lnTo>
                    <a:pt x="4644" y="179470"/>
                  </a:lnTo>
                  <a:lnTo>
                    <a:pt x="17966" y="137267"/>
                  </a:lnTo>
                  <a:lnTo>
                    <a:pt x="39045" y="99082"/>
                  </a:lnTo>
                  <a:lnTo>
                    <a:pt x="66960" y="65817"/>
                  </a:lnTo>
                  <a:lnTo>
                    <a:pt x="100793" y="38375"/>
                  </a:lnTo>
                  <a:lnTo>
                    <a:pt x="139624" y="17656"/>
                  </a:lnTo>
                  <a:lnTo>
                    <a:pt x="182533" y="4564"/>
                  </a:lnTo>
                  <a:lnTo>
                    <a:pt x="228600" y="0"/>
                  </a:lnTo>
                  <a:lnTo>
                    <a:pt x="274666" y="4564"/>
                  </a:lnTo>
                  <a:lnTo>
                    <a:pt x="317575" y="17656"/>
                  </a:lnTo>
                  <a:lnTo>
                    <a:pt x="356406" y="38375"/>
                  </a:lnTo>
                  <a:lnTo>
                    <a:pt x="390239" y="65817"/>
                  </a:lnTo>
                  <a:lnTo>
                    <a:pt x="418154" y="99082"/>
                  </a:lnTo>
                  <a:lnTo>
                    <a:pt x="439233" y="137267"/>
                  </a:lnTo>
                  <a:lnTo>
                    <a:pt x="452555" y="179470"/>
                  </a:lnTo>
                  <a:lnTo>
                    <a:pt x="457200" y="224789"/>
                  </a:lnTo>
                  <a:lnTo>
                    <a:pt x="452555" y="270109"/>
                  </a:lnTo>
                  <a:lnTo>
                    <a:pt x="439233" y="312312"/>
                  </a:lnTo>
                  <a:lnTo>
                    <a:pt x="418154" y="350497"/>
                  </a:lnTo>
                  <a:lnTo>
                    <a:pt x="390239" y="383762"/>
                  </a:lnTo>
                  <a:lnTo>
                    <a:pt x="356406" y="411204"/>
                  </a:lnTo>
                  <a:lnTo>
                    <a:pt x="317575" y="431923"/>
                  </a:lnTo>
                  <a:lnTo>
                    <a:pt x="274666" y="445015"/>
                  </a:lnTo>
                  <a:lnTo>
                    <a:pt x="228600" y="449579"/>
                  </a:lnTo>
                  <a:lnTo>
                    <a:pt x="182533" y="445015"/>
                  </a:lnTo>
                  <a:lnTo>
                    <a:pt x="139624" y="431923"/>
                  </a:lnTo>
                  <a:lnTo>
                    <a:pt x="100793" y="411204"/>
                  </a:lnTo>
                  <a:lnTo>
                    <a:pt x="66960" y="383762"/>
                  </a:lnTo>
                  <a:lnTo>
                    <a:pt x="39045" y="350497"/>
                  </a:lnTo>
                  <a:lnTo>
                    <a:pt x="17966" y="312312"/>
                  </a:lnTo>
                  <a:lnTo>
                    <a:pt x="4644" y="270109"/>
                  </a:lnTo>
                  <a:lnTo>
                    <a:pt x="0" y="224789"/>
                  </a:lnTo>
                  <a:close/>
                </a:path>
              </a:pathLst>
            </a:custGeom>
            <a:solidFill>
              <a:schemeClr val="tx1">
                <a:lumMod val="50000"/>
                <a:lumOff val="50000"/>
              </a:schemeClr>
            </a:solidFill>
            <a:ln w="19050">
              <a:noFill/>
            </a:ln>
          </p:spPr>
          <p:txBody>
            <a:bodyPr wrap="square" lIns="0" tIns="0" rIns="0" bIns="0" rtlCol="0"/>
            <a:lstStyle/>
            <a:p>
              <a:endParaRPr/>
            </a:p>
          </p:txBody>
        </p:sp>
        <p:pic>
          <p:nvPicPr>
            <p:cNvPr id="84" name="object 17">
              <a:extLst>
                <a:ext uri="{FF2B5EF4-FFF2-40B4-BE49-F238E27FC236}">
                  <a16:creationId xmlns:a16="http://schemas.microsoft.com/office/drawing/2014/main" id="{977B6187-D077-8607-4ED8-0CEB382C7E85}"/>
                </a:ext>
              </a:extLst>
            </p:cNvPr>
            <p:cNvPicPr/>
            <p:nvPr/>
          </p:nvPicPr>
          <p:blipFill>
            <a:blip r:embed="rId8" cstate="print"/>
            <a:stretch>
              <a:fillRect/>
            </a:stretch>
          </p:blipFill>
          <p:spPr>
            <a:xfrm>
              <a:off x="911298" y="2923771"/>
              <a:ext cx="377865" cy="402093"/>
            </a:xfrm>
            <a:prstGeom prst="rect">
              <a:avLst/>
            </a:prstGeom>
          </p:spPr>
        </p:pic>
      </p:grpSp>
      <p:grpSp>
        <p:nvGrpSpPr>
          <p:cNvPr id="85" name="Group 84">
            <a:extLst>
              <a:ext uri="{FF2B5EF4-FFF2-40B4-BE49-F238E27FC236}">
                <a16:creationId xmlns:a16="http://schemas.microsoft.com/office/drawing/2014/main" id="{2C531055-BB93-F2FA-E352-D42769B29D7B}"/>
              </a:ext>
            </a:extLst>
          </p:cNvPr>
          <p:cNvGrpSpPr/>
          <p:nvPr/>
        </p:nvGrpSpPr>
        <p:grpSpPr>
          <a:xfrm>
            <a:off x="474032" y="2144552"/>
            <a:ext cx="709879" cy="627365"/>
            <a:chOff x="928716" y="4512745"/>
            <a:chExt cx="574513" cy="512208"/>
          </a:xfrm>
        </p:grpSpPr>
        <p:sp>
          <p:nvSpPr>
            <p:cNvPr id="86" name="object 18">
              <a:extLst>
                <a:ext uri="{FF2B5EF4-FFF2-40B4-BE49-F238E27FC236}">
                  <a16:creationId xmlns:a16="http://schemas.microsoft.com/office/drawing/2014/main" id="{AB4BBAE3-B956-44C3-0C4C-85DBE6693064}"/>
                </a:ext>
              </a:extLst>
            </p:cNvPr>
            <p:cNvSpPr/>
            <p:nvPr/>
          </p:nvSpPr>
          <p:spPr>
            <a:xfrm>
              <a:off x="928716" y="4512745"/>
              <a:ext cx="574513" cy="512208"/>
            </a:xfrm>
            <a:custGeom>
              <a:avLst/>
              <a:gdLst/>
              <a:ahLst/>
              <a:cxnLst/>
              <a:rect l="l" t="t" r="r" b="b"/>
              <a:pathLst>
                <a:path w="457200" h="457200">
                  <a:moveTo>
                    <a:pt x="228600" y="0"/>
                  </a:moveTo>
                  <a:lnTo>
                    <a:pt x="182533" y="4644"/>
                  </a:lnTo>
                  <a:lnTo>
                    <a:pt x="139624" y="17966"/>
                  </a:lnTo>
                  <a:lnTo>
                    <a:pt x="100793" y="39045"/>
                  </a:lnTo>
                  <a:lnTo>
                    <a:pt x="66960" y="66960"/>
                  </a:lnTo>
                  <a:lnTo>
                    <a:pt x="39045" y="100793"/>
                  </a:lnTo>
                  <a:lnTo>
                    <a:pt x="17966" y="139624"/>
                  </a:lnTo>
                  <a:lnTo>
                    <a:pt x="4644" y="182533"/>
                  </a:lnTo>
                  <a:lnTo>
                    <a:pt x="0" y="228599"/>
                  </a:lnTo>
                  <a:lnTo>
                    <a:pt x="4644" y="274666"/>
                  </a:lnTo>
                  <a:lnTo>
                    <a:pt x="17966" y="317575"/>
                  </a:lnTo>
                  <a:lnTo>
                    <a:pt x="39045" y="356406"/>
                  </a:lnTo>
                  <a:lnTo>
                    <a:pt x="66960" y="390239"/>
                  </a:lnTo>
                  <a:lnTo>
                    <a:pt x="100793" y="418154"/>
                  </a:lnTo>
                  <a:lnTo>
                    <a:pt x="139624" y="439233"/>
                  </a:lnTo>
                  <a:lnTo>
                    <a:pt x="182533" y="452555"/>
                  </a:lnTo>
                  <a:lnTo>
                    <a:pt x="228600" y="457199"/>
                  </a:lnTo>
                  <a:lnTo>
                    <a:pt x="274666" y="452555"/>
                  </a:lnTo>
                  <a:lnTo>
                    <a:pt x="317575" y="439233"/>
                  </a:lnTo>
                  <a:lnTo>
                    <a:pt x="356406" y="418154"/>
                  </a:lnTo>
                  <a:lnTo>
                    <a:pt x="390239" y="390239"/>
                  </a:lnTo>
                  <a:lnTo>
                    <a:pt x="418154" y="356406"/>
                  </a:lnTo>
                  <a:lnTo>
                    <a:pt x="439233" y="317575"/>
                  </a:lnTo>
                  <a:lnTo>
                    <a:pt x="452555" y="274666"/>
                  </a:lnTo>
                  <a:lnTo>
                    <a:pt x="457200" y="228599"/>
                  </a:lnTo>
                  <a:lnTo>
                    <a:pt x="452555" y="182533"/>
                  </a:lnTo>
                  <a:lnTo>
                    <a:pt x="439233" y="139624"/>
                  </a:lnTo>
                  <a:lnTo>
                    <a:pt x="418154" y="100793"/>
                  </a:lnTo>
                  <a:lnTo>
                    <a:pt x="390239" y="66960"/>
                  </a:lnTo>
                  <a:lnTo>
                    <a:pt x="356406" y="39045"/>
                  </a:lnTo>
                  <a:lnTo>
                    <a:pt x="317575" y="17966"/>
                  </a:lnTo>
                  <a:lnTo>
                    <a:pt x="274666" y="4644"/>
                  </a:lnTo>
                  <a:lnTo>
                    <a:pt x="228600" y="0"/>
                  </a:lnTo>
                  <a:close/>
                </a:path>
              </a:pathLst>
            </a:custGeom>
            <a:solidFill>
              <a:srgbClr val="519136"/>
            </a:solidFill>
            <a:ln w="19050">
              <a:solidFill>
                <a:srgbClr val="4E602E"/>
              </a:solidFill>
            </a:ln>
          </p:spPr>
          <p:txBody>
            <a:bodyPr wrap="square" lIns="0" tIns="0" rIns="0" bIns="0" rtlCol="0"/>
            <a:lstStyle/>
            <a:p>
              <a:endParaRPr dirty="0"/>
            </a:p>
          </p:txBody>
        </p:sp>
        <p:pic>
          <p:nvPicPr>
            <p:cNvPr id="87" name="object 19">
              <a:extLst>
                <a:ext uri="{FF2B5EF4-FFF2-40B4-BE49-F238E27FC236}">
                  <a16:creationId xmlns:a16="http://schemas.microsoft.com/office/drawing/2014/main" id="{3ABC8EA7-6BFA-3715-85E0-5F08E38E99B9}"/>
                </a:ext>
              </a:extLst>
            </p:cNvPr>
            <p:cNvPicPr/>
            <p:nvPr/>
          </p:nvPicPr>
          <p:blipFill>
            <a:blip r:embed="rId9" cstate="print"/>
            <a:stretch>
              <a:fillRect/>
            </a:stretch>
          </p:blipFill>
          <p:spPr>
            <a:xfrm>
              <a:off x="1033881" y="4584408"/>
              <a:ext cx="356643" cy="366660"/>
            </a:xfrm>
            <a:prstGeom prst="rect">
              <a:avLst/>
            </a:prstGeom>
          </p:spPr>
        </p:pic>
      </p:grpSp>
      <p:pic>
        <p:nvPicPr>
          <p:cNvPr id="91" name="Picture 90">
            <a:extLst>
              <a:ext uri="{FF2B5EF4-FFF2-40B4-BE49-F238E27FC236}">
                <a16:creationId xmlns:a16="http://schemas.microsoft.com/office/drawing/2014/main" id="{D23A43DE-1539-0BB0-C959-BC51FD7BD5AB}"/>
              </a:ext>
            </a:extLst>
          </p:cNvPr>
          <p:cNvPicPr>
            <a:picLocks noChangeAspect="1"/>
          </p:cNvPicPr>
          <p:nvPr/>
        </p:nvPicPr>
        <p:blipFill>
          <a:blip r:embed="rId10"/>
          <a:stretch>
            <a:fillRect/>
          </a:stretch>
        </p:blipFill>
        <p:spPr>
          <a:xfrm>
            <a:off x="483042" y="3990727"/>
            <a:ext cx="802837" cy="787398"/>
          </a:xfrm>
          <a:prstGeom prst="rect">
            <a:avLst/>
          </a:prstGeom>
        </p:spPr>
      </p:pic>
      <p:cxnSp>
        <p:nvCxnSpPr>
          <p:cNvPr id="33" name="Straight Connector 32">
            <a:extLst>
              <a:ext uri="{FF2B5EF4-FFF2-40B4-BE49-F238E27FC236}">
                <a16:creationId xmlns:a16="http://schemas.microsoft.com/office/drawing/2014/main" id="{CC8FA40D-44FD-84EC-22C6-3CA5C2AFECB8}"/>
              </a:ext>
            </a:extLst>
          </p:cNvPr>
          <p:cNvCxnSpPr>
            <a:cxnSpLocks/>
          </p:cNvCxnSpPr>
          <p:nvPr/>
        </p:nvCxnSpPr>
        <p:spPr>
          <a:xfrm>
            <a:off x="1207154" y="4409442"/>
            <a:ext cx="436933"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4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74AB1D-61DE-CC55-E559-8D6CF3213E3D}"/>
              </a:ext>
            </a:extLst>
          </p:cNvPr>
          <p:cNvSpPr>
            <a:spLocks noGrp="1"/>
          </p:cNvSpPr>
          <p:nvPr>
            <p:ph sz="half" idx="1"/>
          </p:nvPr>
        </p:nvSpPr>
        <p:spPr/>
        <p:txBody>
          <a:bodyPr>
            <a:normAutofit/>
          </a:bodyPr>
          <a:lstStyle/>
          <a:p>
            <a:r>
              <a:rPr lang="en-US" sz="2000"/>
              <a:t>Academic-led:</a:t>
            </a:r>
            <a:endParaRPr lang="en-US" sz="2000" dirty="0"/>
          </a:p>
          <a:p>
            <a:pPr lvl="1"/>
            <a:r>
              <a:rPr lang="en-US" sz="1800" dirty="0"/>
              <a:t>Review/approval of trial design</a:t>
            </a:r>
          </a:p>
          <a:p>
            <a:pPr lvl="1"/>
            <a:r>
              <a:rPr lang="en-US" sz="1800" dirty="0"/>
              <a:t>Oversight of trial conduct, data management, analysis, publication</a:t>
            </a:r>
          </a:p>
          <a:p>
            <a:r>
              <a:rPr lang="en-US" sz="2000" dirty="0"/>
              <a:t>Relevant to Canadian patients, researchers, health care system</a:t>
            </a:r>
          </a:p>
          <a:p>
            <a:r>
              <a:rPr lang="en-US" sz="2000" dirty="0"/>
              <a:t>Network participation</a:t>
            </a:r>
          </a:p>
          <a:p>
            <a:r>
              <a:rPr lang="en-US" sz="2000"/>
              <a:t>Patient-centred </a:t>
            </a:r>
            <a:r>
              <a:rPr lang="en-US" sz="2000" dirty="0"/>
              <a:t>and focused</a:t>
            </a:r>
          </a:p>
        </p:txBody>
      </p:sp>
      <p:sp>
        <p:nvSpPr>
          <p:cNvPr id="2" name="Title 1">
            <a:extLst>
              <a:ext uri="{FF2B5EF4-FFF2-40B4-BE49-F238E27FC236}">
                <a16:creationId xmlns:a16="http://schemas.microsoft.com/office/drawing/2014/main" id="{EE5563C3-76C0-A5E6-E200-DEEFB7DBC833}"/>
              </a:ext>
            </a:extLst>
          </p:cNvPr>
          <p:cNvSpPr>
            <a:spLocks noGrp="1"/>
          </p:cNvSpPr>
          <p:nvPr>
            <p:ph type="title"/>
          </p:nvPr>
        </p:nvSpPr>
        <p:spPr/>
        <p:txBody>
          <a:bodyPr/>
          <a:lstStyle/>
          <a:p>
            <a:r>
              <a:rPr lang="en-US" b="1" dirty="0"/>
              <a:t>CCTG Founding Principles &amp; Governance</a:t>
            </a:r>
          </a:p>
        </p:txBody>
      </p:sp>
      <p:pic>
        <p:nvPicPr>
          <p:cNvPr id="75" name="Content Placeholder 74">
            <a:extLst>
              <a:ext uri="{FF2B5EF4-FFF2-40B4-BE49-F238E27FC236}">
                <a16:creationId xmlns:a16="http://schemas.microsoft.com/office/drawing/2014/main" id="{3C44CD5F-C34D-5C05-F05A-4C816671075B}"/>
              </a:ext>
            </a:extLst>
          </p:cNvPr>
          <p:cNvPicPr>
            <a:picLocks noGrp="1" noChangeAspect="1"/>
          </p:cNvPicPr>
          <p:nvPr>
            <p:ph sz="half" idx="2"/>
          </p:nvPr>
        </p:nvPicPr>
        <p:blipFill>
          <a:blip r:embed="rId2"/>
          <a:stretch>
            <a:fillRect/>
          </a:stretch>
        </p:blipFill>
        <p:spPr>
          <a:xfrm>
            <a:off x="4499992" y="1131590"/>
            <a:ext cx="4143410" cy="2592287"/>
          </a:xfrm>
          <a:prstGeom prst="rect">
            <a:avLst/>
          </a:prstGeom>
        </p:spPr>
      </p:pic>
      <p:sp>
        <p:nvSpPr>
          <p:cNvPr id="76" name="TextBox 75">
            <a:extLst>
              <a:ext uri="{FF2B5EF4-FFF2-40B4-BE49-F238E27FC236}">
                <a16:creationId xmlns:a16="http://schemas.microsoft.com/office/drawing/2014/main" id="{F378B733-8F84-4954-BB85-21452505EB56}"/>
              </a:ext>
            </a:extLst>
          </p:cNvPr>
          <p:cNvSpPr txBox="1"/>
          <p:nvPr/>
        </p:nvSpPr>
        <p:spPr>
          <a:xfrm>
            <a:off x="4499992" y="4083918"/>
            <a:ext cx="407149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MOUs </a:t>
            </a:r>
            <a:r>
              <a:rPr lang="en-US">
                <a:latin typeface="Calibri" panose="020F0502020204030204" pitchFamily="34" charset="0"/>
                <a:cs typeface="Calibri" panose="020F0502020204030204" pitchFamily="34" charset="0"/>
              </a:rPr>
              <a:t>between Queen’s</a:t>
            </a:r>
            <a:r>
              <a:rPr lang="en-US" dirty="0">
                <a:latin typeface="Calibri" panose="020F0502020204030204" pitchFamily="34" charset="0"/>
                <a:cs typeface="Calibri" panose="020F0502020204030204" pitchFamily="34" charset="0"/>
              </a:rPr>
              <a:t>/CCTG &amp; CCS, CFI</a:t>
            </a:r>
          </a:p>
        </p:txBody>
      </p:sp>
    </p:spTree>
    <p:extLst>
      <p:ext uri="{BB962C8B-B14F-4D97-AF65-F5344CB8AC3E}">
        <p14:creationId xmlns:p14="http://schemas.microsoft.com/office/powerpoint/2010/main" val="73040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4F42-9FD9-54D0-191B-8A55491AFDCB}"/>
            </a:ext>
          </a:extLst>
        </p:cNvPr>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3A63924-331A-94CA-4D2E-78D4998485B0}"/>
              </a:ext>
            </a:extLst>
          </p:cNvPr>
          <p:cNvCxnSpPr/>
          <p:nvPr/>
        </p:nvCxnSpPr>
        <p:spPr>
          <a:xfrm>
            <a:off x="5436096" y="1551737"/>
            <a:ext cx="47623" cy="26761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9174D-9144-236F-47C5-87364FF3B8EE}"/>
              </a:ext>
            </a:extLst>
          </p:cNvPr>
          <p:cNvCxnSpPr>
            <a:cxnSpLocks/>
            <a:endCxn id="9" idx="1"/>
          </p:cNvCxnSpPr>
          <p:nvPr/>
        </p:nvCxnSpPr>
        <p:spPr>
          <a:xfrm>
            <a:off x="4116713" y="2570471"/>
            <a:ext cx="27107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5BF9AC-20CD-F58E-212B-651C52805FE0}"/>
              </a:ext>
            </a:extLst>
          </p:cNvPr>
          <p:cNvCxnSpPr>
            <a:cxnSpLocks/>
          </p:cNvCxnSpPr>
          <p:nvPr/>
        </p:nvCxnSpPr>
        <p:spPr>
          <a:xfrm>
            <a:off x="4005999" y="1540366"/>
            <a:ext cx="2428438" cy="3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4">
            <a:extLst>
              <a:ext uri="{FF2B5EF4-FFF2-40B4-BE49-F238E27FC236}">
                <a16:creationId xmlns:a16="http://schemas.microsoft.com/office/drawing/2014/main" id="{BE2A7B51-31F1-84CB-7565-D268B4C33D98}"/>
              </a:ext>
            </a:extLst>
          </p:cNvPr>
          <p:cNvSpPr/>
          <p:nvPr/>
        </p:nvSpPr>
        <p:spPr>
          <a:xfrm>
            <a:off x="2555776" y="1208666"/>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Clinical Trials Committee</a:t>
            </a:r>
          </a:p>
          <a:p>
            <a:pPr algn="ctr">
              <a:lnSpc>
                <a:spcPct val="107000"/>
              </a:lnSpc>
            </a:pPr>
            <a:r>
              <a:rPr lang="en-US" sz="1200" b="1" i="1" dirty="0">
                <a:solidFill>
                  <a:srgbClr val="FFFFFF"/>
                </a:solidFill>
                <a:latin typeface="Calibri" panose="020F0502020204030204" pitchFamily="34" charset="0"/>
                <a:ea typeface="Calibri" panose="020F0502020204030204" pitchFamily="34" charset="0"/>
                <a:cs typeface="Calibri" panose="020F0502020204030204" pitchFamily="34" charset="0"/>
              </a:rPr>
              <a:t>Scientific Peer Review</a:t>
            </a:r>
            <a:endParaRPr lang="en-US" sz="825" i="1" dirty="0">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5">
            <a:extLst>
              <a:ext uri="{FF2B5EF4-FFF2-40B4-BE49-F238E27FC236}">
                <a16:creationId xmlns:a16="http://schemas.microsoft.com/office/drawing/2014/main" id="{B0BE30C2-7046-B892-F365-DC20E6190C07}"/>
              </a:ext>
            </a:extLst>
          </p:cNvPr>
          <p:cNvSpPr/>
          <p:nvPr/>
        </p:nvSpPr>
        <p:spPr>
          <a:xfrm>
            <a:off x="6179415" y="1203598"/>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Data Safety Monitoring Committee</a:t>
            </a:r>
          </a:p>
          <a:p>
            <a:pPr algn="ctr"/>
            <a:r>
              <a:rPr lang="en-US" sz="1200" b="1" i="1" dirty="0">
                <a:solidFill>
                  <a:srgbClr val="FFFFFF"/>
                </a:solidFill>
                <a:latin typeface="Calibri" panose="020F0502020204030204" pitchFamily="34" charset="0"/>
                <a:ea typeface="Calibri" panose="020F0502020204030204" pitchFamily="34" charset="0"/>
                <a:cs typeface="Calibri" panose="020F0502020204030204" pitchFamily="34" charset="0"/>
              </a:rPr>
              <a:t>Safety and Quality</a:t>
            </a:r>
            <a:endParaRPr lang="en-US" sz="900" i="1" dirty="0">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3769EA6-FD1B-29AA-4C86-C38BDB164515}"/>
              </a:ext>
            </a:extLst>
          </p:cNvPr>
          <p:cNvSpPr/>
          <p:nvPr/>
        </p:nvSpPr>
        <p:spPr>
          <a:xfrm>
            <a:off x="1907704" y="2211710"/>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a:solidFill>
                  <a:srgbClr val="FFFFFF"/>
                </a:solidFill>
                <a:latin typeface="Calibri" panose="020F0502020204030204" pitchFamily="34" charset="0"/>
                <a:ea typeface="Calibri" panose="020F0502020204030204" pitchFamily="34" charset="0"/>
                <a:cs typeface="Calibri" panose="020F0502020204030204" pitchFamily="34" charset="0"/>
              </a:rPr>
              <a:t>Endpoint Committees</a:t>
            </a:r>
            <a:endParaRPr lang="en-US" sz="825">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80C68C4D-C02B-4B3D-1DFA-45ACB0C026FD}"/>
              </a:ext>
            </a:extLst>
          </p:cNvPr>
          <p:cNvSpPr/>
          <p:nvPr/>
        </p:nvSpPr>
        <p:spPr>
          <a:xfrm>
            <a:off x="6827487" y="2227400"/>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Support Committees</a:t>
            </a:r>
            <a:endParaRPr lang="en-US" sz="825" dirty="0">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21">
            <a:extLst>
              <a:ext uri="{FF2B5EF4-FFF2-40B4-BE49-F238E27FC236}">
                <a16:creationId xmlns:a16="http://schemas.microsoft.com/office/drawing/2014/main" id="{97C79BDA-E320-EC4C-2670-0A0BBBFE2E6A}"/>
              </a:ext>
            </a:extLst>
          </p:cNvPr>
          <p:cNvSpPr/>
          <p:nvPr/>
        </p:nvSpPr>
        <p:spPr>
          <a:xfrm>
            <a:off x="4379215" y="4083918"/>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CCTG Network Members</a:t>
            </a:r>
            <a:r>
              <a:rPr lang="en-US" sz="1200" b="1">
                <a:solidFill>
                  <a:srgbClr val="FFFFFF"/>
                </a:solidFill>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pPr>
            <a:r>
              <a:rPr lang="en-US" sz="1200" b="1">
                <a:solidFill>
                  <a:srgbClr val="FFFFFF"/>
                </a:solidFill>
                <a:latin typeface="Calibri" panose="020F0502020204030204" pitchFamily="34" charset="0"/>
                <a:ea typeface="Calibri" panose="020F0502020204030204" pitchFamily="34" charset="0"/>
                <a:cs typeface="Calibri" panose="020F0502020204030204" pitchFamily="34" charset="0"/>
              </a:rPr>
              <a:t>Peer Groups, Patients</a:t>
            </a:r>
            <a:endParaRPr lang="en-US" sz="825" dirty="0">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6">
            <a:extLst>
              <a:ext uri="{FF2B5EF4-FFF2-40B4-BE49-F238E27FC236}">
                <a16:creationId xmlns:a16="http://schemas.microsoft.com/office/drawing/2014/main" id="{8032EB1C-A25C-6D27-3B81-82D4ACF1C2FD}"/>
              </a:ext>
            </a:extLst>
          </p:cNvPr>
          <p:cNvSpPr/>
          <p:nvPr/>
        </p:nvSpPr>
        <p:spPr>
          <a:xfrm>
            <a:off x="4379215" y="2211710"/>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Scientific Committees</a:t>
            </a:r>
          </a:p>
        </p:txBody>
      </p:sp>
      <p:sp>
        <p:nvSpPr>
          <p:cNvPr id="16" name="Rounded Rectangle 9">
            <a:extLst>
              <a:ext uri="{FF2B5EF4-FFF2-40B4-BE49-F238E27FC236}">
                <a16:creationId xmlns:a16="http://schemas.microsoft.com/office/drawing/2014/main" id="{F8D86B27-7B9D-1DF0-440E-E2F63825B4B8}"/>
              </a:ext>
            </a:extLst>
          </p:cNvPr>
          <p:cNvSpPr/>
          <p:nvPr/>
        </p:nvSpPr>
        <p:spPr>
          <a:xfrm>
            <a:off x="4379215" y="3163504"/>
            <a:ext cx="2209009" cy="686142"/>
          </a:xfrm>
          <a:prstGeom prst="roundRect">
            <a:avLst>
              <a:gd name="adj" fmla="val 21545"/>
            </a:avLst>
          </a:prstGeom>
          <a:solidFill>
            <a:srgbClr val="00808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US" sz="1200" b="1" dirty="0">
                <a:solidFill>
                  <a:srgbClr val="FFFFFF"/>
                </a:solidFill>
                <a:latin typeface="Calibri" panose="020F0502020204030204" pitchFamily="34" charset="0"/>
                <a:ea typeface="Calibri" panose="020F0502020204030204" pitchFamily="34" charset="0"/>
                <a:cs typeface="Calibri" panose="020F0502020204030204" pitchFamily="34" charset="0"/>
              </a:rPr>
              <a:t>CCTG OSC</a:t>
            </a:r>
          </a:p>
          <a:p>
            <a:pPr algn="ctr">
              <a:lnSpc>
                <a:spcPct val="107000"/>
              </a:lnSpc>
            </a:pPr>
            <a:r>
              <a:rPr lang="en-US" sz="1200" b="1" i="1" dirty="0">
                <a:solidFill>
                  <a:srgbClr val="FFFFFF"/>
                </a:solidFill>
                <a:latin typeface="Calibri" panose="020F0502020204030204" pitchFamily="34" charset="0"/>
                <a:ea typeface="Calibri" panose="020F0502020204030204" pitchFamily="34" charset="0"/>
                <a:cs typeface="Calibri" panose="020F0502020204030204" pitchFamily="34" charset="0"/>
              </a:rPr>
              <a:t>Methods, Operations, Ethics</a:t>
            </a:r>
            <a:r>
              <a:rPr lang="en-US" sz="1200" b="1" i="1">
                <a:solidFill>
                  <a:srgbClr val="FFFFFF"/>
                </a:solidFill>
                <a:latin typeface="Calibri" panose="020F0502020204030204" pitchFamily="34" charset="0"/>
                <a:ea typeface="Calibri" panose="020F0502020204030204" pitchFamily="34" charset="0"/>
                <a:cs typeface="Calibri" panose="020F0502020204030204" pitchFamily="34" charset="0"/>
              </a:rPr>
              <a:t>/Regularoy </a:t>
            </a:r>
            <a:r>
              <a:rPr lang="en-US" sz="1200" b="1" i="1" dirty="0">
                <a:solidFill>
                  <a:srgbClr val="FFFFFF"/>
                </a:solidFill>
                <a:latin typeface="Calibri" panose="020F0502020204030204" pitchFamily="34" charset="0"/>
                <a:ea typeface="Calibri" panose="020F0502020204030204" pitchFamily="34" charset="0"/>
                <a:cs typeface="Calibri" panose="020F0502020204030204" pitchFamily="34" charset="0"/>
              </a:rPr>
              <a:t>Compliance</a:t>
            </a:r>
            <a:endParaRPr lang="en-US" sz="825" i="1"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7B13ECF1-CAC3-D0AE-30C9-934D4FC9DDB7}"/>
              </a:ext>
            </a:extLst>
          </p:cNvPr>
          <p:cNvSpPr txBox="1">
            <a:spLocks/>
          </p:cNvSpPr>
          <p:nvPr/>
        </p:nvSpPr>
        <p:spPr>
          <a:xfrm>
            <a:off x="827584" y="296181"/>
            <a:ext cx="7633804" cy="3327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rgbClr val="519136"/>
                </a:solidFill>
                <a:latin typeface="Calibri" panose="020F0502020204030204" pitchFamily="34" charset="0"/>
                <a:cs typeface="Calibri" panose="020F0502020204030204" pitchFamily="34" charset="0"/>
              </a:rPr>
              <a:t>Research Oversight Management</a:t>
            </a:r>
          </a:p>
        </p:txBody>
      </p:sp>
      <p:sp>
        <p:nvSpPr>
          <p:cNvPr id="4" name="Rounded Rectangle 3">
            <a:extLst>
              <a:ext uri="{FF2B5EF4-FFF2-40B4-BE49-F238E27FC236}">
                <a16:creationId xmlns:a16="http://schemas.microsoft.com/office/drawing/2014/main" id="{7E36EE4F-079B-BCBF-D5AF-7CC12EE9FFD0}"/>
              </a:ext>
            </a:extLst>
          </p:cNvPr>
          <p:cNvSpPr/>
          <p:nvPr/>
        </p:nvSpPr>
        <p:spPr>
          <a:xfrm>
            <a:off x="132858" y="1275606"/>
            <a:ext cx="1577263" cy="686142"/>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2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Research Oversight</a:t>
            </a:r>
            <a:endParaRPr lang="en-US" sz="825"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3">
            <a:extLst>
              <a:ext uri="{FF2B5EF4-FFF2-40B4-BE49-F238E27FC236}">
                <a16:creationId xmlns:a16="http://schemas.microsoft.com/office/drawing/2014/main" id="{88D922B9-21E9-889D-FA76-60F8026C75C8}"/>
              </a:ext>
            </a:extLst>
          </p:cNvPr>
          <p:cNvSpPr/>
          <p:nvPr/>
        </p:nvSpPr>
        <p:spPr>
          <a:xfrm>
            <a:off x="137656" y="2229791"/>
            <a:ext cx="1577263" cy="686142"/>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2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Scientific Priorities Trial Portfolio</a:t>
            </a:r>
            <a:endParaRPr lang="en-US" sz="825"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Rounded Rectangle 3">
            <a:extLst>
              <a:ext uri="{FF2B5EF4-FFF2-40B4-BE49-F238E27FC236}">
                <a16:creationId xmlns:a16="http://schemas.microsoft.com/office/drawing/2014/main" id="{0AD4874D-3FE9-1BBD-D958-ABA7306026E0}"/>
              </a:ext>
            </a:extLst>
          </p:cNvPr>
          <p:cNvSpPr/>
          <p:nvPr/>
        </p:nvSpPr>
        <p:spPr>
          <a:xfrm>
            <a:off x="136915" y="3181753"/>
            <a:ext cx="1577263" cy="686142"/>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2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Secretariat, </a:t>
            </a:r>
            <a:r>
              <a:rPr lang="en-US" sz="120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Trial Operations</a:t>
            </a:r>
            <a:endParaRPr lang="en-US" sz="825"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Rounded Rectangle 3">
            <a:extLst>
              <a:ext uri="{FF2B5EF4-FFF2-40B4-BE49-F238E27FC236}">
                <a16:creationId xmlns:a16="http://schemas.microsoft.com/office/drawing/2014/main" id="{0C960A52-ACB1-A5C2-6ED9-4277F5DAC103}"/>
              </a:ext>
            </a:extLst>
          </p:cNvPr>
          <p:cNvSpPr/>
          <p:nvPr/>
        </p:nvSpPr>
        <p:spPr>
          <a:xfrm>
            <a:off x="132858" y="4133715"/>
            <a:ext cx="1577263" cy="686142"/>
          </a:xfrm>
          <a:prstGeom prst="roundRect">
            <a:avLst>
              <a:gd name="adj" fmla="val 21545"/>
            </a:avLst>
          </a:prstGeom>
          <a:solidFill>
            <a:srgbClr val="F3F3F1"/>
          </a:solidFill>
          <a:ln w="1905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pPr>
            <a:r>
              <a:rPr lang="en-US" sz="12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Membership, Leadership, Partnership</a:t>
            </a:r>
            <a:endParaRPr lang="en-US" sz="825"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93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25"/>
            <a:ext cx="9144000" cy="5140990"/>
          </a:xfrm>
          <a:prstGeom prst="rect">
            <a:avLst/>
          </a:prstGeom>
        </p:spPr>
      </p:pic>
      <p:sp>
        <p:nvSpPr>
          <p:cNvPr id="4" name="Rectangle 3"/>
          <p:cNvSpPr/>
          <p:nvPr/>
        </p:nvSpPr>
        <p:spPr>
          <a:xfrm>
            <a:off x="107504" y="4659982"/>
            <a:ext cx="1800200" cy="481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0AEA7B-4115-48C8-55F6-800C3264AF0A}"/>
              </a:ext>
            </a:extLst>
          </p:cNvPr>
          <p:cNvSpPr txBox="1"/>
          <p:nvPr/>
        </p:nvSpPr>
        <p:spPr>
          <a:xfrm>
            <a:off x="6120680" y="132688"/>
            <a:ext cx="2915816" cy="954107"/>
          </a:xfrm>
          <a:prstGeom prst="rect">
            <a:avLst/>
          </a:prstGeom>
          <a:solidFill>
            <a:srgbClr val="669933"/>
          </a:solidFill>
        </p:spPr>
        <p:txBody>
          <a:bodyPr wrap="square" rtlCol="0">
            <a:spAutoFit/>
          </a:bodyPr>
          <a:lstStyle/>
          <a:p>
            <a:pPr algn="ctr"/>
            <a:r>
              <a:rPr lang="en-US" sz="1400">
                <a:solidFill>
                  <a:schemeClr val="bg1"/>
                </a:solidFill>
                <a:latin typeface="Calibri" panose="020F0502020204030204" pitchFamily="34" charset="0"/>
                <a:cs typeface="Calibri" panose="020F0502020204030204" pitchFamily="34" charset="0"/>
              </a:rPr>
              <a:t>All Canadian adult and pediatric hospitals able to conduct cancer trials. All have 5-year agreements (not cancer trial-specific).</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79256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2_CCTG_PowerPoint_Template_Bilingual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CCTG_PowerPoint_Template_Bilingual_16x9.potx" id="{A4B9C9F7-DC87-402B-BF94-239F4B38318E}" vid="{3EF0D3B9-2B91-453E-B9A6-9EDFD4B4EBF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CCTG_PowerPoint_Template_English_16x9.potx</Template>
  <TotalTime>20225</TotalTime>
  <Words>2301</Words>
  <Application>Microsoft Office PowerPoint</Application>
  <PresentationFormat>On-screen Show (16:9)</PresentationFormat>
  <Paragraphs>351</Paragraphs>
  <Slides>21</Slides>
  <Notes>11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arial</vt:lpstr>
      <vt:lpstr>Calibri</vt:lpstr>
      <vt:lpstr>Century Gothic</vt:lpstr>
      <vt:lpstr>Franklin Gothic Book</vt:lpstr>
      <vt:lpstr>Google Sans</vt:lpstr>
      <vt:lpstr>Roboto</vt:lpstr>
      <vt:lpstr>Times New Roman</vt:lpstr>
      <vt:lpstr>Wingdings</vt:lpstr>
      <vt:lpstr>1_Office Theme</vt:lpstr>
      <vt:lpstr>1_Custom Design</vt:lpstr>
      <vt:lpstr>1_CCTG_PowerPoint_Template_Bilingual_16x9</vt:lpstr>
      <vt:lpstr>CCTG_PowerPoint_Template_Bilingual_16x9</vt:lpstr>
      <vt:lpstr>2_CCTG_PowerPoint_Template_Bilingual_16x9</vt:lpstr>
      <vt:lpstr>PowerPoint Presentation</vt:lpstr>
      <vt:lpstr>PowerPoint Presentation</vt:lpstr>
      <vt:lpstr>Who is CCTG?</vt:lpstr>
      <vt:lpstr> Key Milestones</vt:lpstr>
      <vt:lpstr>PowerPoint Presentation</vt:lpstr>
      <vt:lpstr>CCTG Today</vt:lpstr>
      <vt:lpstr>CCTG Founding Principles &amp; Governance</vt:lpstr>
      <vt:lpstr>PowerPoint Presentation</vt:lpstr>
      <vt:lpstr>PowerPoint Presentation</vt:lpstr>
      <vt:lpstr>CCTG Leaders by Province</vt:lpstr>
      <vt:lpstr>Other Impactful CCTG Activities</vt:lpstr>
      <vt:lpstr>Trial Impact – Examples</vt:lpstr>
      <vt:lpstr>PowerPoint Presentation</vt:lpstr>
      <vt:lpstr>2022-2027 “Solving Cancer Together” Strategic Priorities, Platforms and Enabling Strategies</vt:lpstr>
      <vt:lpstr>CCTG Portfolio</vt:lpstr>
      <vt:lpstr>Practice-Changing Trials Led by CCTG</vt:lpstr>
      <vt:lpstr> Practice-Changing Trials Led by Other Groups That Included CCTG Participation</vt:lpstr>
      <vt:lpstr>CCTG Today</vt:lpstr>
      <vt:lpstr>CCTG Value</vt:lpstr>
      <vt:lpstr>Why CCTG Trials Are Successful</vt:lpstr>
      <vt:lpstr>PowerPoint Presentation</vt:lpstr>
    </vt:vector>
  </TitlesOfParts>
  <Company>NCIC Clinical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Smith</dc:creator>
  <cp:lastModifiedBy>Janet Dancey</cp:lastModifiedBy>
  <cp:revision>753</cp:revision>
  <cp:lastPrinted>2019-09-16T18:45:55Z</cp:lastPrinted>
  <dcterms:created xsi:type="dcterms:W3CDTF">2016-01-26T20:07:45Z</dcterms:created>
  <dcterms:modified xsi:type="dcterms:W3CDTF">2024-08-21T10:54:48Z</dcterms:modified>
</cp:coreProperties>
</file>