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94" r:id="rId2"/>
    <p:sldMasterId id="2147483706" r:id="rId3"/>
    <p:sldMasterId id="2147483784" r:id="rId4"/>
  </p:sldMasterIdLst>
  <p:notesMasterIdLst>
    <p:notesMasterId r:id="rId36"/>
  </p:notesMasterIdLst>
  <p:sldIdLst>
    <p:sldId id="667" r:id="rId5"/>
    <p:sldId id="790" r:id="rId6"/>
    <p:sldId id="4581" r:id="rId7"/>
    <p:sldId id="4572" r:id="rId8"/>
    <p:sldId id="833" r:id="rId9"/>
    <p:sldId id="672" r:id="rId10"/>
    <p:sldId id="4594" r:id="rId11"/>
    <p:sldId id="4573" r:id="rId12"/>
    <p:sldId id="4593" r:id="rId13"/>
    <p:sldId id="710" r:id="rId14"/>
    <p:sldId id="4582" r:id="rId15"/>
    <p:sldId id="4498" r:id="rId16"/>
    <p:sldId id="793" r:id="rId17"/>
    <p:sldId id="4575" r:id="rId18"/>
    <p:sldId id="4470" r:id="rId19"/>
    <p:sldId id="4583" r:id="rId20"/>
    <p:sldId id="4566" r:id="rId21"/>
    <p:sldId id="4567" r:id="rId22"/>
    <p:sldId id="717" r:id="rId23"/>
    <p:sldId id="719" r:id="rId24"/>
    <p:sldId id="4528" r:id="rId25"/>
    <p:sldId id="720" r:id="rId26"/>
    <p:sldId id="721" r:id="rId27"/>
    <p:sldId id="723" r:id="rId28"/>
    <p:sldId id="4589" r:id="rId29"/>
    <p:sldId id="341" r:id="rId30"/>
    <p:sldId id="342" r:id="rId31"/>
    <p:sldId id="4571" r:id="rId32"/>
    <p:sldId id="4591" r:id="rId33"/>
    <p:sldId id="4577" r:id="rId34"/>
    <p:sldId id="702" r:id="rId3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E42BB2A-597A-5460-98B3-A48EC1E36901}" name="Judy Needham" initials="" userId="a92beafc5959ec3b" providerId="Windows Live"/>
  <p188:author id="{A9E37D70-E796-7A1E-DEF2-BF4BC88B6FEF}" name="Yvonne Murray" initials="YM" userId="S-1-5-21-1717864259-2928792860-403474116-274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Heather Stanton" initials="HS" lastIdx="9" clrIdx="0"/>
  <p:cmAuthor id="1" name="Judy" initials="J" lastIdx="1" clrIdx="1">
    <p:extLst>
      <p:ext uri="{19B8F6BF-5375-455C-9EA6-DF929625EA0E}">
        <p15:presenceInfo xmlns:p15="http://schemas.microsoft.com/office/powerpoint/2012/main" userId="Jud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6A28"/>
    <a:srgbClr val="FFFF97"/>
    <a:srgbClr val="2F877F"/>
    <a:srgbClr val="50717B"/>
    <a:srgbClr val="F8F9FA"/>
    <a:srgbClr val="E9F3F3"/>
    <a:srgbClr val="FFF3FF"/>
    <a:srgbClr val="FAFCFC"/>
    <a:srgbClr val="DFEDED"/>
    <a:srgbClr val="DEE8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96163" autoAdjust="0"/>
  </p:normalViewPr>
  <p:slideViewPr>
    <p:cSldViewPr>
      <p:cViewPr varScale="1">
        <p:scale>
          <a:sx n="107" d="100"/>
          <a:sy n="107" d="100"/>
        </p:scale>
        <p:origin x="660" y="114"/>
      </p:cViewPr>
      <p:guideLst>
        <p:guide orient="horz" pos="2160"/>
        <p:guide pos="3840"/>
      </p:guideLst>
    </p:cSldViewPr>
  </p:slideViewPr>
  <p:notesTextViewPr>
    <p:cViewPr>
      <p:scale>
        <a:sx n="125" d="100"/>
        <a:sy n="125"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9E5774-187A-4A00-94F7-5AEC1E25CA03}" type="doc">
      <dgm:prSet loTypeId="urn:microsoft.com/office/officeart/2005/8/layout/lProcess2" loCatId="list" qsTypeId="urn:microsoft.com/office/officeart/2005/8/quickstyle/simple1" qsCatId="simple" csTypeId="urn:microsoft.com/office/officeart/2005/8/colors/accent3_2" csCatId="accent3" phldr="1"/>
      <dgm:spPr/>
      <dgm:t>
        <a:bodyPr/>
        <a:lstStyle/>
        <a:p>
          <a:endParaRPr lang="en-CA"/>
        </a:p>
      </dgm:t>
    </dgm:pt>
    <dgm:pt modelId="{944A5C07-BE99-462D-859C-D453E0CC0BCB}">
      <dgm:prSet phldrT="[Text]" custT="1"/>
      <dgm:spPr>
        <a:noFill/>
        <a:ln>
          <a:solidFill>
            <a:schemeClr val="accent2"/>
          </a:solidFill>
        </a:ln>
      </dgm:spPr>
      <dgm:t>
        <a:bodyPr/>
        <a:lstStyle/>
        <a:p>
          <a:r>
            <a:rPr lang="en-CA" sz="2000" b="1" dirty="0">
              <a:latin typeface="Calibri"/>
              <a:cs typeface="Calibri"/>
            </a:rPr>
            <a:t>Scientific Committees</a:t>
          </a:r>
        </a:p>
      </dgm:t>
    </dgm:pt>
    <dgm:pt modelId="{9C841563-9F7D-4460-92F0-140B8A91EB2F}" type="parTrans" cxnId="{A652C50D-E494-427D-8C76-387B74EE2848}">
      <dgm:prSet/>
      <dgm:spPr/>
      <dgm:t>
        <a:bodyPr/>
        <a:lstStyle/>
        <a:p>
          <a:endParaRPr lang="en-CA"/>
        </a:p>
      </dgm:t>
    </dgm:pt>
    <dgm:pt modelId="{373946A2-8476-4683-AE03-C608E1F4980A}" type="sibTrans" cxnId="{A652C50D-E494-427D-8C76-387B74EE2848}">
      <dgm:prSet/>
      <dgm:spPr/>
      <dgm:t>
        <a:bodyPr/>
        <a:lstStyle/>
        <a:p>
          <a:endParaRPr lang="en-CA"/>
        </a:p>
      </dgm:t>
    </dgm:pt>
    <dgm:pt modelId="{B259888B-5C13-47B0-B395-5871DB2DEACE}">
      <dgm:prSet phldrT="[Text]"/>
      <dgm:spPr/>
      <dgm:t>
        <a:bodyPr/>
        <a:lstStyle/>
        <a:p>
          <a:r>
            <a:rPr lang="en-CA" b="1" dirty="0">
              <a:solidFill>
                <a:schemeClr val="tx1"/>
              </a:solidFill>
              <a:latin typeface="Calibri"/>
              <a:cs typeface="Calibri"/>
            </a:rPr>
            <a:t>Disease Sites</a:t>
          </a:r>
        </a:p>
      </dgm:t>
    </dgm:pt>
    <dgm:pt modelId="{5C114B1F-4A1C-44FF-AAC3-31ADF657FC73}" type="parTrans" cxnId="{F25DF38F-7F44-4A59-98CF-B744779AC332}">
      <dgm:prSet/>
      <dgm:spPr/>
      <dgm:t>
        <a:bodyPr/>
        <a:lstStyle/>
        <a:p>
          <a:endParaRPr lang="en-CA"/>
        </a:p>
      </dgm:t>
    </dgm:pt>
    <dgm:pt modelId="{031DA2B8-82A9-4B9F-B919-FD653B522013}" type="sibTrans" cxnId="{F25DF38F-7F44-4A59-98CF-B744779AC332}">
      <dgm:prSet/>
      <dgm:spPr/>
      <dgm:t>
        <a:bodyPr/>
        <a:lstStyle/>
        <a:p>
          <a:endParaRPr lang="en-CA"/>
        </a:p>
      </dgm:t>
    </dgm:pt>
    <dgm:pt modelId="{81758CAF-B6CC-4A84-ADC4-A93305900F47}">
      <dgm:prSet phldrT="[Text]"/>
      <dgm:spPr/>
      <dgm:t>
        <a:bodyPr/>
        <a:lstStyle/>
        <a:p>
          <a:r>
            <a:rPr lang="en-CA" dirty="0">
              <a:solidFill>
                <a:schemeClr val="tx1"/>
              </a:solidFill>
              <a:latin typeface="Calibri"/>
              <a:cs typeface="Calibri"/>
            </a:rPr>
            <a:t>Investigational New Drug (IND) Program</a:t>
          </a:r>
        </a:p>
      </dgm:t>
    </dgm:pt>
    <dgm:pt modelId="{0D8D6A23-1955-4693-9C0B-1AD054D5ECA5}" type="parTrans" cxnId="{E0350BF7-C35F-4F6C-8E44-431EAA8FFAD4}">
      <dgm:prSet/>
      <dgm:spPr/>
      <dgm:t>
        <a:bodyPr/>
        <a:lstStyle/>
        <a:p>
          <a:endParaRPr lang="en-CA"/>
        </a:p>
      </dgm:t>
    </dgm:pt>
    <dgm:pt modelId="{9B33B61E-11A4-43CC-9AD9-F5511E524248}" type="sibTrans" cxnId="{E0350BF7-C35F-4F6C-8E44-431EAA8FFAD4}">
      <dgm:prSet/>
      <dgm:spPr/>
      <dgm:t>
        <a:bodyPr/>
        <a:lstStyle/>
        <a:p>
          <a:endParaRPr lang="en-CA"/>
        </a:p>
      </dgm:t>
    </dgm:pt>
    <dgm:pt modelId="{C8F42748-72E5-4501-9F02-AA726D7A23B7}">
      <dgm:prSet phldrT="[Text]" custT="1"/>
      <dgm:spPr>
        <a:noFill/>
        <a:ln>
          <a:solidFill>
            <a:schemeClr val="accent2"/>
          </a:solidFill>
        </a:ln>
      </dgm:spPr>
      <dgm:t>
        <a:bodyPr/>
        <a:lstStyle/>
        <a:p>
          <a:r>
            <a:rPr lang="en-CA" sz="2000" b="1" dirty="0">
              <a:latin typeface="Calibri"/>
              <a:cs typeface="Calibri"/>
            </a:rPr>
            <a:t>Oversight</a:t>
          </a:r>
          <a:br>
            <a:rPr lang="en-CA" sz="2000" b="1" dirty="0">
              <a:latin typeface="Calibri"/>
              <a:cs typeface="Calibri"/>
            </a:rPr>
          </a:br>
          <a:r>
            <a:rPr lang="en-CA" sz="2000" b="1" dirty="0">
              <a:latin typeface="Calibri"/>
              <a:cs typeface="Calibri"/>
            </a:rPr>
            <a:t>Governance Committees</a:t>
          </a:r>
          <a:endParaRPr lang="en-CA" sz="2400" b="1" dirty="0">
            <a:latin typeface="Calibri"/>
            <a:cs typeface="Calibri"/>
          </a:endParaRPr>
        </a:p>
      </dgm:t>
    </dgm:pt>
    <dgm:pt modelId="{2FB1D218-1BF9-4309-85BF-1CFDBAB34A0D}" type="parTrans" cxnId="{09673448-5D3F-4370-B1C2-129198070431}">
      <dgm:prSet/>
      <dgm:spPr/>
      <dgm:t>
        <a:bodyPr/>
        <a:lstStyle/>
        <a:p>
          <a:endParaRPr lang="en-CA"/>
        </a:p>
      </dgm:t>
    </dgm:pt>
    <dgm:pt modelId="{7BC9FA7B-752C-4314-B705-E50F71E2F435}" type="sibTrans" cxnId="{09673448-5D3F-4370-B1C2-129198070431}">
      <dgm:prSet/>
      <dgm:spPr/>
      <dgm:t>
        <a:bodyPr/>
        <a:lstStyle/>
        <a:p>
          <a:endParaRPr lang="en-CA"/>
        </a:p>
      </dgm:t>
    </dgm:pt>
    <dgm:pt modelId="{5E1ED022-BE10-4ADD-8020-D561020D28AD}">
      <dgm:prSet phldrT="[Text]"/>
      <dgm:spPr/>
      <dgm:t>
        <a:bodyPr/>
        <a:lstStyle/>
        <a:p>
          <a:r>
            <a:rPr lang="en-CA" dirty="0">
              <a:solidFill>
                <a:schemeClr val="tx1"/>
              </a:solidFill>
              <a:latin typeface="Calibri"/>
              <a:cs typeface="Calibri"/>
            </a:rPr>
            <a:t>Clinical Trials</a:t>
          </a:r>
        </a:p>
      </dgm:t>
    </dgm:pt>
    <dgm:pt modelId="{58F5732F-9408-41A6-A4B1-D3EAC5CFE461}" type="parTrans" cxnId="{BF6FF7DE-D5A4-4F8F-B2D5-42E9F1C5D3E0}">
      <dgm:prSet/>
      <dgm:spPr/>
      <dgm:t>
        <a:bodyPr/>
        <a:lstStyle/>
        <a:p>
          <a:endParaRPr lang="en-CA"/>
        </a:p>
      </dgm:t>
    </dgm:pt>
    <dgm:pt modelId="{902FC879-673E-4AFB-8A44-F209A08421C6}" type="sibTrans" cxnId="{BF6FF7DE-D5A4-4F8F-B2D5-42E9F1C5D3E0}">
      <dgm:prSet/>
      <dgm:spPr/>
      <dgm:t>
        <a:bodyPr/>
        <a:lstStyle/>
        <a:p>
          <a:endParaRPr lang="en-CA"/>
        </a:p>
      </dgm:t>
    </dgm:pt>
    <dgm:pt modelId="{E19B0608-85ED-4BC4-9A27-B3ED912493A8}">
      <dgm:prSet phldrT="[Text]"/>
      <dgm:spPr/>
      <dgm:t>
        <a:bodyPr/>
        <a:lstStyle/>
        <a:p>
          <a:r>
            <a:rPr lang="en-CA" dirty="0">
              <a:solidFill>
                <a:schemeClr val="tx1"/>
              </a:solidFill>
              <a:latin typeface="Calibri"/>
              <a:cs typeface="Calibri"/>
            </a:rPr>
            <a:t>Data Safety Monitoring</a:t>
          </a:r>
        </a:p>
      </dgm:t>
    </dgm:pt>
    <dgm:pt modelId="{6BAEB063-48CE-4337-9858-789418157B19}" type="parTrans" cxnId="{94B0AF59-3935-4B2D-87D7-D09E3A2114C9}">
      <dgm:prSet/>
      <dgm:spPr/>
      <dgm:t>
        <a:bodyPr/>
        <a:lstStyle/>
        <a:p>
          <a:endParaRPr lang="en-CA"/>
        </a:p>
      </dgm:t>
    </dgm:pt>
    <dgm:pt modelId="{F39F67BD-1AFC-43BF-AE3F-77D66F43EA43}" type="sibTrans" cxnId="{94B0AF59-3935-4B2D-87D7-D09E3A2114C9}">
      <dgm:prSet/>
      <dgm:spPr/>
      <dgm:t>
        <a:bodyPr/>
        <a:lstStyle/>
        <a:p>
          <a:endParaRPr lang="en-CA"/>
        </a:p>
      </dgm:t>
    </dgm:pt>
    <dgm:pt modelId="{4EAEACAD-300A-43B9-BA77-528C1B74F6FB}">
      <dgm:prSet phldrT="[Text]" custT="1"/>
      <dgm:spPr>
        <a:noFill/>
        <a:ln>
          <a:solidFill>
            <a:schemeClr val="accent2"/>
          </a:solidFill>
        </a:ln>
      </dgm:spPr>
      <dgm:t>
        <a:bodyPr/>
        <a:lstStyle/>
        <a:p>
          <a:r>
            <a:rPr lang="en-CA" sz="2000" b="1" dirty="0">
              <a:solidFill>
                <a:schemeClr val="tx1"/>
              </a:solidFill>
              <a:latin typeface="Calibri"/>
              <a:cs typeface="Calibri"/>
            </a:rPr>
            <a:t>Support Committees</a:t>
          </a:r>
        </a:p>
      </dgm:t>
    </dgm:pt>
    <dgm:pt modelId="{399CD5D1-8B53-4E9C-92CA-3A501C7E5BC0}" type="parTrans" cxnId="{8C1859B9-AD1B-4F27-838A-48AE171DD9CC}">
      <dgm:prSet/>
      <dgm:spPr/>
      <dgm:t>
        <a:bodyPr/>
        <a:lstStyle/>
        <a:p>
          <a:endParaRPr lang="en-CA"/>
        </a:p>
      </dgm:t>
    </dgm:pt>
    <dgm:pt modelId="{44B1BA66-4E1A-43DA-90FC-116B80807289}" type="sibTrans" cxnId="{8C1859B9-AD1B-4F27-838A-48AE171DD9CC}">
      <dgm:prSet/>
      <dgm:spPr/>
      <dgm:t>
        <a:bodyPr/>
        <a:lstStyle/>
        <a:p>
          <a:endParaRPr lang="en-CA"/>
        </a:p>
      </dgm:t>
    </dgm:pt>
    <dgm:pt modelId="{5785BEFF-12B4-4A64-8946-E728CDC85674}">
      <dgm:prSet phldrT="[Text]"/>
      <dgm:spPr/>
      <dgm:t>
        <a:bodyPr/>
        <a:lstStyle/>
        <a:p>
          <a:r>
            <a:rPr lang="en-CA" dirty="0">
              <a:solidFill>
                <a:schemeClr val="tx1"/>
              </a:solidFill>
              <a:latin typeface="Calibri"/>
              <a:cs typeface="Calibri"/>
            </a:rPr>
            <a:t>CRA</a:t>
          </a:r>
        </a:p>
      </dgm:t>
    </dgm:pt>
    <dgm:pt modelId="{8C58500A-D04D-4822-A6F2-0F71C6418B29}" type="parTrans" cxnId="{328C4893-3A3B-4E4F-BEA1-E9F27F488D12}">
      <dgm:prSet/>
      <dgm:spPr/>
      <dgm:t>
        <a:bodyPr/>
        <a:lstStyle/>
        <a:p>
          <a:endParaRPr lang="en-CA"/>
        </a:p>
      </dgm:t>
    </dgm:pt>
    <dgm:pt modelId="{49384DD9-FEF5-445C-8CEE-B693DE23D176}" type="sibTrans" cxnId="{328C4893-3A3B-4E4F-BEA1-E9F27F488D12}">
      <dgm:prSet/>
      <dgm:spPr/>
      <dgm:t>
        <a:bodyPr/>
        <a:lstStyle/>
        <a:p>
          <a:endParaRPr lang="en-CA"/>
        </a:p>
      </dgm:t>
    </dgm:pt>
    <dgm:pt modelId="{081CF02C-E5A9-4333-A789-84DB416B86C3}">
      <dgm:prSet phldrT="[Text]"/>
      <dgm:spPr/>
      <dgm:t>
        <a:bodyPr/>
        <a:lstStyle/>
        <a:p>
          <a:r>
            <a:rPr lang="en-CA" dirty="0">
              <a:solidFill>
                <a:schemeClr val="tx1"/>
              </a:solidFill>
              <a:latin typeface="Calibri"/>
              <a:cs typeface="Calibri"/>
            </a:rPr>
            <a:t>Patient Rep</a:t>
          </a:r>
        </a:p>
      </dgm:t>
    </dgm:pt>
    <dgm:pt modelId="{B4E17689-CD0C-4F80-8D21-AB67E85E48FC}" type="parTrans" cxnId="{F38D7FEC-B696-4824-8458-F5FD9E79051F}">
      <dgm:prSet/>
      <dgm:spPr/>
      <dgm:t>
        <a:bodyPr/>
        <a:lstStyle/>
        <a:p>
          <a:endParaRPr lang="en-CA"/>
        </a:p>
      </dgm:t>
    </dgm:pt>
    <dgm:pt modelId="{5ABB1F5C-9534-482E-A160-EB231311A590}" type="sibTrans" cxnId="{F38D7FEC-B696-4824-8458-F5FD9E79051F}">
      <dgm:prSet/>
      <dgm:spPr/>
      <dgm:t>
        <a:bodyPr/>
        <a:lstStyle/>
        <a:p>
          <a:endParaRPr lang="en-CA"/>
        </a:p>
      </dgm:t>
    </dgm:pt>
    <dgm:pt modelId="{062D3C55-9A72-4807-8D78-DA029F86913A}">
      <dgm:prSet phldrT="[Text]"/>
      <dgm:spPr/>
      <dgm:t>
        <a:bodyPr/>
        <a:lstStyle/>
        <a:p>
          <a:r>
            <a:rPr lang="en-CA" dirty="0">
              <a:solidFill>
                <a:schemeClr val="tx1"/>
              </a:solidFill>
              <a:latin typeface="Calibri"/>
              <a:cs typeface="Calibri"/>
            </a:rPr>
            <a:t> Strategic Executive Advisory</a:t>
          </a:r>
        </a:p>
      </dgm:t>
    </dgm:pt>
    <dgm:pt modelId="{BD2DE988-C76E-4EA3-91B4-8A9CF682EC2B}" type="parTrans" cxnId="{9CDCDCF6-9E85-4C99-8131-A63A58A34A77}">
      <dgm:prSet/>
      <dgm:spPr/>
      <dgm:t>
        <a:bodyPr/>
        <a:lstStyle/>
        <a:p>
          <a:endParaRPr lang="en-CA"/>
        </a:p>
      </dgm:t>
    </dgm:pt>
    <dgm:pt modelId="{C0A773F0-0B09-4202-A410-1EEA8AC33217}" type="sibTrans" cxnId="{9CDCDCF6-9E85-4C99-8131-A63A58A34A77}">
      <dgm:prSet/>
      <dgm:spPr/>
      <dgm:t>
        <a:bodyPr/>
        <a:lstStyle/>
        <a:p>
          <a:endParaRPr lang="en-CA"/>
        </a:p>
      </dgm:t>
    </dgm:pt>
    <dgm:pt modelId="{5D1856A1-5A39-4F5D-A4F7-1CFCD232C974}">
      <dgm:prSet phldrT="[Text]"/>
      <dgm:spPr/>
      <dgm:t>
        <a:bodyPr/>
        <a:lstStyle/>
        <a:p>
          <a:r>
            <a:rPr lang="en-CA" b="1" dirty="0">
              <a:solidFill>
                <a:schemeClr val="tx1"/>
              </a:solidFill>
              <a:latin typeface="Calibri"/>
              <a:cs typeface="Calibri"/>
            </a:rPr>
            <a:t>Endpoint Committees</a:t>
          </a:r>
        </a:p>
      </dgm:t>
    </dgm:pt>
    <dgm:pt modelId="{ACBE8115-0699-4F97-B630-A43B096AFF92}" type="parTrans" cxnId="{994B897B-56DB-47F4-B171-980EB6EBB815}">
      <dgm:prSet/>
      <dgm:spPr/>
      <dgm:t>
        <a:bodyPr/>
        <a:lstStyle/>
        <a:p>
          <a:endParaRPr lang="en-CA"/>
        </a:p>
      </dgm:t>
    </dgm:pt>
    <dgm:pt modelId="{7AEB4EEF-FEED-4CBD-B786-3560CEAEED9B}" type="sibTrans" cxnId="{994B897B-56DB-47F4-B171-980EB6EBB815}">
      <dgm:prSet/>
      <dgm:spPr/>
      <dgm:t>
        <a:bodyPr/>
        <a:lstStyle/>
        <a:p>
          <a:endParaRPr lang="en-CA"/>
        </a:p>
      </dgm:t>
    </dgm:pt>
    <dgm:pt modelId="{06700DB7-7649-4364-8005-66F65E092243}">
      <dgm:prSet phldrT="[Text]"/>
      <dgm:spPr/>
      <dgm:t>
        <a:bodyPr/>
        <a:lstStyle/>
        <a:p>
          <a:r>
            <a:rPr lang="en-CA" dirty="0">
              <a:solidFill>
                <a:schemeClr val="tx1"/>
              </a:solidFill>
              <a:latin typeface="Calibri"/>
              <a:cs typeface="Calibri"/>
            </a:rPr>
            <a:t>Pharmacy</a:t>
          </a:r>
        </a:p>
      </dgm:t>
    </dgm:pt>
    <dgm:pt modelId="{3D5C79F2-6AA7-478B-B708-C40FD8B269D7}" type="parTrans" cxnId="{C38C0CFD-0C79-47CF-BAAF-5A56F89F54AA}">
      <dgm:prSet/>
      <dgm:spPr/>
      <dgm:t>
        <a:bodyPr/>
        <a:lstStyle/>
        <a:p>
          <a:endParaRPr lang="en-US"/>
        </a:p>
      </dgm:t>
    </dgm:pt>
    <dgm:pt modelId="{8C8F0F32-E537-4F1C-8540-50678E8EE827}" type="sibTrans" cxnId="{C38C0CFD-0C79-47CF-BAAF-5A56F89F54AA}">
      <dgm:prSet/>
      <dgm:spPr/>
      <dgm:t>
        <a:bodyPr/>
        <a:lstStyle/>
        <a:p>
          <a:endParaRPr lang="en-US"/>
        </a:p>
      </dgm:t>
    </dgm:pt>
    <dgm:pt modelId="{CA039477-798F-45BE-B82B-91201C7E4A70}">
      <dgm:prSet phldrT="[Text]"/>
      <dgm:spPr/>
      <dgm:t>
        <a:bodyPr/>
        <a:lstStyle/>
        <a:p>
          <a:r>
            <a:rPr lang="en-CA" dirty="0">
              <a:solidFill>
                <a:schemeClr val="tx1"/>
              </a:solidFill>
              <a:latin typeface="Calibri"/>
              <a:cs typeface="Calibri"/>
            </a:rPr>
            <a:t>Auditing Monitoring</a:t>
          </a:r>
        </a:p>
      </dgm:t>
    </dgm:pt>
    <dgm:pt modelId="{A4536232-E3BF-4BCE-9B3D-0B54D8DD68B3}" type="parTrans" cxnId="{A7E38543-FEEA-41B9-8662-F77D0301D47C}">
      <dgm:prSet/>
      <dgm:spPr/>
      <dgm:t>
        <a:bodyPr/>
        <a:lstStyle/>
        <a:p>
          <a:endParaRPr lang="en-US"/>
        </a:p>
      </dgm:t>
    </dgm:pt>
    <dgm:pt modelId="{713EB069-BA82-4294-8FA8-FD4691F3D4B1}" type="sibTrans" cxnId="{A7E38543-FEEA-41B9-8662-F77D0301D47C}">
      <dgm:prSet/>
      <dgm:spPr/>
      <dgm:t>
        <a:bodyPr/>
        <a:lstStyle/>
        <a:p>
          <a:endParaRPr lang="en-US"/>
        </a:p>
      </dgm:t>
    </dgm:pt>
    <dgm:pt modelId="{47C82D68-4C71-4943-B84C-57B07198B9F7}">
      <dgm:prSet phldrT="[Text]"/>
      <dgm:spPr/>
      <dgm:t>
        <a:bodyPr/>
        <a:lstStyle/>
        <a:p>
          <a:r>
            <a:rPr lang="en-CA" dirty="0">
              <a:solidFill>
                <a:schemeClr val="tx1"/>
              </a:solidFill>
              <a:latin typeface="Calibri"/>
              <a:cs typeface="Calibri"/>
            </a:rPr>
            <a:t>Centre Representative</a:t>
          </a:r>
        </a:p>
      </dgm:t>
    </dgm:pt>
    <dgm:pt modelId="{9FC5BE0E-C4FD-4E87-9EC2-E05969A49D67}" type="parTrans" cxnId="{DAEB712B-AA9F-428B-AAFA-1901D986B69D}">
      <dgm:prSet/>
      <dgm:spPr/>
      <dgm:t>
        <a:bodyPr/>
        <a:lstStyle/>
        <a:p>
          <a:endParaRPr lang="en-US"/>
        </a:p>
      </dgm:t>
    </dgm:pt>
    <dgm:pt modelId="{A12539FD-D458-4C90-B6FE-40C4ECA4EBB3}" type="sibTrans" cxnId="{DAEB712B-AA9F-428B-AAFA-1901D986B69D}">
      <dgm:prSet/>
      <dgm:spPr/>
      <dgm:t>
        <a:bodyPr/>
        <a:lstStyle/>
        <a:p>
          <a:endParaRPr lang="en-US"/>
        </a:p>
      </dgm:t>
    </dgm:pt>
    <dgm:pt modelId="{421215D4-5A2F-4078-8C35-59BB6CCDB082}">
      <dgm:prSet phldrT="[Text]"/>
      <dgm:spPr/>
      <dgm:t>
        <a:bodyPr/>
        <a:lstStyle/>
        <a:p>
          <a:r>
            <a:rPr lang="en-CA" dirty="0">
              <a:solidFill>
                <a:schemeClr val="tx1"/>
              </a:solidFill>
              <a:latin typeface="Calibri"/>
              <a:cs typeface="Calibri"/>
            </a:rPr>
            <a:t>RTQA</a:t>
          </a:r>
        </a:p>
      </dgm:t>
    </dgm:pt>
    <dgm:pt modelId="{4F375E17-4044-4716-BB9F-1CAF539AE296}" type="parTrans" cxnId="{685D69BC-2131-4709-9BB3-0835DEAF4BB8}">
      <dgm:prSet/>
      <dgm:spPr/>
      <dgm:t>
        <a:bodyPr/>
        <a:lstStyle/>
        <a:p>
          <a:endParaRPr lang="en-US"/>
        </a:p>
      </dgm:t>
    </dgm:pt>
    <dgm:pt modelId="{A702F04B-81FB-4202-B1CF-D197FC19247D}" type="sibTrans" cxnId="{685D69BC-2131-4709-9BB3-0835DEAF4BB8}">
      <dgm:prSet/>
      <dgm:spPr/>
      <dgm:t>
        <a:bodyPr/>
        <a:lstStyle/>
        <a:p>
          <a:endParaRPr lang="en-US"/>
        </a:p>
      </dgm:t>
    </dgm:pt>
    <dgm:pt modelId="{05FD1B5A-B7EE-478F-A5DD-C57453672EF5}" type="pres">
      <dgm:prSet presAssocID="{989E5774-187A-4A00-94F7-5AEC1E25CA03}" presName="theList" presStyleCnt="0">
        <dgm:presLayoutVars>
          <dgm:dir/>
          <dgm:animLvl val="lvl"/>
          <dgm:resizeHandles val="exact"/>
        </dgm:presLayoutVars>
      </dgm:prSet>
      <dgm:spPr/>
    </dgm:pt>
    <dgm:pt modelId="{6862E814-A97C-4524-8187-FD1214D67204}" type="pres">
      <dgm:prSet presAssocID="{944A5C07-BE99-462D-859C-D453E0CC0BCB}" presName="compNode" presStyleCnt="0"/>
      <dgm:spPr/>
    </dgm:pt>
    <dgm:pt modelId="{F2BDD15A-68B7-4B0F-ABFA-68621C22D908}" type="pres">
      <dgm:prSet presAssocID="{944A5C07-BE99-462D-859C-D453E0CC0BCB}" presName="aNode" presStyleLbl="bgShp" presStyleIdx="0" presStyleCnt="3"/>
      <dgm:spPr/>
    </dgm:pt>
    <dgm:pt modelId="{1770963A-DE8F-4DA0-BFC4-F44DDB8D7C44}" type="pres">
      <dgm:prSet presAssocID="{944A5C07-BE99-462D-859C-D453E0CC0BCB}" presName="textNode" presStyleLbl="bgShp" presStyleIdx="0" presStyleCnt="3"/>
      <dgm:spPr/>
    </dgm:pt>
    <dgm:pt modelId="{7426F86E-3DE4-48B4-89F3-8B3FB1598256}" type="pres">
      <dgm:prSet presAssocID="{944A5C07-BE99-462D-859C-D453E0CC0BCB}" presName="compChildNode" presStyleCnt="0"/>
      <dgm:spPr/>
    </dgm:pt>
    <dgm:pt modelId="{A33CB294-AE68-4D1B-B5B1-7FC006729EF2}" type="pres">
      <dgm:prSet presAssocID="{944A5C07-BE99-462D-859C-D453E0CC0BCB}" presName="theInnerList" presStyleCnt="0"/>
      <dgm:spPr/>
    </dgm:pt>
    <dgm:pt modelId="{9A823B00-FD9B-49D5-9F53-AFC66019A41B}" type="pres">
      <dgm:prSet presAssocID="{B259888B-5C13-47B0-B395-5871DB2DEACE}" presName="childNode" presStyleLbl="node1" presStyleIdx="0" presStyleCnt="12">
        <dgm:presLayoutVars>
          <dgm:bulletEnabled val="1"/>
        </dgm:presLayoutVars>
      </dgm:prSet>
      <dgm:spPr/>
    </dgm:pt>
    <dgm:pt modelId="{5F36F010-E78D-4D77-BC51-FBF0B0B731D2}" type="pres">
      <dgm:prSet presAssocID="{B259888B-5C13-47B0-B395-5871DB2DEACE}" presName="aSpace2" presStyleCnt="0"/>
      <dgm:spPr/>
    </dgm:pt>
    <dgm:pt modelId="{4FABC975-AABD-4569-891B-01AD3CEE3086}" type="pres">
      <dgm:prSet presAssocID="{81758CAF-B6CC-4A84-ADC4-A93305900F47}" presName="childNode" presStyleLbl="node1" presStyleIdx="1" presStyleCnt="12">
        <dgm:presLayoutVars>
          <dgm:bulletEnabled val="1"/>
        </dgm:presLayoutVars>
      </dgm:prSet>
      <dgm:spPr/>
    </dgm:pt>
    <dgm:pt modelId="{564AA78E-9763-4FD1-96F6-1AD48A21F13A}" type="pres">
      <dgm:prSet presAssocID="{81758CAF-B6CC-4A84-ADC4-A93305900F47}" presName="aSpace2" presStyleCnt="0"/>
      <dgm:spPr/>
    </dgm:pt>
    <dgm:pt modelId="{EBA5D843-D0A9-4D19-92D8-67CCFDC041EF}" type="pres">
      <dgm:prSet presAssocID="{5D1856A1-5A39-4F5D-A4F7-1CFCD232C974}" presName="childNode" presStyleLbl="node1" presStyleIdx="2" presStyleCnt="12">
        <dgm:presLayoutVars>
          <dgm:bulletEnabled val="1"/>
        </dgm:presLayoutVars>
      </dgm:prSet>
      <dgm:spPr/>
    </dgm:pt>
    <dgm:pt modelId="{E2AA5E50-08E7-44A6-8933-33F7CB5BA30F}" type="pres">
      <dgm:prSet presAssocID="{944A5C07-BE99-462D-859C-D453E0CC0BCB}" presName="aSpace" presStyleCnt="0"/>
      <dgm:spPr/>
    </dgm:pt>
    <dgm:pt modelId="{3721B19F-292D-451D-8DE0-FD4C936BB0B8}" type="pres">
      <dgm:prSet presAssocID="{C8F42748-72E5-4501-9F02-AA726D7A23B7}" presName="compNode" presStyleCnt="0"/>
      <dgm:spPr/>
    </dgm:pt>
    <dgm:pt modelId="{E5BD9580-3CD3-4350-8897-AAD3FECAE8A6}" type="pres">
      <dgm:prSet presAssocID="{C8F42748-72E5-4501-9F02-AA726D7A23B7}" presName="aNode" presStyleLbl="bgShp" presStyleIdx="1" presStyleCnt="3"/>
      <dgm:spPr/>
    </dgm:pt>
    <dgm:pt modelId="{BC94AB51-0692-477E-8982-5A565A21BFFB}" type="pres">
      <dgm:prSet presAssocID="{C8F42748-72E5-4501-9F02-AA726D7A23B7}" presName="textNode" presStyleLbl="bgShp" presStyleIdx="1" presStyleCnt="3"/>
      <dgm:spPr/>
    </dgm:pt>
    <dgm:pt modelId="{0F887F49-9BDB-4349-985C-433D825F0A78}" type="pres">
      <dgm:prSet presAssocID="{C8F42748-72E5-4501-9F02-AA726D7A23B7}" presName="compChildNode" presStyleCnt="0"/>
      <dgm:spPr/>
    </dgm:pt>
    <dgm:pt modelId="{94A2348C-64AA-4051-B419-17287E76E2D6}" type="pres">
      <dgm:prSet presAssocID="{C8F42748-72E5-4501-9F02-AA726D7A23B7}" presName="theInnerList" presStyleCnt="0"/>
      <dgm:spPr/>
    </dgm:pt>
    <dgm:pt modelId="{9F6BDE22-B2B8-4A2D-8BA8-593A023CCF84}" type="pres">
      <dgm:prSet presAssocID="{5E1ED022-BE10-4ADD-8020-D561020D28AD}" presName="childNode" presStyleLbl="node1" presStyleIdx="3" presStyleCnt="12">
        <dgm:presLayoutVars>
          <dgm:bulletEnabled val="1"/>
        </dgm:presLayoutVars>
      </dgm:prSet>
      <dgm:spPr/>
    </dgm:pt>
    <dgm:pt modelId="{9F571114-2008-47BA-A6E0-BFB4EDC051A2}" type="pres">
      <dgm:prSet presAssocID="{5E1ED022-BE10-4ADD-8020-D561020D28AD}" presName="aSpace2" presStyleCnt="0"/>
      <dgm:spPr/>
    </dgm:pt>
    <dgm:pt modelId="{5E4C5C59-E4F8-47CF-B2DB-DBD5FA320427}" type="pres">
      <dgm:prSet presAssocID="{E19B0608-85ED-4BC4-9A27-B3ED912493A8}" presName="childNode" presStyleLbl="node1" presStyleIdx="4" presStyleCnt="12">
        <dgm:presLayoutVars>
          <dgm:bulletEnabled val="1"/>
        </dgm:presLayoutVars>
      </dgm:prSet>
      <dgm:spPr/>
    </dgm:pt>
    <dgm:pt modelId="{CB439E93-532C-4FDC-9ECE-B0CC98381917}" type="pres">
      <dgm:prSet presAssocID="{E19B0608-85ED-4BC4-9A27-B3ED912493A8}" presName="aSpace2" presStyleCnt="0"/>
      <dgm:spPr/>
    </dgm:pt>
    <dgm:pt modelId="{921347A7-A792-48E3-9335-F0B2596EB7C9}" type="pres">
      <dgm:prSet presAssocID="{062D3C55-9A72-4807-8D78-DA029F86913A}" presName="childNode" presStyleLbl="node1" presStyleIdx="5" presStyleCnt="12">
        <dgm:presLayoutVars>
          <dgm:bulletEnabled val="1"/>
        </dgm:presLayoutVars>
      </dgm:prSet>
      <dgm:spPr/>
    </dgm:pt>
    <dgm:pt modelId="{F1ECF945-F177-4980-B3D0-939F968493B4}" type="pres">
      <dgm:prSet presAssocID="{C8F42748-72E5-4501-9F02-AA726D7A23B7}" presName="aSpace" presStyleCnt="0"/>
      <dgm:spPr/>
    </dgm:pt>
    <dgm:pt modelId="{8DF4DC2A-F9DA-4AE1-A0C0-4CE2555C0C48}" type="pres">
      <dgm:prSet presAssocID="{4EAEACAD-300A-43B9-BA77-528C1B74F6FB}" presName="compNode" presStyleCnt="0"/>
      <dgm:spPr/>
    </dgm:pt>
    <dgm:pt modelId="{AE087F19-298C-4226-82B4-3E9B5E163D0D}" type="pres">
      <dgm:prSet presAssocID="{4EAEACAD-300A-43B9-BA77-528C1B74F6FB}" presName="aNode" presStyleLbl="bgShp" presStyleIdx="2" presStyleCnt="3"/>
      <dgm:spPr/>
    </dgm:pt>
    <dgm:pt modelId="{ED782E72-4743-4A95-A908-7DEA11F238AA}" type="pres">
      <dgm:prSet presAssocID="{4EAEACAD-300A-43B9-BA77-528C1B74F6FB}" presName="textNode" presStyleLbl="bgShp" presStyleIdx="2" presStyleCnt="3"/>
      <dgm:spPr/>
    </dgm:pt>
    <dgm:pt modelId="{0810947B-4992-40AB-A90E-AA35CB8E86F0}" type="pres">
      <dgm:prSet presAssocID="{4EAEACAD-300A-43B9-BA77-528C1B74F6FB}" presName="compChildNode" presStyleCnt="0"/>
      <dgm:spPr/>
    </dgm:pt>
    <dgm:pt modelId="{815640EB-CA37-49D2-975B-355D27A8303E}" type="pres">
      <dgm:prSet presAssocID="{4EAEACAD-300A-43B9-BA77-528C1B74F6FB}" presName="theInnerList" presStyleCnt="0"/>
      <dgm:spPr/>
    </dgm:pt>
    <dgm:pt modelId="{35D07AF1-D4F9-4941-BB1C-4E9BFD42FB65}" type="pres">
      <dgm:prSet presAssocID="{5785BEFF-12B4-4A64-8946-E728CDC85674}" presName="childNode" presStyleLbl="node1" presStyleIdx="6" presStyleCnt="12">
        <dgm:presLayoutVars>
          <dgm:bulletEnabled val="1"/>
        </dgm:presLayoutVars>
      </dgm:prSet>
      <dgm:spPr/>
    </dgm:pt>
    <dgm:pt modelId="{740D899A-55CE-4C44-9042-8F0900553B44}" type="pres">
      <dgm:prSet presAssocID="{5785BEFF-12B4-4A64-8946-E728CDC85674}" presName="aSpace2" presStyleCnt="0"/>
      <dgm:spPr/>
    </dgm:pt>
    <dgm:pt modelId="{C02A3428-724A-4623-A044-6AAC5856C363}" type="pres">
      <dgm:prSet presAssocID="{06700DB7-7649-4364-8005-66F65E092243}" presName="childNode" presStyleLbl="node1" presStyleIdx="7" presStyleCnt="12">
        <dgm:presLayoutVars>
          <dgm:bulletEnabled val="1"/>
        </dgm:presLayoutVars>
      </dgm:prSet>
      <dgm:spPr/>
    </dgm:pt>
    <dgm:pt modelId="{3F13547E-EB8D-476A-B6C2-7F2A1E4B6B0E}" type="pres">
      <dgm:prSet presAssocID="{06700DB7-7649-4364-8005-66F65E092243}" presName="aSpace2" presStyleCnt="0"/>
      <dgm:spPr/>
    </dgm:pt>
    <dgm:pt modelId="{01B860DB-25C5-41C2-99D8-87BBCBD4F8E9}" type="pres">
      <dgm:prSet presAssocID="{CA039477-798F-45BE-B82B-91201C7E4A70}" presName="childNode" presStyleLbl="node1" presStyleIdx="8" presStyleCnt="12">
        <dgm:presLayoutVars>
          <dgm:bulletEnabled val="1"/>
        </dgm:presLayoutVars>
      </dgm:prSet>
      <dgm:spPr/>
    </dgm:pt>
    <dgm:pt modelId="{5BAD27C3-52AF-4D80-96A5-64F6D6E5B213}" type="pres">
      <dgm:prSet presAssocID="{CA039477-798F-45BE-B82B-91201C7E4A70}" presName="aSpace2" presStyleCnt="0"/>
      <dgm:spPr/>
    </dgm:pt>
    <dgm:pt modelId="{7E99AD03-2DC8-48D0-BF72-AC78E6DDAF1D}" type="pres">
      <dgm:prSet presAssocID="{081CF02C-E5A9-4333-A789-84DB416B86C3}" presName="childNode" presStyleLbl="node1" presStyleIdx="9" presStyleCnt="12">
        <dgm:presLayoutVars>
          <dgm:bulletEnabled val="1"/>
        </dgm:presLayoutVars>
      </dgm:prSet>
      <dgm:spPr/>
    </dgm:pt>
    <dgm:pt modelId="{FC3537F7-717B-46E3-8049-05EA49B5C64F}" type="pres">
      <dgm:prSet presAssocID="{081CF02C-E5A9-4333-A789-84DB416B86C3}" presName="aSpace2" presStyleCnt="0"/>
      <dgm:spPr/>
    </dgm:pt>
    <dgm:pt modelId="{5EE5416C-8022-4E22-8F39-245D8BC0AED4}" type="pres">
      <dgm:prSet presAssocID="{47C82D68-4C71-4943-B84C-57B07198B9F7}" presName="childNode" presStyleLbl="node1" presStyleIdx="10" presStyleCnt="12">
        <dgm:presLayoutVars>
          <dgm:bulletEnabled val="1"/>
        </dgm:presLayoutVars>
      </dgm:prSet>
      <dgm:spPr/>
    </dgm:pt>
    <dgm:pt modelId="{82A26A95-6FB8-4E49-9717-4FD0E2061C49}" type="pres">
      <dgm:prSet presAssocID="{47C82D68-4C71-4943-B84C-57B07198B9F7}" presName="aSpace2" presStyleCnt="0"/>
      <dgm:spPr/>
    </dgm:pt>
    <dgm:pt modelId="{B78DFB78-8D0B-4137-9B4A-8240F02846F4}" type="pres">
      <dgm:prSet presAssocID="{421215D4-5A2F-4078-8C35-59BB6CCDB082}" presName="childNode" presStyleLbl="node1" presStyleIdx="11" presStyleCnt="12">
        <dgm:presLayoutVars>
          <dgm:bulletEnabled val="1"/>
        </dgm:presLayoutVars>
      </dgm:prSet>
      <dgm:spPr/>
    </dgm:pt>
  </dgm:ptLst>
  <dgm:cxnLst>
    <dgm:cxn modelId="{9325EA07-A669-2B44-BC5C-5DD9547EB1C7}" type="presOf" srcId="{421215D4-5A2F-4078-8C35-59BB6CCDB082}" destId="{B78DFB78-8D0B-4137-9B4A-8240F02846F4}" srcOrd="0" destOrd="0" presId="urn:microsoft.com/office/officeart/2005/8/layout/lProcess2"/>
    <dgm:cxn modelId="{A652C50D-E494-427D-8C76-387B74EE2848}" srcId="{989E5774-187A-4A00-94F7-5AEC1E25CA03}" destId="{944A5C07-BE99-462D-859C-D453E0CC0BCB}" srcOrd="0" destOrd="0" parTransId="{9C841563-9F7D-4460-92F0-140B8A91EB2F}" sibTransId="{373946A2-8476-4683-AE03-C608E1F4980A}"/>
    <dgm:cxn modelId="{E272840F-C6FF-1842-959D-47B8FC7C7ED4}" type="presOf" srcId="{4EAEACAD-300A-43B9-BA77-528C1B74F6FB}" destId="{AE087F19-298C-4226-82B4-3E9B5E163D0D}" srcOrd="0" destOrd="0" presId="urn:microsoft.com/office/officeart/2005/8/layout/lProcess2"/>
    <dgm:cxn modelId="{0F763421-D0A3-774C-BCC0-174ACB8CF34C}" type="presOf" srcId="{06700DB7-7649-4364-8005-66F65E092243}" destId="{C02A3428-724A-4623-A044-6AAC5856C363}" srcOrd="0" destOrd="0" presId="urn:microsoft.com/office/officeart/2005/8/layout/lProcess2"/>
    <dgm:cxn modelId="{DAEB712B-AA9F-428B-AAFA-1901D986B69D}" srcId="{4EAEACAD-300A-43B9-BA77-528C1B74F6FB}" destId="{47C82D68-4C71-4943-B84C-57B07198B9F7}" srcOrd="4" destOrd="0" parTransId="{9FC5BE0E-C4FD-4E87-9EC2-E05969A49D67}" sibTransId="{A12539FD-D458-4C90-B6FE-40C4ECA4EBB3}"/>
    <dgm:cxn modelId="{BE2E953C-1DB3-C347-B896-9574E75F7DD8}" type="presOf" srcId="{944A5C07-BE99-462D-859C-D453E0CC0BCB}" destId="{F2BDD15A-68B7-4B0F-ABFA-68621C22D908}" srcOrd="0" destOrd="0" presId="urn:microsoft.com/office/officeart/2005/8/layout/lProcess2"/>
    <dgm:cxn modelId="{A7E38543-FEEA-41B9-8662-F77D0301D47C}" srcId="{4EAEACAD-300A-43B9-BA77-528C1B74F6FB}" destId="{CA039477-798F-45BE-B82B-91201C7E4A70}" srcOrd="2" destOrd="0" parTransId="{A4536232-E3BF-4BCE-9B3D-0B54D8DD68B3}" sibTransId="{713EB069-BA82-4294-8FA8-FD4691F3D4B1}"/>
    <dgm:cxn modelId="{751AF543-EBF9-3342-8D95-BD07E12A5D8A}" type="presOf" srcId="{944A5C07-BE99-462D-859C-D453E0CC0BCB}" destId="{1770963A-DE8F-4DA0-BFC4-F44DDB8D7C44}" srcOrd="1" destOrd="0" presId="urn:microsoft.com/office/officeart/2005/8/layout/lProcess2"/>
    <dgm:cxn modelId="{F8F9AB67-50B3-A143-8907-CA1FCD4268C9}" type="presOf" srcId="{C8F42748-72E5-4501-9F02-AA726D7A23B7}" destId="{E5BD9580-3CD3-4350-8897-AAD3FECAE8A6}" srcOrd="0" destOrd="0" presId="urn:microsoft.com/office/officeart/2005/8/layout/lProcess2"/>
    <dgm:cxn modelId="{09673448-5D3F-4370-B1C2-129198070431}" srcId="{989E5774-187A-4A00-94F7-5AEC1E25CA03}" destId="{C8F42748-72E5-4501-9F02-AA726D7A23B7}" srcOrd="1" destOrd="0" parTransId="{2FB1D218-1BF9-4309-85BF-1CFDBAB34A0D}" sibTransId="{7BC9FA7B-752C-4314-B705-E50F71E2F435}"/>
    <dgm:cxn modelId="{17D6AA4C-EC34-484C-B70B-BD706401A399}" type="presOf" srcId="{81758CAF-B6CC-4A84-ADC4-A93305900F47}" destId="{4FABC975-AABD-4569-891B-01AD3CEE3086}" srcOrd="0" destOrd="0" presId="urn:microsoft.com/office/officeart/2005/8/layout/lProcess2"/>
    <dgm:cxn modelId="{5FEC0E4F-9E65-EB4A-B6A7-879DE2FE10D5}" type="presOf" srcId="{5D1856A1-5A39-4F5D-A4F7-1CFCD232C974}" destId="{EBA5D843-D0A9-4D19-92D8-67CCFDC041EF}" srcOrd="0" destOrd="0" presId="urn:microsoft.com/office/officeart/2005/8/layout/lProcess2"/>
    <dgm:cxn modelId="{DE8A4074-1A2C-924B-BB7B-23C7506D59C8}" type="presOf" srcId="{4EAEACAD-300A-43B9-BA77-528C1B74F6FB}" destId="{ED782E72-4743-4A95-A908-7DEA11F238AA}" srcOrd="1" destOrd="0" presId="urn:microsoft.com/office/officeart/2005/8/layout/lProcess2"/>
    <dgm:cxn modelId="{3CA7B155-7277-4946-A894-E9C0455A7A83}" type="presOf" srcId="{5785BEFF-12B4-4A64-8946-E728CDC85674}" destId="{35D07AF1-D4F9-4941-BB1C-4E9BFD42FB65}" srcOrd="0" destOrd="0" presId="urn:microsoft.com/office/officeart/2005/8/layout/lProcess2"/>
    <dgm:cxn modelId="{BB07DB76-F11B-0F4E-A8FB-6C6ABD005017}" type="presOf" srcId="{062D3C55-9A72-4807-8D78-DA029F86913A}" destId="{921347A7-A792-48E3-9335-F0B2596EB7C9}" srcOrd="0" destOrd="0" presId="urn:microsoft.com/office/officeart/2005/8/layout/lProcess2"/>
    <dgm:cxn modelId="{94B0AF59-3935-4B2D-87D7-D09E3A2114C9}" srcId="{C8F42748-72E5-4501-9F02-AA726D7A23B7}" destId="{E19B0608-85ED-4BC4-9A27-B3ED912493A8}" srcOrd="1" destOrd="0" parTransId="{6BAEB063-48CE-4337-9858-789418157B19}" sibTransId="{F39F67BD-1AFC-43BF-AE3F-77D66F43EA43}"/>
    <dgm:cxn modelId="{376D485A-8051-DF4D-8CE0-9BE6AB165CA0}" type="presOf" srcId="{989E5774-187A-4A00-94F7-5AEC1E25CA03}" destId="{05FD1B5A-B7EE-478F-A5DD-C57453672EF5}" srcOrd="0" destOrd="0" presId="urn:microsoft.com/office/officeart/2005/8/layout/lProcess2"/>
    <dgm:cxn modelId="{994B897B-56DB-47F4-B171-980EB6EBB815}" srcId="{944A5C07-BE99-462D-859C-D453E0CC0BCB}" destId="{5D1856A1-5A39-4F5D-A4F7-1CFCD232C974}" srcOrd="2" destOrd="0" parTransId="{ACBE8115-0699-4F97-B630-A43B096AFF92}" sibTransId="{7AEB4EEF-FEED-4CBD-B786-3560CEAEED9B}"/>
    <dgm:cxn modelId="{CF0FED7F-FC07-6D41-A90E-8494D6474E25}" type="presOf" srcId="{47C82D68-4C71-4943-B84C-57B07198B9F7}" destId="{5EE5416C-8022-4E22-8F39-245D8BC0AED4}" srcOrd="0" destOrd="0" presId="urn:microsoft.com/office/officeart/2005/8/layout/lProcess2"/>
    <dgm:cxn modelId="{F25DF38F-7F44-4A59-98CF-B744779AC332}" srcId="{944A5C07-BE99-462D-859C-D453E0CC0BCB}" destId="{B259888B-5C13-47B0-B395-5871DB2DEACE}" srcOrd="0" destOrd="0" parTransId="{5C114B1F-4A1C-44FF-AAC3-31ADF657FC73}" sibTransId="{031DA2B8-82A9-4B9F-B919-FD653B522013}"/>
    <dgm:cxn modelId="{328C4893-3A3B-4E4F-BEA1-E9F27F488D12}" srcId="{4EAEACAD-300A-43B9-BA77-528C1B74F6FB}" destId="{5785BEFF-12B4-4A64-8946-E728CDC85674}" srcOrd="0" destOrd="0" parTransId="{8C58500A-D04D-4822-A6F2-0F71C6418B29}" sibTransId="{49384DD9-FEF5-445C-8CEE-B693DE23D176}"/>
    <dgm:cxn modelId="{324F1497-C3C7-ED40-A24F-C0CCD637CB3E}" type="presOf" srcId="{081CF02C-E5A9-4333-A789-84DB416B86C3}" destId="{7E99AD03-2DC8-48D0-BF72-AC78E6DDAF1D}" srcOrd="0" destOrd="0" presId="urn:microsoft.com/office/officeart/2005/8/layout/lProcess2"/>
    <dgm:cxn modelId="{C2CEECA1-7EAE-A841-BDE6-F321718AE717}" type="presOf" srcId="{5E1ED022-BE10-4ADD-8020-D561020D28AD}" destId="{9F6BDE22-B2B8-4A2D-8BA8-593A023CCF84}" srcOrd="0" destOrd="0" presId="urn:microsoft.com/office/officeart/2005/8/layout/lProcess2"/>
    <dgm:cxn modelId="{3AA63BA9-86D8-144A-AEB6-CBF09124557F}" type="presOf" srcId="{B259888B-5C13-47B0-B395-5871DB2DEACE}" destId="{9A823B00-FD9B-49D5-9F53-AFC66019A41B}" srcOrd="0" destOrd="0" presId="urn:microsoft.com/office/officeart/2005/8/layout/lProcess2"/>
    <dgm:cxn modelId="{8C1859B9-AD1B-4F27-838A-48AE171DD9CC}" srcId="{989E5774-187A-4A00-94F7-5AEC1E25CA03}" destId="{4EAEACAD-300A-43B9-BA77-528C1B74F6FB}" srcOrd="2" destOrd="0" parTransId="{399CD5D1-8B53-4E9C-92CA-3A501C7E5BC0}" sibTransId="{44B1BA66-4E1A-43DA-90FC-116B80807289}"/>
    <dgm:cxn modelId="{685D69BC-2131-4709-9BB3-0835DEAF4BB8}" srcId="{4EAEACAD-300A-43B9-BA77-528C1B74F6FB}" destId="{421215D4-5A2F-4078-8C35-59BB6CCDB082}" srcOrd="5" destOrd="0" parTransId="{4F375E17-4044-4716-BB9F-1CAF539AE296}" sibTransId="{A702F04B-81FB-4202-B1CF-D197FC19247D}"/>
    <dgm:cxn modelId="{B82831CD-7B9C-8745-92C1-5A681056C742}" type="presOf" srcId="{CA039477-798F-45BE-B82B-91201C7E4A70}" destId="{01B860DB-25C5-41C2-99D8-87BBCBD4F8E9}" srcOrd="0" destOrd="0" presId="urn:microsoft.com/office/officeart/2005/8/layout/lProcess2"/>
    <dgm:cxn modelId="{7BC0D1D5-E61C-5D41-BF8F-BB54E40CFDAE}" type="presOf" srcId="{C8F42748-72E5-4501-9F02-AA726D7A23B7}" destId="{BC94AB51-0692-477E-8982-5A565A21BFFB}" srcOrd="1" destOrd="0" presId="urn:microsoft.com/office/officeart/2005/8/layout/lProcess2"/>
    <dgm:cxn modelId="{BF6FF7DE-D5A4-4F8F-B2D5-42E9F1C5D3E0}" srcId="{C8F42748-72E5-4501-9F02-AA726D7A23B7}" destId="{5E1ED022-BE10-4ADD-8020-D561020D28AD}" srcOrd="0" destOrd="0" parTransId="{58F5732F-9408-41A6-A4B1-D3EAC5CFE461}" sibTransId="{902FC879-673E-4AFB-8A44-F209A08421C6}"/>
    <dgm:cxn modelId="{2AC587E6-F4CD-C049-9920-64BBB3758859}" type="presOf" srcId="{E19B0608-85ED-4BC4-9A27-B3ED912493A8}" destId="{5E4C5C59-E4F8-47CF-B2DB-DBD5FA320427}" srcOrd="0" destOrd="0" presId="urn:microsoft.com/office/officeart/2005/8/layout/lProcess2"/>
    <dgm:cxn modelId="{F38D7FEC-B696-4824-8458-F5FD9E79051F}" srcId="{4EAEACAD-300A-43B9-BA77-528C1B74F6FB}" destId="{081CF02C-E5A9-4333-A789-84DB416B86C3}" srcOrd="3" destOrd="0" parTransId="{B4E17689-CD0C-4F80-8D21-AB67E85E48FC}" sibTransId="{5ABB1F5C-9534-482E-A160-EB231311A590}"/>
    <dgm:cxn modelId="{9CDCDCF6-9E85-4C99-8131-A63A58A34A77}" srcId="{C8F42748-72E5-4501-9F02-AA726D7A23B7}" destId="{062D3C55-9A72-4807-8D78-DA029F86913A}" srcOrd="2" destOrd="0" parTransId="{BD2DE988-C76E-4EA3-91B4-8A9CF682EC2B}" sibTransId="{C0A773F0-0B09-4202-A410-1EEA8AC33217}"/>
    <dgm:cxn modelId="{E0350BF7-C35F-4F6C-8E44-431EAA8FFAD4}" srcId="{944A5C07-BE99-462D-859C-D453E0CC0BCB}" destId="{81758CAF-B6CC-4A84-ADC4-A93305900F47}" srcOrd="1" destOrd="0" parTransId="{0D8D6A23-1955-4693-9C0B-1AD054D5ECA5}" sibTransId="{9B33B61E-11A4-43CC-9AD9-F5511E524248}"/>
    <dgm:cxn modelId="{C38C0CFD-0C79-47CF-BAAF-5A56F89F54AA}" srcId="{4EAEACAD-300A-43B9-BA77-528C1B74F6FB}" destId="{06700DB7-7649-4364-8005-66F65E092243}" srcOrd="1" destOrd="0" parTransId="{3D5C79F2-6AA7-478B-B708-C40FD8B269D7}" sibTransId="{8C8F0F32-E537-4F1C-8540-50678E8EE827}"/>
    <dgm:cxn modelId="{61861990-15BE-2047-9E8E-06F831732091}" type="presParOf" srcId="{05FD1B5A-B7EE-478F-A5DD-C57453672EF5}" destId="{6862E814-A97C-4524-8187-FD1214D67204}" srcOrd="0" destOrd="0" presId="urn:microsoft.com/office/officeart/2005/8/layout/lProcess2"/>
    <dgm:cxn modelId="{D7B8899A-38D7-A846-8D62-3D3A0FD138D8}" type="presParOf" srcId="{6862E814-A97C-4524-8187-FD1214D67204}" destId="{F2BDD15A-68B7-4B0F-ABFA-68621C22D908}" srcOrd="0" destOrd="0" presId="urn:microsoft.com/office/officeart/2005/8/layout/lProcess2"/>
    <dgm:cxn modelId="{06B4B46B-9CC0-2040-86A2-EA1D443C9C9A}" type="presParOf" srcId="{6862E814-A97C-4524-8187-FD1214D67204}" destId="{1770963A-DE8F-4DA0-BFC4-F44DDB8D7C44}" srcOrd="1" destOrd="0" presId="urn:microsoft.com/office/officeart/2005/8/layout/lProcess2"/>
    <dgm:cxn modelId="{9CC1D7D3-7D31-6D48-9D9A-F29B388AAC9E}" type="presParOf" srcId="{6862E814-A97C-4524-8187-FD1214D67204}" destId="{7426F86E-3DE4-48B4-89F3-8B3FB1598256}" srcOrd="2" destOrd="0" presId="urn:microsoft.com/office/officeart/2005/8/layout/lProcess2"/>
    <dgm:cxn modelId="{9DFA2728-DFD4-A248-BFFF-0408A45F0106}" type="presParOf" srcId="{7426F86E-3DE4-48B4-89F3-8B3FB1598256}" destId="{A33CB294-AE68-4D1B-B5B1-7FC006729EF2}" srcOrd="0" destOrd="0" presId="urn:microsoft.com/office/officeart/2005/8/layout/lProcess2"/>
    <dgm:cxn modelId="{4C98C066-B56C-B646-AC66-698CD7011ECC}" type="presParOf" srcId="{A33CB294-AE68-4D1B-B5B1-7FC006729EF2}" destId="{9A823B00-FD9B-49D5-9F53-AFC66019A41B}" srcOrd="0" destOrd="0" presId="urn:microsoft.com/office/officeart/2005/8/layout/lProcess2"/>
    <dgm:cxn modelId="{EB580A1C-CC48-1C49-AF06-44D2E814F8B1}" type="presParOf" srcId="{A33CB294-AE68-4D1B-B5B1-7FC006729EF2}" destId="{5F36F010-E78D-4D77-BC51-FBF0B0B731D2}" srcOrd="1" destOrd="0" presId="urn:microsoft.com/office/officeart/2005/8/layout/lProcess2"/>
    <dgm:cxn modelId="{7CB93968-B404-1844-854E-8EE7067E5E73}" type="presParOf" srcId="{A33CB294-AE68-4D1B-B5B1-7FC006729EF2}" destId="{4FABC975-AABD-4569-891B-01AD3CEE3086}" srcOrd="2" destOrd="0" presId="urn:microsoft.com/office/officeart/2005/8/layout/lProcess2"/>
    <dgm:cxn modelId="{09F4B8C8-EE74-6F40-A316-3F0C47CA5D4B}" type="presParOf" srcId="{A33CB294-AE68-4D1B-B5B1-7FC006729EF2}" destId="{564AA78E-9763-4FD1-96F6-1AD48A21F13A}" srcOrd="3" destOrd="0" presId="urn:microsoft.com/office/officeart/2005/8/layout/lProcess2"/>
    <dgm:cxn modelId="{F2952691-0276-9440-8F78-65B83F91ACC9}" type="presParOf" srcId="{A33CB294-AE68-4D1B-B5B1-7FC006729EF2}" destId="{EBA5D843-D0A9-4D19-92D8-67CCFDC041EF}" srcOrd="4" destOrd="0" presId="urn:microsoft.com/office/officeart/2005/8/layout/lProcess2"/>
    <dgm:cxn modelId="{573F95EF-0AB7-0E4E-95A3-5B8606E4DB76}" type="presParOf" srcId="{05FD1B5A-B7EE-478F-A5DD-C57453672EF5}" destId="{E2AA5E50-08E7-44A6-8933-33F7CB5BA30F}" srcOrd="1" destOrd="0" presId="urn:microsoft.com/office/officeart/2005/8/layout/lProcess2"/>
    <dgm:cxn modelId="{1794E8A3-F778-F449-9027-035AC214021C}" type="presParOf" srcId="{05FD1B5A-B7EE-478F-A5DD-C57453672EF5}" destId="{3721B19F-292D-451D-8DE0-FD4C936BB0B8}" srcOrd="2" destOrd="0" presId="urn:microsoft.com/office/officeart/2005/8/layout/lProcess2"/>
    <dgm:cxn modelId="{8632E568-17D2-CC45-B0D5-20D16B205846}" type="presParOf" srcId="{3721B19F-292D-451D-8DE0-FD4C936BB0B8}" destId="{E5BD9580-3CD3-4350-8897-AAD3FECAE8A6}" srcOrd="0" destOrd="0" presId="urn:microsoft.com/office/officeart/2005/8/layout/lProcess2"/>
    <dgm:cxn modelId="{C7B616E8-678C-F641-A38A-39FA0A0FE14B}" type="presParOf" srcId="{3721B19F-292D-451D-8DE0-FD4C936BB0B8}" destId="{BC94AB51-0692-477E-8982-5A565A21BFFB}" srcOrd="1" destOrd="0" presId="urn:microsoft.com/office/officeart/2005/8/layout/lProcess2"/>
    <dgm:cxn modelId="{AE93E735-E267-B04C-9F5F-47035E533066}" type="presParOf" srcId="{3721B19F-292D-451D-8DE0-FD4C936BB0B8}" destId="{0F887F49-9BDB-4349-985C-433D825F0A78}" srcOrd="2" destOrd="0" presId="urn:microsoft.com/office/officeart/2005/8/layout/lProcess2"/>
    <dgm:cxn modelId="{A11D4BDD-C012-C14A-B149-E2C275F5C78B}" type="presParOf" srcId="{0F887F49-9BDB-4349-985C-433D825F0A78}" destId="{94A2348C-64AA-4051-B419-17287E76E2D6}" srcOrd="0" destOrd="0" presId="urn:microsoft.com/office/officeart/2005/8/layout/lProcess2"/>
    <dgm:cxn modelId="{B12B27C5-6544-AF42-9A0F-93D6AA37058D}" type="presParOf" srcId="{94A2348C-64AA-4051-B419-17287E76E2D6}" destId="{9F6BDE22-B2B8-4A2D-8BA8-593A023CCF84}" srcOrd="0" destOrd="0" presId="urn:microsoft.com/office/officeart/2005/8/layout/lProcess2"/>
    <dgm:cxn modelId="{B238A12D-BEBA-A54A-8CD7-2A9FE0996EF8}" type="presParOf" srcId="{94A2348C-64AA-4051-B419-17287E76E2D6}" destId="{9F571114-2008-47BA-A6E0-BFB4EDC051A2}" srcOrd="1" destOrd="0" presId="urn:microsoft.com/office/officeart/2005/8/layout/lProcess2"/>
    <dgm:cxn modelId="{DCEDB58B-D185-D64D-8917-C891A6A75596}" type="presParOf" srcId="{94A2348C-64AA-4051-B419-17287E76E2D6}" destId="{5E4C5C59-E4F8-47CF-B2DB-DBD5FA320427}" srcOrd="2" destOrd="0" presId="urn:microsoft.com/office/officeart/2005/8/layout/lProcess2"/>
    <dgm:cxn modelId="{A51345ED-A831-FA49-AB88-F90B2E6598DE}" type="presParOf" srcId="{94A2348C-64AA-4051-B419-17287E76E2D6}" destId="{CB439E93-532C-4FDC-9ECE-B0CC98381917}" srcOrd="3" destOrd="0" presId="urn:microsoft.com/office/officeart/2005/8/layout/lProcess2"/>
    <dgm:cxn modelId="{DADFDEE8-1C91-8F47-B610-2AEA815A7E4B}" type="presParOf" srcId="{94A2348C-64AA-4051-B419-17287E76E2D6}" destId="{921347A7-A792-48E3-9335-F0B2596EB7C9}" srcOrd="4" destOrd="0" presId="urn:microsoft.com/office/officeart/2005/8/layout/lProcess2"/>
    <dgm:cxn modelId="{A1B9E553-B5D6-6C44-A10A-F95551AA59B8}" type="presParOf" srcId="{05FD1B5A-B7EE-478F-A5DD-C57453672EF5}" destId="{F1ECF945-F177-4980-B3D0-939F968493B4}" srcOrd="3" destOrd="0" presId="urn:microsoft.com/office/officeart/2005/8/layout/lProcess2"/>
    <dgm:cxn modelId="{D5A51150-A205-2F41-8198-457D1D5EFB54}" type="presParOf" srcId="{05FD1B5A-B7EE-478F-A5DD-C57453672EF5}" destId="{8DF4DC2A-F9DA-4AE1-A0C0-4CE2555C0C48}" srcOrd="4" destOrd="0" presId="urn:microsoft.com/office/officeart/2005/8/layout/lProcess2"/>
    <dgm:cxn modelId="{D6EE9357-AB50-1442-8C33-89E170EE2329}" type="presParOf" srcId="{8DF4DC2A-F9DA-4AE1-A0C0-4CE2555C0C48}" destId="{AE087F19-298C-4226-82B4-3E9B5E163D0D}" srcOrd="0" destOrd="0" presId="urn:microsoft.com/office/officeart/2005/8/layout/lProcess2"/>
    <dgm:cxn modelId="{F12637B9-AC50-F446-B4A3-FDFA6D24FD5D}" type="presParOf" srcId="{8DF4DC2A-F9DA-4AE1-A0C0-4CE2555C0C48}" destId="{ED782E72-4743-4A95-A908-7DEA11F238AA}" srcOrd="1" destOrd="0" presId="urn:microsoft.com/office/officeart/2005/8/layout/lProcess2"/>
    <dgm:cxn modelId="{F9D01934-102A-5C43-87CD-5BB6496EF633}" type="presParOf" srcId="{8DF4DC2A-F9DA-4AE1-A0C0-4CE2555C0C48}" destId="{0810947B-4992-40AB-A90E-AA35CB8E86F0}" srcOrd="2" destOrd="0" presId="urn:microsoft.com/office/officeart/2005/8/layout/lProcess2"/>
    <dgm:cxn modelId="{A6F87F9D-2169-984B-A4B1-9F3AB54E59E8}" type="presParOf" srcId="{0810947B-4992-40AB-A90E-AA35CB8E86F0}" destId="{815640EB-CA37-49D2-975B-355D27A8303E}" srcOrd="0" destOrd="0" presId="urn:microsoft.com/office/officeart/2005/8/layout/lProcess2"/>
    <dgm:cxn modelId="{D00E6B04-35FC-CD43-B832-DE41A8BF2AEF}" type="presParOf" srcId="{815640EB-CA37-49D2-975B-355D27A8303E}" destId="{35D07AF1-D4F9-4941-BB1C-4E9BFD42FB65}" srcOrd="0" destOrd="0" presId="urn:microsoft.com/office/officeart/2005/8/layout/lProcess2"/>
    <dgm:cxn modelId="{137E5DE8-4301-2143-A1FE-F635EEF7CD27}" type="presParOf" srcId="{815640EB-CA37-49D2-975B-355D27A8303E}" destId="{740D899A-55CE-4C44-9042-8F0900553B44}" srcOrd="1" destOrd="0" presId="urn:microsoft.com/office/officeart/2005/8/layout/lProcess2"/>
    <dgm:cxn modelId="{1495DB8F-EC07-064E-B2A2-B2FE2CF66CBC}" type="presParOf" srcId="{815640EB-CA37-49D2-975B-355D27A8303E}" destId="{C02A3428-724A-4623-A044-6AAC5856C363}" srcOrd="2" destOrd="0" presId="urn:microsoft.com/office/officeart/2005/8/layout/lProcess2"/>
    <dgm:cxn modelId="{4A94AC40-388C-2941-8281-234B9ABE5E2E}" type="presParOf" srcId="{815640EB-CA37-49D2-975B-355D27A8303E}" destId="{3F13547E-EB8D-476A-B6C2-7F2A1E4B6B0E}" srcOrd="3" destOrd="0" presId="urn:microsoft.com/office/officeart/2005/8/layout/lProcess2"/>
    <dgm:cxn modelId="{340B90A0-F480-294E-870A-981D7EB1B52B}" type="presParOf" srcId="{815640EB-CA37-49D2-975B-355D27A8303E}" destId="{01B860DB-25C5-41C2-99D8-87BBCBD4F8E9}" srcOrd="4" destOrd="0" presId="urn:microsoft.com/office/officeart/2005/8/layout/lProcess2"/>
    <dgm:cxn modelId="{685E7394-A548-3B4E-A958-944F896C0D78}" type="presParOf" srcId="{815640EB-CA37-49D2-975B-355D27A8303E}" destId="{5BAD27C3-52AF-4D80-96A5-64F6D6E5B213}" srcOrd="5" destOrd="0" presId="urn:microsoft.com/office/officeart/2005/8/layout/lProcess2"/>
    <dgm:cxn modelId="{825E015A-D482-1A4E-8771-6C4A411777FB}" type="presParOf" srcId="{815640EB-CA37-49D2-975B-355D27A8303E}" destId="{7E99AD03-2DC8-48D0-BF72-AC78E6DDAF1D}" srcOrd="6" destOrd="0" presId="urn:microsoft.com/office/officeart/2005/8/layout/lProcess2"/>
    <dgm:cxn modelId="{7E0692CA-1E93-984F-9250-F899D9537034}" type="presParOf" srcId="{815640EB-CA37-49D2-975B-355D27A8303E}" destId="{FC3537F7-717B-46E3-8049-05EA49B5C64F}" srcOrd="7" destOrd="0" presId="urn:microsoft.com/office/officeart/2005/8/layout/lProcess2"/>
    <dgm:cxn modelId="{2AEDBCAC-A77A-CF4A-BA90-1E7C7E077AC1}" type="presParOf" srcId="{815640EB-CA37-49D2-975B-355D27A8303E}" destId="{5EE5416C-8022-4E22-8F39-245D8BC0AED4}" srcOrd="8" destOrd="0" presId="urn:microsoft.com/office/officeart/2005/8/layout/lProcess2"/>
    <dgm:cxn modelId="{8615BEEB-0DAE-B14C-BF4A-75463421CB83}" type="presParOf" srcId="{815640EB-CA37-49D2-975B-355D27A8303E}" destId="{82A26A95-6FB8-4E49-9717-4FD0E2061C49}" srcOrd="9" destOrd="0" presId="urn:microsoft.com/office/officeart/2005/8/layout/lProcess2"/>
    <dgm:cxn modelId="{8E001F22-2567-1E49-BF47-2C4BD8166B4A}" type="presParOf" srcId="{815640EB-CA37-49D2-975B-355D27A8303E}" destId="{B78DFB78-8D0B-4137-9B4A-8240F02846F4}" srcOrd="10" destOrd="0" presId="urn:microsoft.com/office/officeart/2005/8/layout/lProcess2"/>
  </dgm:cxnLst>
  <dgm:bg>
    <a:solidFill>
      <a:schemeClr val="bg1"/>
    </a:solidFill>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BDD15A-68B7-4B0F-ABFA-68621C22D908}">
      <dsp:nvSpPr>
        <dsp:cNvPr id="0" name=""/>
        <dsp:cNvSpPr/>
      </dsp:nvSpPr>
      <dsp:spPr>
        <a:xfrm>
          <a:off x="789" y="0"/>
          <a:ext cx="2053177" cy="3431220"/>
        </a:xfrm>
        <a:prstGeom prst="roundRect">
          <a:avLst>
            <a:gd name="adj" fmla="val 10000"/>
          </a:avLst>
        </a:prstGeom>
        <a:noFill/>
        <a:ln>
          <a:solidFill>
            <a:schemeClr val="accent2"/>
          </a:solid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kern="1200" dirty="0">
              <a:latin typeface="Calibri"/>
              <a:cs typeface="Calibri"/>
            </a:rPr>
            <a:t>Scientific Committees</a:t>
          </a:r>
        </a:p>
      </dsp:txBody>
      <dsp:txXfrm>
        <a:off x="789" y="0"/>
        <a:ext cx="2053177" cy="1029366"/>
      </dsp:txXfrm>
    </dsp:sp>
    <dsp:sp modelId="{9A823B00-FD9B-49D5-9F53-AFC66019A41B}">
      <dsp:nvSpPr>
        <dsp:cNvPr id="0" name=""/>
        <dsp:cNvSpPr/>
      </dsp:nvSpPr>
      <dsp:spPr>
        <a:xfrm>
          <a:off x="206107" y="1029659"/>
          <a:ext cx="1642542" cy="67409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CA" sz="1300" b="1" kern="1200" dirty="0">
              <a:solidFill>
                <a:schemeClr val="tx1"/>
              </a:solidFill>
              <a:latin typeface="Calibri"/>
              <a:cs typeface="Calibri"/>
            </a:rPr>
            <a:t>Disease Sites</a:t>
          </a:r>
        </a:p>
      </dsp:txBody>
      <dsp:txXfrm>
        <a:off x="225851" y="1049403"/>
        <a:ext cx="1603054" cy="634609"/>
      </dsp:txXfrm>
    </dsp:sp>
    <dsp:sp modelId="{4FABC975-AABD-4569-891B-01AD3CEE3086}">
      <dsp:nvSpPr>
        <dsp:cNvPr id="0" name=""/>
        <dsp:cNvSpPr/>
      </dsp:nvSpPr>
      <dsp:spPr>
        <a:xfrm>
          <a:off x="206107" y="1807463"/>
          <a:ext cx="1642542" cy="67409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CA" sz="1300" kern="1200" dirty="0">
              <a:solidFill>
                <a:schemeClr val="tx1"/>
              </a:solidFill>
              <a:latin typeface="Calibri"/>
              <a:cs typeface="Calibri"/>
            </a:rPr>
            <a:t>Investigational New Drug (IND) Program</a:t>
          </a:r>
        </a:p>
      </dsp:txBody>
      <dsp:txXfrm>
        <a:off x="225851" y="1827207"/>
        <a:ext cx="1603054" cy="634609"/>
      </dsp:txXfrm>
    </dsp:sp>
    <dsp:sp modelId="{EBA5D843-D0A9-4D19-92D8-67CCFDC041EF}">
      <dsp:nvSpPr>
        <dsp:cNvPr id="0" name=""/>
        <dsp:cNvSpPr/>
      </dsp:nvSpPr>
      <dsp:spPr>
        <a:xfrm>
          <a:off x="206107" y="2585268"/>
          <a:ext cx="1642542" cy="67409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CA" sz="1300" b="1" kern="1200" dirty="0">
              <a:solidFill>
                <a:schemeClr val="tx1"/>
              </a:solidFill>
              <a:latin typeface="Calibri"/>
              <a:cs typeface="Calibri"/>
            </a:rPr>
            <a:t>Endpoint Committees</a:t>
          </a:r>
        </a:p>
      </dsp:txBody>
      <dsp:txXfrm>
        <a:off x="225851" y="2605012"/>
        <a:ext cx="1603054" cy="634609"/>
      </dsp:txXfrm>
    </dsp:sp>
    <dsp:sp modelId="{E5BD9580-3CD3-4350-8897-AAD3FECAE8A6}">
      <dsp:nvSpPr>
        <dsp:cNvPr id="0" name=""/>
        <dsp:cNvSpPr/>
      </dsp:nvSpPr>
      <dsp:spPr>
        <a:xfrm>
          <a:off x="2207955" y="0"/>
          <a:ext cx="2053177" cy="3431220"/>
        </a:xfrm>
        <a:prstGeom prst="roundRect">
          <a:avLst>
            <a:gd name="adj" fmla="val 10000"/>
          </a:avLst>
        </a:prstGeom>
        <a:noFill/>
        <a:ln>
          <a:solidFill>
            <a:schemeClr val="accent2"/>
          </a:solid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kern="1200" dirty="0">
              <a:latin typeface="Calibri"/>
              <a:cs typeface="Calibri"/>
            </a:rPr>
            <a:t>Oversight</a:t>
          </a:r>
          <a:br>
            <a:rPr lang="en-CA" sz="2000" b="1" kern="1200" dirty="0">
              <a:latin typeface="Calibri"/>
              <a:cs typeface="Calibri"/>
            </a:rPr>
          </a:br>
          <a:r>
            <a:rPr lang="en-CA" sz="2000" b="1" kern="1200" dirty="0">
              <a:latin typeface="Calibri"/>
              <a:cs typeface="Calibri"/>
            </a:rPr>
            <a:t>Governance Committees</a:t>
          </a:r>
          <a:endParaRPr lang="en-CA" sz="2400" b="1" kern="1200" dirty="0">
            <a:latin typeface="Calibri"/>
            <a:cs typeface="Calibri"/>
          </a:endParaRPr>
        </a:p>
      </dsp:txBody>
      <dsp:txXfrm>
        <a:off x="2207955" y="0"/>
        <a:ext cx="2053177" cy="1029366"/>
      </dsp:txXfrm>
    </dsp:sp>
    <dsp:sp modelId="{9F6BDE22-B2B8-4A2D-8BA8-593A023CCF84}">
      <dsp:nvSpPr>
        <dsp:cNvPr id="0" name=""/>
        <dsp:cNvSpPr/>
      </dsp:nvSpPr>
      <dsp:spPr>
        <a:xfrm>
          <a:off x="2413273" y="1029659"/>
          <a:ext cx="1642542" cy="67409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CA" sz="1300" kern="1200" dirty="0">
              <a:solidFill>
                <a:schemeClr val="tx1"/>
              </a:solidFill>
              <a:latin typeface="Calibri"/>
              <a:cs typeface="Calibri"/>
            </a:rPr>
            <a:t>Clinical Trials</a:t>
          </a:r>
        </a:p>
      </dsp:txBody>
      <dsp:txXfrm>
        <a:off x="2433017" y="1049403"/>
        <a:ext cx="1603054" cy="634609"/>
      </dsp:txXfrm>
    </dsp:sp>
    <dsp:sp modelId="{5E4C5C59-E4F8-47CF-B2DB-DBD5FA320427}">
      <dsp:nvSpPr>
        <dsp:cNvPr id="0" name=""/>
        <dsp:cNvSpPr/>
      </dsp:nvSpPr>
      <dsp:spPr>
        <a:xfrm>
          <a:off x="2413273" y="1807463"/>
          <a:ext cx="1642542" cy="67409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CA" sz="1300" kern="1200" dirty="0">
              <a:solidFill>
                <a:schemeClr val="tx1"/>
              </a:solidFill>
              <a:latin typeface="Calibri"/>
              <a:cs typeface="Calibri"/>
            </a:rPr>
            <a:t>Data Safety Monitoring</a:t>
          </a:r>
        </a:p>
      </dsp:txBody>
      <dsp:txXfrm>
        <a:off x="2433017" y="1827207"/>
        <a:ext cx="1603054" cy="634609"/>
      </dsp:txXfrm>
    </dsp:sp>
    <dsp:sp modelId="{921347A7-A792-48E3-9335-F0B2596EB7C9}">
      <dsp:nvSpPr>
        <dsp:cNvPr id="0" name=""/>
        <dsp:cNvSpPr/>
      </dsp:nvSpPr>
      <dsp:spPr>
        <a:xfrm>
          <a:off x="2413273" y="2585268"/>
          <a:ext cx="1642542" cy="67409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CA" sz="1300" kern="1200" dirty="0">
              <a:solidFill>
                <a:schemeClr val="tx1"/>
              </a:solidFill>
              <a:latin typeface="Calibri"/>
              <a:cs typeface="Calibri"/>
            </a:rPr>
            <a:t> Strategic Executive Advisory</a:t>
          </a:r>
        </a:p>
      </dsp:txBody>
      <dsp:txXfrm>
        <a:off x="2433017" y="2605012"/>
        <a:ext cx="1603054" cy="634609"/>
      </dsp:txXfrm>
    </dsp:sp>
    <dsp:sp modelId="{AE087F19-298C-4226-82B4-3E9B5E163D0D}">
      <dsp:nvSpPr>
        <dsp:cNvPr id="0" name=""/>
        <dsp:cNvSpPr/>
      </dsp:nvSpPr>
      <dsp:spPr>
        <a:xfrm>
          <a:off x="4415121" y="0"/>
          <a:ext cx="2053177" cy="3431220"/>
        </a:xfrm>
        <a:prstGeom prst="roundRect">
          <a:avLst>
            <a:gd name="adj" fmla="val 10000"/>
          </a:avLst>
        </a:prstGeom>
        <a:noFill/>
        <a:ln>
          <a:solidFill>
            <a:schemeClr val="accent2"/>
          </a:solid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kern="1200" dirty="0">
              <a:solidFill>
                <a:schemeClr val="tx1"/>
              </a:solidFill>
              <a:latin typeface="Calibri"/>
              <a:cs typeface="Calibri"/>
            </a:rPr>
            <a:t>Support Committees</a:t>
          </a:r>
        </a:p>
      </dsp:txBody>
      <dsp:txXfrm>
        <a:off x="4415121" y="0"/>
        <a:ext cx="2053177" cy="1029366"/>
      </dsp:txXfrm>
    </dsp:sp>
    <dsp:sp modelId="{35D07AF1-D4F9-4941-BB1C-4E9BFD42FB65}">
      <dsp:nvSpPr>
        <dsp:cNvPr id="0" name=""/>
        <dsp:cNvSpPr/>
      </dsp:nvSpPr>
      <dsp:spPr>
        <a:xfrm>
          <a:off x="4620439" y="1029533"/>
          <a:ext cx="1642542" cy="32942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CA" sz="1300" kern="1200" dirty="0">
              <a:solidFill>
                <a:schemeClr val="tx1"/>
              </a:solidFill>
              <a:latin typeface="Calibri"/>
              <a:cs typeface="Calibri"/>
            </a:rPr>
            <a:t>CRA</a:t>
          </a:r>
        </a:p>
      </dsp:txBody>
      <dsp:txXfrm>
        <a:off x="4630088" y="1039182"/>
        <a:ext cx="1623244" cy="310127"/>
      </dsp:txXfrm>
    </dsp:sp>
    <dsp:sp modelId="{C02A3428-724A-4623-A044-6AAC5856C363}">
      <dsp:nvSpPr>
        <dsp:cNvPr id="0" name=""/>
        <dsp:cNvSpPr/>
      </dsp:nvSpPr>
      <dsp:spPr>
        <a:xfrm>
          <a:off x="4620439" y="1409640"/>
          <a:ext cx="1642542" cy="32942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CA" sz="1300" kern="1200" dirty="0">
              <a:solidFill>
                <a:schemeClr val="tx1"/>
              </a:solidFill>
              <a:latin typeface="Calibri"/>
              <a:cs typeface="Calibri"/>
            </a:rPr>
            <a:t>Pharmacy</a:t>
          </a:r>
        </a:p>
      </dsp:txBody>
      <dsp:txXfrm>
        <a:off x="4630088" y="1419289"/>
        <a:ext cx="1623244" cy="310127"/>
      </dsp:txXfrm>
    </dsp:sp>
    <dsp:sp modelId="{01B860DB-25C5-41C2-99D8-87BBCBD4F8E9}">
      <dsp:nvSpPr>
        <dsp:cNvPr id="0" name=""/>
        <dsp:cNvSpPr/>
      </dsp:nvSpPr>
      <dsp:spPr>
        <a:xfrm>
          <a:off x="4620439" y="1789746"/>
          <a:ext cx="1642542" cy="32942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CA" sz="1300" kern="1200" dirty="0">
              <a:solidFill>
                <a:schemeClr val="tx1"/>
              </a:solidFill>
              <a:latin typeface="Calibri"/>
              <a:cs typeface="Calibri"/>
            </a:rPr>
            <a:t>Auditing Monitoring</a:t>
          </a:r>
        </a:p>
      </dsp:txBody>
      <dsp:txXfrm>
        <a:off x="4630088" y="1799395"/>
        <a:ext cx="1623244" cy="310127"/>
      </dsp:txXfrm>
    </dsp:sp>
    <dsp:sp modelId="{7E99AD03-2DC8-48D0-BF72-AC78E6DDAF1D}">
      <dsp:nvSpPr>
        <dsp:cNvPr id="0" name=""/>
        <dsp:cNvSpPr/>
      </dsp:nvSpPr>
      <dsp:spPr>
        <a:xfrm>
          <a:off x="4620439" y="2169852"/>
          <a:ext cx="1642542" cy="32942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CA" sz="1300" kern="1200" dirty="0">
              <a:solidFill>
                <a:schemeClr val="tx1"/>
              </a:solidFill>
              <a:latin typeface="Calibri"/>
              <a:cs typeface="Calibri"/>
            </a:rPr>
            <a:t>Patient Rep</a:t>
          </a:r>
        </a:p>
      </dsp:txBody>
      <dsp:txXfrm>
        <a:off x="4630088" y="2179501"/>
        <a:ext cx="1623244" cy="310127"/>
      </dsp:txXfrm>
    </dsp:sp>
    <dsp:sp modelId="{5EE5416C-8022-4E22-8F39-245D8BC0AED4}">
      <dsp:nvSpPr>
        <dsp:cNvPr id="0" name=""/>
        <dsp:cNvSpPr/>
      </dsp:nvSpPr>
      <dsp:spPr>
        <a:xfrm>
          <a:off x="4620439" y="2549959"/>
          <a:ext cx="1642542" cy="32942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CA" sz="1300" kern="1200" dirty="0">
              <a:solidFill>
                <a:schemeClr val="tx1"/>
              </a:solidFill>
              <a:latin typeface="Calibri"/>
              <a:cs typeface="Calibri"/>
            </a:rPr>
            <a:t>Centre Representative</a:t>
          </a:r>
        </a:p>
      </dsp:txBody>
      <dsp:txXfrm>
        <a:off x="4630088" y="2559608"/>
        <a:ext cx="1623244" cy="310127"/>
      </dsp:txXfrm>
    </dsp:sp>
    <dsp:sp modelId="{B78DFB78-8D0B-4137-9B4A-8240F02846F4}">
      <dsp:nvSpPr>
        <dsp:cNvPr id="0" name=""/>
        <dsp:cNvSpPr/>
      </dsp:nvSpPr>
      <dsp:spPr>
        <a:xfrm>
          <a:off x="4620439" y="2930065"/>
          <a:ext cx="1642542" cy="32942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CA" sz="1300" kern="1200" dirty="0">
              <a:solidFill>
                <a:schemeClr val="tx1"/>
              </a:solidFill>
              <a:latin typeface="Calibri"/>
              <a:cs typeface="Calibri"/>
            </a:rPr>
            <a:t>RTQA</a:t>
          </a:r>
        </a:p>
      </dsp:txBody>
      <dsp:txXfrm>
        <a:off x="4630088" y="2939714"/>
        <a:ext cx="1623244" cy="31012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1" tIns="47111" rIns="94221" bIns="47111" rtlCol="0"/>
          <a:lstStyle>
            <a:lvl1pPr algn="l">
              <a:defRPr sz="1200"/>
            </a:lvl1pPr>
          </a:lstStyle>
          <a:p>
            <a:endParaRPr lang="en-US" dirty="0"/>
          </a:p>
        </p:txBody>
      </p:sp>
      <p:sp>
        <p:nvSpPr>
          <p:cNvPr id="3" name="Date Placeholder 2"/>
          <p:cNvSpPr>
            <a:spLocks noGrp="1"/>
          </p:cNvSpPr>
          <p:nvPr>
            <p:ph type="dt" idx="1"/>
          </p:nvPr>
        </p:nvSpPr>
        <p:spPr>
          <a:xfrm>
            <a:off x="4023093" y="0"/>
            <a:ext cx="3077739" cy="469424"/>
          </a:xfrm>
          <a:prstGeom prst="rect">
            <a:avLst/>
          </a:prstGeom>
        </p:spPr>
        <p:txBody>
          <a:bodyPr vert="horz" lIns="94221" tIns="47111" rIns="94221" bIns="47111" rtlCol="0"/>
          <a:lstStyle>
            <a:lvl1pPr algn="r">
              <a:defRPr sz="1200"/>
            </a:lvl1pPr>
          </a:lstStyle>
          <a:p>
            <a:fld id="{34C2401D-7E30-43A5-A2F3-3943EEAC4187}" type="datetimeFigureOut">
              <a:rPr lang="en-US" smtClean="0"/>
              <a:t>8/14/2024</a:t>
            </a:fld>
            <a:endParaRPr lang="en-US" dirty="0"/>
          </a:p>
        </p:txBody>
      </p:sp>
      <p:sp>
        <p:nvSpPr>
          <p:cNvPr id="4" name="Slide Image Placeholder 3"/>
          <p:cNvSpPr>
            <a:spLocks noGrp="1" noRot="1" noChangeAspect="1"/>
          </p:cNvSpPr>
          <p:nvPr>
            <p:ph type="sldImg" idx="2"/>
          </p:nvPr>
        </p:nvSpPr>
        <p:spPr>
          <a:xfrm>
            <a:off x="420688" y="703263"/>
            <a:ext cx="6261100" cy="3521075"/>
          </a:xfrm>
          <a:prstGeom prst="rect">
            <a:avLst/>
          </a:prstGeom>
          <a:noFill/>
          <a:ln w="12700">
            <a:solidFill>
              <a:prstClr val="black"/>
            </a:solidFill>
          </a:ln>
        </p:spPr>
        <p:txBody>
          <a:bodyPr vert="horz" lIns="94221" tIns="47111" rIns="94221" bIns="47111"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1" tIns="47111" rIns="94221" bIns="471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1" tIns="47111" rIns="94221" bIns="4711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4221" tIns="47111" rIns="94221" bIns="47111" rtlCol="0" anchor="b"/>
          <a:lstStyle>
            <a:lvl1pPr algn="r">
              <a:defRPr sz="1200"/>
            </a:lvl1pPr>
          </a:lstStyle>
          <a:p>
            <a:fld id="{A68242CD-7FF2-4E7F-9C1D-49570FE7AC2F}" type="slidenum">
              <a:rPr lang="en-US" smtClean="0"/>
              <a:t>‹#›</a:t>
            </a:fld>
            <a:endParaRPr lang="en-US" dirty="0"/>
          </a:p>
        </p:txBody>
      </p:sp>
    </p:spTree>
    <p:extLst>
      <p:ext uri="{BB962C8B-B14F-4D97-AF65-F5344CB8AC3E}">
        <p14:creationId xmlns:p14="http://schemas.microsoft.com/office/powerpoint/2010/main" val="1664355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68242CD-7FF2-4E7F-9C1D-49570FE7AC2F}" type="slidenum">
              <a:rPr lang="en-US" smtClean="0"/>
              <a:t>1</a:t>
            </a:fld>
            <a:endParaRPr lang="en-US" dirty="0"/>
          </a:p>
        </p:txBody>
      </p:sp>
    </p:spTree>
    <p:extLst>
      <p:ext uri="{BB962C8B-B14F-4D97-AF65-F5344CB8AC3E}">
        <p14:creationId xmlns:p14="http://schemas.microsoft.com/office/powerpoint/2010/main" val="1946475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8242CD-7FF2-4E7F-9C1D-49570FE7AC2F}" type="slidenum">
              <a:rPr lang="en-US" smtClean="0"/>
              <a:t>11</a:t>
            </a:fld>
            <a:endParaRPr lang="en-US" dirty="0"/>
          </a:p>
        </p:txBody>
      </p:sp>
    </p:spTree>
    <p:extLst>
      <p:ext uri="{BB962C8B-B14F-4D97-AF65-F5344CB8AC3E}">
        <p14:creationId xmlns:p14="http://schemas.microsoft.com/office/powerpoint/2010/main" val="2105192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A68242CD-7FF2-4E7F-9C1D-49570FE7AC2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1504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CA" dirty="0"/>
          </a:p>
          <a:p>
            <a:pPr marL="0" indent="0">
              <a:buFontTx/>
              <a:buNone/>
            </a:pPr>
            <a:endParaRPr lang="en-CA" dirty="0"/>
          </a:p>
          <a:p>
            <a:pPr marL="0" indent="0">
              <a:buFontTx/>
              <a:buNone/>
            </a:pPr>
            <a:endParaRPr lang="en-CA" dirty="0"/>
          </a:p>
          <a:p>
            <a:pPr marL="0" indent="0">
              <a:buFontTx/>
              <a:buNone/>
            </a:pPr>
            <a:endParaRPr lang="en-CA" dirty="0"/>
          </a:p>
          <a:p>
            <a:endParaRPr lang="en-CA" dirty="0"/>
          </a:p>
          <a:p>
            <a:endParaRPr lang="en-CA" dirty="0"/>
          </a:p>
        </p:txBody>
      </p:sp>
      <p:sp>
        <p:nvSpPr>
          <p:cNvPr id="4" name="Slide Number Placeholder 3"/>
          <p:cNvSpPr>
            <a:spLocks noGrp="1"/>
          </p:cNvSpPr>
          <p:nvPr>
            <p:ph type="sldNum" sz="quarter" idx="5"/>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A68242CD-7FF2-4E7F-9C1D-49570FE7AC2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9023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8242CD-7FF2-4E7F-9C1D-49570FE7AC2F}" type="slidenum">
              <a:rPr lang="en-US" smtClean="0"/>
              <a:t>14</a:t>
            </a:fld>
            <a:endParaRPr lang="en-US" dirty="0"/>
          </a:p>
        </p:txBody>
      </p:sp>
    </p:spTree>
    <p:extLst>
      <p:ext uri="{BB962C8B-B14F-4D97-AF65-F5344CB8AC3E}">
        <p14:creationId xmlns:p14="http://schemas.microsoft.com/office/powerpoint/2010/main" val="3584249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68242CD-7FF2-4E7F-9C1D-49570FE7AC2F}" type="slidenum">
              <a:rPr lang="en-US" smtClean="0"/>
              <a:t>15</a:t>
            </a:fld>
            <a:endParaRPr lang="en-US" dirty="0"/>
          </a:p>
        </p:txBody>
      </p:sp>
    </p:spTree>
    <p:extLst>
      <p:ext uri="{BB962C8B-B14F-4D97-AF65-F5344CB8AC3E}">
        <p14:creationId xmlns:p14="http://schemas.microsoft.com/office/powerpoint/2010/main" val="2279670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68242CD-7FF2-4E7F-9C1D-49570FE7AC2F}" type="slidenum">
              <a:rPr lang="en-US" smtClean="0"/>
              <a:t>16</a:t>
            </a:fld>
            <a:endParaRPr lang="en-US" dirty="0"/>
          </a:p>
        </p:txBody>
      </p:sp>
    </p:spTree>
    <p:extLst>
      <p:ext uri="{BB962C8B-B14F-4D97-AF65-F5344CB8AC3E}">
        <p14:creationId xmlns:p14="http://schemas.microsoft.com/office/powerpoint/2010/main" val="3672633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defTabSz="924641">
              <a:defRPr/>
            </a:pPr>
            <a:fld id="{A68242CD-7FF2-4E7F-9C1D-49570FE7AC2F}" type="slidenum">
              <a:rPr lang="en-US">
                <a:solidFill>
                  <a:prstClr val="black"/>
                </a:solidFill>
                <a:latin typeface="Calibri"/>
              </a:rPr>
              <a:pPr defTabSz="924641">
                <a:defRPr/>
              </a:pPr>
              <a:t>17</a:t>
            </a:fld>
            <a:endParaRPr lang="en-US" dirty="0">
              <a:solidFill>
                <a:prstClr val="black"/>
              </a:solidFill>
              <a:latin typeface="Calibri"/>
            </a:endParaRPr>
          </a:p>
        </p:txBody>
      </p:sp>
    </p:spTree>
    <p:extLst>
      <p:ext uri="{BB962C8B-B14F-4D97-AF65-F5344CB8AC3E}">
        <p14:creationId xmlns:p14="http://schemas.microsoft.com/office/powerpoint/2010/main" val="2433611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defTabSz="924641">
              <a:defRPr/>
            </a:pPr>
            <a:fld id="{A68242CD-7FF2-4E7F-9C1D-49570FE7AC2F}" type="slidenum">
              <a:rPr lang="en-US">
                <a:solidFill>
                  <a:prstClr val="black"/>
                </a:solidFill>
                <a:latin typeface="Calibri"/>
              </a:rPr>
              <a:pPr defTabSz="924641">
                <a:defRPr/>
              </a:pPr>
              <a:t>18</a:t>
            </a:fld>
            <a:endParaRPr lang="en-US" dirty="0">
              <a:solidFill>
                <a:prstClr val="black"/>
              </a:solidFill>
              <a:latin typeface="Calibri"/>
            </a:endParaRPr>
          </a:p>
        </p:txBody>
      </p:sp>
    </p:spTree>
    <p:extLst>
      <p:ext uri="{BB962C8B-B14F-4D97-AF65-F5344CB8AC3E}">
        <p14:creationId xmlns:p14="http://schemas.microsoft.com/office/powerpoint/2010/main" val="4253249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68242CD-7FF2-4E7F-9C1D-49570FE7AC2F}" type="slidenum">
              <a:rPr lang="en-US" smtClean="0"/>
              <a:t>19</a:t>
            </a:fld>
            <a:endParaRPr lang="en-US" dirty="0"/>
          </a:p>
        </p:txBody>
      </p:sp>
    </p:spTree>
    <p:extLst>
      <p:ext uri="{BB962C8B-B14F-4D97-AF65-F5344CB8AC3E}">
        <p14:creationId xmlns:p14="http://schemas.microsoft.com/office/powerpoint/2010/main" val="2018203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68242CD-7FF2-4E7F-9C1D-49570FE7AC2F}" type="slidenum">
              <a:rPr lang="en-US" smtClean="0"/>
              <a:t>20</a:t>
            </a:fld>
            <a:endParaRPr lang="en-US" dirty="0"/>
          </a:p>
        </p:txBody>
      </p:sp>
    </p:spTree>
    <p:extLst>
      <p:ext uri="{BB962C8B-B14F-4D97-AF65-F5344CB8AC3E}">
        <p14:creationId xmlns:p14="http://schemas.microsoft.com/office/powerpoint/2010/main" val="1427255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pPr marL="171450" indent="-171450">
              <a:buFontTx/>
              <a:buChar char="-"/>
            </a:pPr>
            <a:endParaRPr lang="en-CA" dirty="0"/>
          </a:p>
          <a:p>
            <a:endParaRPr lang="en-CA" dirty="0"/>
          </a:p>
        </p:txBody>
      </p:sp>
      <p:sp>
        <p:nvSpPr>
          <p:cNvPr id="4" name="Slide Number Placeholder 3"/>
          <p:cNvSpPr>
            <a:spLocks noGrp="1"/>
          </p:cNvSpPr>
          <p:nvPr>
            <p:ph type="sldNum" sz="quarter" idx="5"/>
          </p:nvPr>
        </p:nvSpPr>
        <p:spPr/>
        <p:txBody>
          <a:bodyPr/>
          <a:lstStyle/>
          <a:p>
            <a:fld id="{A68242CD-7FF2-4E7F-9C1D-49570FE7AC2F}" type="slidenum">
              <a:rPr lang="en-US" smtClean="0"/>
              <a:t>2</a:t>
            </a:fld>
            <a:endParaRPr lang="en-US" dirty="0"/>
          </a:p>
        </p:txBody>
      </p:sp>
    </p:spTree>
    <p:extLst>
      <p:ext uri="{BB962C8B-B14F-4D97-AF65-F5344CB8AC3E}">
        <p14:creationId xmlns:p14="http://schemas.microsoft.com/office/powerpoint/2010/main" val="2153933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68242CD-7FF2-4E7F-9C1D-49570FE7AC2F}" type="slidenum">
              <a:rPr lang="en-US" smtClean="0"/>
              <a:t>21</a:t>
            </a:fld>
            <a:endParaRPr lang="en-US" dirty="0"/>
          </a:p>
        </p:txBody>
      </p:sp>
    </p:spTree>
    <p:extLst>
      <p:ext uri="{BB962C8B-B14F-4D97-AF65-F5344CB8AC3E}">
        <p14:creationId xmlns:p14="http://schemas.microsoft.com/office/powerpoint/2010/main" val="8052648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68242CD-7FF2-4E7F-9C1D-49570FE7AC2F}" type="slidenum">
              <a:rPr lang="en-US" smtClean="0"/>
              <a:t>22</a:t>
            </a:fld>
            <a:endParaRPr lang="en-US" dirty="0"/>
          </a:p>
        </p:txBody>
      </p:sp>
    </p:spTree>
    <p:extLst>
      <p:ext uri="{BB962C8B-B14F-4D97-AF65-F5344CB8AC3E}">
        <p14:creationId xmlns:p14="http://schemas.microsoft.com/office/powerpoint/2010/main" val="17361668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242CD-7FF2-4E7F-9C1D-49570FE7AC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911295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242CD-7FF2-4E7F-9C1D-49570FE7AC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63429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189" indent="-457189">
              <a:spcBef>
                <a:spcPct val="20000"/>
              </a:spcBef>
              <a:defRPr/>
            </a:pPr>
            <a:endParaRPr lang="en-US" dirty="0"/>
          </a:p>
          <a:p>
            <a:pPr marL="0" indent="0">
              <a:spcBef>
                <a:spcPct val="20000"/>
              </a:spcBef>
              <a:buNone/>
              <a:defRPr/>
            </a:pPr>
            <a:endParaRPr lang="en-US" sz="1200" dirty="0"/>
          </a:p>
        </p:txBody>
      </p:sp>
      <p:sp>
        <p:nvSpPr>
          <p:cNvPr id="4" name="Slide Number Placeholder 3"/>
          <p:cNvSpPr>
            <a:spLocks noGrp="1"/>
          </p:cNvSpPr>
          <p:nvPr>
            <p:ph type="sldNum" sz="quarter" idx="5"/>
          </p:nvPr>
        </p:nvSpPr>
        <p:spPr/>
        <p:txBody>
          <a:bodyPr/>
          <a:lstStyle/>
          <a:p>
            <a:fld id="{A68242CD-7FF2-4E7F-9C1D-49570FE7AC2F}" type="slidenum">
              <a:rPr lang="en-US" smtClean="0"/>
              <a:t>25</a:t>
            </a:fld>
            <a:endParaRPr lang="en-US" dirty="0"/>
          </a:p>
        </p:txBody>
      </p:sp>
    </p:spTree>
    <p:extLst>
      <p:ext uri="{BB962C8B-B14F-4D97-AF65-F5344CB8AC3E}">
        <p14:creationId xmlns:p14="http://schemas.microsoft.com/office/powerpoint/2010/main" val="9546246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43B386-FF8B-4DBD-AB3E-4D58B77CD5D1}" type="slidenum">
              <a:rPr lang="en-US" smtClean="0"/>
              <a:t>26</a:t>
            </a:fld>
            <a:endParaRPr lang="en-US"/>
          </a:p>
        </p:txBody>
      </p:sp>
    </p:spTree>
    <p:extLst>
      <p:ext uri="{BB962C8B-B14F-4D97-AF65-F5344CB8AC3E}">
        <p14:creationId xmlns:p14="http://schemas.microsoft.com/office/powerpoint/2010/main" val="35538819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43B386-FF8B-4DBD-AB3E-4D58B77CD5D1}" type="slidenum">
              <a:rPr lang="en-US" smtClean="0"/>
              <a:t>27</a:t>
            </a:fld>
            <a:endParaRPr lang="en-US"/>
          </a:p>
        </p:txBody>
      </p:sp>
    </p:spTree>
    <p:extLst>
      <p:ext uri="{BB962C8B-B14F-4D97-AF65-F5344CB8AC3E}">
        <p14:creationId xmlns:p14="http://schemas.microsoft.com/office/powerpoint/2010/main" val="8240128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8242CD-7FF2-4E7F-9C1D-49570FE7AC2F}" type="slidenum">
              <a:rPr lang="en-US" smtClean="0"/>
              <a:t>28</a:t>
            </a:fld>
            <a:endParaRPr lang="en-US" dirty="0"/>
          </a:p>
        </p:txBody>
      </p:sp>
    </p:spTree>
    <p:extLst>
      <p:ext uri="{BB962C8B-B14F-4D97-AF65-F5344CB8AC3E}">
        <p14:creationId xmlns:p14="http://schemas.microsoft.com/office/powerpoint/2010/main" val="17781266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8242CD-7FF2-4E7F-9C1D-49570FE7AC2F}" type="slidenum">
              <a:rPr lang="en-US" smtClean="0"/>
              <a:t>30</a:t>
            </a:fld>
            <a:endParaRPr lang="en-US" dirty="0"/>
          </a:p>
        </p:txBody>
      </p:sp>
    </p:spTree>
    <p:extLst>
      <p:ext uri="{BB962C8B-B14F-4D97-AF65-F5344CB8AC3E}">
        <p14:creationId xmlns:p14="http://schemas.microsoft.com/office/powerpoint/2010/main" val="35708600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68242CD-7FF2-4E7F-9C1D-49570FE7AC2F}" type="slidenum">
              <a:rPr lang="en-US" smtClean="0"/>
              <a:t>31</a:t>
            </a:fld>
            <a:endParaRPr lang="en-US" dirty="0"/>
          </a:p>
        </p:txBody>
      </p:sp>
    </p:spTree>
    <p:extLst>
      <p:ext uri="{BB962C8B-B14F-4D97-AF65-F5344CB8AC3E}">
        <p14:creationId xmlns:p14="http://schemas.microsoft.com/office/powerpoint/2010/main" val="539366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A68242CD-7FF2-4E7F-9C1D-49570FE7AC2F}" type="slidenum">
              <a:rPr lang="en-US" smtClean="0"/>
              <a:t>3</a:t>
            </a:fld>
            <a:endParaRPr lang="en-US" dirty="0"/>
          </a:p>
        </p:txBody>
      </p:sp>
    </p:spTree>
    <p:extLst>
      <p:ext uri="{BB962C8B-B14F-4D97-AF65-F5344CB8AC3E}">
        <p14:creationId xmlns:p14="http://schemas.microsoft.com/office/powerpoint/2010/main" val="599176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8242CD-7FF2-4E7F-9C1D-49570FE7AC2F}" type="slidenum">
              <a:rPr lang="en-US" smtClean="0"/>
              <a:t>4</a:t>
            </a:fld>
            <a:endParaRPr lang="en-US" dirty="0"/>
          </a:p>
        </p:txBody>
      </p:sp>
    </p:spTree>
    <p:extLst>
      <p:ext uri="{BB962C8B-B14F-4D97-AF65-F5344CB8AC3E}">
        <p14:creationId xmlns:p14="http://schemas.microsoft.com/office/powerpoint/2010/main" val="3472332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68242CD-7FF2-4E7F-9C1D-49570FE7AC2F}" type="slidenum">
              <a:rPr lang="en-US" smtClean="0"/>
              <a:t>5</a:t>
            </a:fld>
            <a:endParaRPr lang="en-US" dirty="0"/>
          </a:p>
        </p:txBody>
      </p:sp>
    </p:spTree>
    <p:extLst>
      <p:ext uri="{BB962C8B-B14F-4D97-AF65-F5344CB8AC3E}">
        <p14:creationId xmlns:p14="http://schemas.microsoft.com/office/powerpoint/2010/main" val="1053638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68242CD-7FF2-4E7F-9C1D-49570FE7AC2F}" type="slidenum">
              <a:rPr lang="en-US" smtClean="0"/>
              <a:t>6</a:t>
            </a:fld>
            <a:endParaRPr lang="en-US" dirty="0"/>
          </a:p>
        </p:txBody>
      </p:sp>
    </p:spTree>
    <p:extLst>
      <p:ext uri="{BB962C8B-B14F-4D97-AF65-F5344CB8AC3E}">
        <p14:creationId xmlns:p14="http://schemas.microsoft.com/office/powerpoint/2010/main" val="1606270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8242CD-7FF2-4E7F-9C1D-49570FE7AC2F}" type="slidenum">
              <a:rPr lang="en-US" smtClean="0"/>
              <a:t>7</a:t>
            </a:fld>
            <a:endParaRPr lang="en-US" dirty="0"/>
          </a:p>
        </p:txBody>
      </p:sp>
    </p:spTree>
    <p:extLst>
      <p:ext uri="{BB962C8B-B14F-4D97-AF65-F5344CB8AC3E}">
        <p14:creationId xmlns:p14="http://schemas.microsoft.com/office/powerpoint/2010/main" val="4073863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68242CD-7FF2-4E7F-9C1D-49570FE7AC2F}" type="slidenum">
              <a:rPr lang="en-US" smtClean="0"/>
              <a:t>9</a:t>
            </a:fld>
            <a:endParaRPr lang="en-US" dirty="0"/>
          </a:p>
        </p:txBody>
      </p:sp>
    </p:spTree>
    <p:extLst>
      <p:ext uri="{BB962C8B-B14F-4D97-AF65-F5344CB8AC3E}">
        <p14:creationId xmlns:p14="http://schemas.microsoft.com/office/powerpoint/2010/main" val="744187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CA" dirty="0"/>
          </a:p>
          <a:p>
            <a:endParaRPr lang="en-CA" dirty="0"/>
          </a:p>
        </p:txBody>
      </p:sp>
      <p:sp>
        <p:nvSpPr>
          <p:cNvPr id="4" name="Slide Number Placeholder 3"/>
          <p:cNvSpPr>
            <a:spLocks noGrp="1"/>
          </p:cNvSpPr>
          <p:nvPr>
            <p:ph type="sldNum" sz="quarter" idx="5"/>
          </p:nvPr>
        </p:nvSpPr>
        <p:spPr/>
        <p:txBody>
          <a:bodyPr/>
          <a:lstStyle/>
          <a:p>
            <a:fld id="{A68242CD-7FF2-4E7F-9C1D-49570FE7AC2F}" type="slidenum">
              <a:rPr lang="en-US" smtClean="0"/>
              <a:t>10</a:t>
            </a:fld>
            <a:endParaRPr lang="en-US" dirty="0"/>
          </a:p>
        </p:txBody>
      </p:sp>
    </p:spTree>
    <p:extLst>
      <p:ext uri="{BB962C8B-B14F-4D97-AF65-F5344CB8AC3E}">
        <p14:creationId xmlns:p14="http://schemas.microsoft.com/office/powerpoint/2010/main" val="34145707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3" hasCustomPrompt="1"/>
          </p:nvPr>
        </p:nvSpPr>
        <p:spPr>
          <a:xfrm>
            <a:off x="911424" y="1412776"/>
            <a:ext cx="10369152" cy="1872208"/>
          </a:xfrm>
        </p:spPr>
        <p:txBody>
          <a:bodyPr>
            <a:normAutofit/>
          </a:bodyPr>
          <a:lstStyle>
            <a:lvl1pPr marL="0" indent="0" algn="ctr">
              <a:buNone/>
              <a:defRPr sz="3400" b="1">
                <a:solidFill>
                  <a:srgbClr val="519136"/>
                </a:solidFill>
              </a:defRPr>
            </a:lvl1pPr>
          </a:lstStyle>
          <a:p>
            <a:pPr lvl="0"/>
            <a:r>
              <a:rPr lang="en-US" dirty="0"/>
              <a:t>Click to edit Title</a:t>
            </a:r>
          </a:p>
        </p:txBody>
      </p:sp>
      <p:sp>
        <p:nvSpPr>
          <p:cNvPr id="12" name="Text Placeholder 10"/>
          <p:cNvSpPr>
            <a:spLocks noGrp="1"/>
          </p:cNvSpPr>
          <p:nvPr>
            <p:ph type="body" sz="quarter" idx="14" hasCustomPrompt="1"/>
          </p:nvPr>
        </p:nvSpPr>
        <p:spPr>
          <a:xfrm>
            <a:off x="911424" y="3501008"/>
            <a:ext cx="10369152" cy="1368152"/>
          </a:xfrm>
        </p:spPr>
        <p:txBody>
          <a:bodyPr>
            <a:normAutofit/>
          </a:bodyPr>
          <a:lstStyle>
            <a:lvl1pPr marL="0" indent="0" algn="ctr">
              <a:buNone/>
              <a:defRPr sz="2600">
                <a:solidFill>
                  <a:schemeClr val="tx1"/>
                </a:solidFill>
              </a:defRPr>
            </a:lvl1pPr>
          </a:lstStyle>
          <a:p>
            <a:pPr lvl="0"/>
            <a:r>
              <a:rPr lang="en-US" dirty="0"/>
              <a:t>Click to edit Subtitle/Description</a:t>
            </a:r>
          </a:p>
        </p:txBody>
      </p:sp>
      <p:sp>
        <p:nvSpPr>
          <p:cNvPr id="13" name="Text Placeholder 10"/>
          <p:cNvSpPr>
            <a:spLocks noGrp="1"/>
          </p:cNvSpPr>
          <p:nvPr>
            <p:ph type="body" sz="quarter" idx="15" hasCustomPrompt="1"/>
          </p:nvPr>
        </p:nvSpPr>
        <p:spPr>
          <a:xfrm>
            <a:off x="911424" y="5085185"/>
            <a:ext cx="10369152" cy="1080120"/>
          </a:xfrm>
        </p:spPr>
        <p:txBody>
          <a:bodyPr>
            <a:normAutofit/>
          </a:bodyPr>
          <a:lstStyle>
            <a:lvl1pPr marL="0" indent="0" algn="ctr">
              <a:buNone/>
              <a:defRPr sz="1800">
                <a:solidFill>
                  <a:srgbClr val="519136"/>
                </a:solidFill>
              </a:defRPr>
            </a:lvl1pPr>
          </a:lstStyle>
          <a:p>
            <a:pPr lvl="0"/>
            <a:r>
              <a:rPr lang="en-US" dirty="0"/>
              <a:t>Click to edit Presenter/Author</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1"/>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3"/>
            <a:ext cx="28448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3521396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3" hasCustomPrompt="1"/>
          </p:nvPr>
        </p:nvSpPr>
        <p:spPr>
          <a:xfrm>
            <a:off x="911425" y="1412776"/>
            <a:ext cx="10369152" cy="1872208"/>
          </a:xfrm>
          <a:prstGeom prst="rect">
            <a:avLst/>
          </a:prstGeom>
        </p:spPr>
        <p:txBody>
          <a:bodyPr>
            <a:normAutofit/>
          </a:bodyPr>
          <a:lstStyle>
            <a:lvl1pPr algn="ctr">
              <a:defRPr sz="4532" b="1">
                <a:solidFill>
                  <a:srgbClr val="519136"/>
                </a:solidFill>
              </a:defRPr>
            </a:lvl1pPr>
          </a:lstStyle>
          <a:p>
            <a:pPr lvl="0"/>
            <a:r>
              <a:rPr lang="en-US" dirty="0"/>
              <a:t>Click to edit Title</a:t>
            </a:r>
          </a:p>
        </p:txBody>
      </p:sp>
      <p:sp>
        <p:nvSpPr>
          <p:cNvPr id="12" name="Text Placeholder 10"/>
          <p:cNvSpPr>
            <a:spLocks noGrp="1"/>
          </p:cNvSpPr>
          <p:nvPr>
            <p:ph type="body" sz="quarter" idx="14" hasCustomPrompt="1"/>
          </p:nvPr>
        </p:nvSpPr>
        <p:spPr>
          <a:xfrm>
            <a:off x="911425" y="3501008"/>
            <a:ext cx="10369152" cy="1368152"/>
          </a:xfrm>
          <a:prstGeom prst="rect">
            <a:avLst/>
          </a:prstGeom>
        </p:spPr>
        <p:txBody>
          <a:bodyPr>
            <a:normAutofit/>
          </a:bodyPr>
          <a:lstStyle>
            <a:lvl1pPr algn="ctr">
              <a:defRPr sz="3466">
                <a:solidFill>
                  <a:schemeClr val="tx1"/>
                </a:solidFill>
              </a:defRPr>
            </a:lvl1pPr>
          </a:lstStyle>
          <a:p>
            <a:pPr lvl="0"/>
            <a:r>
              <a:rPr lang="en-US" dirty="0"/>
              <a:t>Click to edit Subtitle/Description</a:t>
            </a:r>
          </a:p>
        </p:txBody>
      </p:sp>
      <p:sp>
        <p:nvSpPr>
          <p:cNvPr id="13" name="Text Placeholder 10"/>
          <p:cNvSpPr>
            <a:spLocks noGrp="1"/>
          </p:cNvSpPr>
          <p:nvPr>
            <p:ph type="body" sz="quarter" idx="15" hasCustomPrompt="1"/>
          </p:nvPr>
        </p:nvSpPr>
        <p:spPr>
          <a:xfrm>
            <a:off x="911425" y="5085186"/>
            <a:ext cx="10369152" cy="1080120"/>
          </a:xfrm>
          <a:prstGeom prst="rect">
            <a:avLst/>
          </a:prstGeom>
        </p:spPr>
        <p:txBody>
          <a:bodyPr>
            <a:normAutofit/>
          </a:bodyPr>
          <a:lstStyle>
            <a:lvl1pPr algn="ctr">
              <a:defRPr sz="2400">
                <a:solidFill>
                  <a:srgbClr val="519136"/>
                </a:solidFill>
              </a:defRPr>
            </a:lvl1pPr>
          </a:lstStyle>
          <a:p>
            <a:pPr lvl="0"/>
            <a:r>
              <a:rPr lang="en-US" dirty="0"/>
              <a:t>Click to edit Presenter/Author</a:t>
            </a:r>
          </a:p>
        </p:txBody>
      </p:sp>
    </p:spTree>
    <p:extLst>
      <p:ext uri="{BB962C8B-B14F-4D97-AF65-F5344CB8AC3E}">
        <p14:creationId xmlns:p14="http://schemas.microsoft.com/office/powerpoint/2010/main" val="1910655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4_Empty">
    <p:bg>
      <p:bgPr>
        <a:solidFill>
          <a:schemeClr val="bg1"/>
        </a:solidFill>
        <a:effectLst/>
      </p:bgPr>
    </p:bg>
    <p:spTree>
      <p:nvGrpSpPr>
        <p:cNvPr id="1" name=""/>
        <p:cNvGrpSpPr/>
        <p:nvPr/>
      </p:nvGrpSpPr>
      <p:grpSpPr>
        <a:xfrm>
          <a:off x="0" y="0"/>
          <a:ext cx="0" cy="0"/>
          <a:chOff x="0" y="0"/>
          <a:chExt cx="0" cy="0"/>
        </a:xfrm>
      </p:grpSpPr>
      <p:sp>
        <p:nvSpPr>
          <p:cNvPr id="5" name="TextBox 4"/>
          <p:cNvSpPr txBox="1"/>
          <p:nvPr userDrawn="1"/>
        </p:nvSpPr>
        <p:spPr>
          <a:xfrm>
            <a:off x="5442687" y="8345942"/>
            <a:ext cx="2772497" cy="523220"/>
          </a:xfrm>
          <a:prstGeom prst="rect">
            <a:avLst/>
          </a:prstGeom>
          <a:noFill/>
        </p:spPr>
        <p:txBody>
          <a:bodyPr wrap="square" rtlCol="0">
            <a:spAutoFit/>
          </a:bodyPr>
          <a:lstStyle/>
          <a:p>
            <a:r>
              <a:rPr lang="en-US" sz="1400" b="1" dirty="0">
                <a:solidFill>
                  <a:srgbClr val="FFFFFF"/>
                </a:solidFill>
                <a:latin typeface="Avenir Black" charset="0"/>
                <a:ea typeface="Avenir Black" charset="0"/>
                <a:cs typeface="Avenir Black" charset="0"/>
              </a:rPr>
              <a:t>#PathToCure</a:t>
            </a:r>
          </a:p>
          <a:p>
            <a:r>
              <a:rPr lang="en-US" sz="1400" b="1" dirty="0">
                <a:solidFill>
                  <a:srgbClr val="FFFFFF"/>
                </a:solidFill>
                <a:latin typeface="Avenir Black" charset="0"/>
                <a:ea typeface="Avenir Black" charset="0"/>
                <a:cs typeface="Avenir Black" charset="0"/>
              </a:rPr>
              <a:t>#ClinicalAcceleratorCRI</a:t>
            </a:r>
          </a:p>
        </p:txBody>
      </p:sp>
      <p:sp>
        <p:nvSpPr>
          <p:cNvPr id="7" name="Title 2"/>
          <p:cNvSpPr>
            <a:spLocks noGrp="1"/>
          </p:cNvSpPr>
          <p:nvPr>
            <p:ph type="title"/>
          </p:nvPr>
        </p:nvSpPr>
        <p:spPr>
          <a:xfrm>
            <a:off x="605639" y="365125"/>
            <a:ext cx="10747943" cy="464683"/>
          </a:xfrm>
          <a:prstGeom prst="rect">
            <a:avLst/>
          </a:prstGeom>
        </p:spPr>
        <p:txBody>
          <a:bodyPr/>
          <a:lstStyle>
            <a:lvl1pPr>
              <a:defRPr sz="2200" b="1" cap="all" baseline="0">
                <a:solidFill>
                  <a:schemeClr val="tx1"/>
                </a:solidFill>
                <a:latin typeface="Avenir Heavy" charset="0"/>
              </a:defRPr>
            </a:lvl1pPr>
          </a:lstStyle>
          <a:p>
            <a:r>
              <a:rPr lang="en-US" dirty="0"/>
              <a:t>Click to edit Master title style</a:t>
            </a:r>
          </a:p>
        </p:txBody>
      </p:sp>
    </p:spTree>
    <p:extLst>
      <p:ext uri="{BB962C8B-B14F-4D97-AF65-F5344CB8AC3E}">
        <p14:creationId xmlns:p14="http://schemas.microsoft.com/office/powerpoint/2010/main" val="442137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4B12F64-5573-4C8C-98B6-2E2D22C2ED0B}" type="slidenum">
              <a:rPr lang="en-US" smtClean="0"/>
              <a:t>‹#›</a:t>
            </a:fld>
            <a:endParaRPr lang="en-US" dirty="0"/>
          </a:p>
        </p:txBody>
      </p:sp>
    </p:spTree>
    <p:extLst>
      <p:ext uri="{BB962C8B-B14F-4D97-AF65-F5344CB8AC3E}">
        <p14:creationId xmlns:p14="http://schemas.microsoft.com/office/powerpoint/2010/main" val="1960644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4B12F64-5573-4C8C-98B6-2E2D22C2ED0B}" type="slidenum">
              <a:rPr lang="en-US" smtClean="0"/>
              <a:t>‹#›</a:t>
            </a:fld>
            <a:endParaRPr lang="en-US" dirty="0"/>
          </a:p>
        </p:txBody>
      </p:sp>
    </p:spTree>
    <p:extLst>
      <p:ext uri="{BB962C8B-B14F-4D97-AF65-F5344CB8AC3E}">
        <p14:creationId xmlns:p14="http://schemas.microsoft.com/office/powerpoint/2010/main" val="2801570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4B12F64-5573-4C8C-98B6-2E2D22C2ED0B}" type="slidenum">
              <a:rPr lang="en-US" smtClean="0"/>
              <a:t>‹#›</a:t>
            </a:fld>
            <a:endParaRPr lang="en-US" dirty="0"/>
          </a:p>
        </p:txBody>
      </p:sp>
    </p:spTree>
    <p:extLst>
      <p:ext uri="{BB962C8B-B14F-4D97-AF65-F5344CB8AC3E}">
        <p14:creationId xmlns:p14="http://schemas.microsoft.com/office/powerpoint/2010/main" val="25231944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4B12F64-5573-4C8C-98B6-2E2D22C2ED0B}" type="slidenum">
              <a:rPr lang="en-US" smtClean="0"/>
              <a:t>‹#›</a:t>
            </a:fld>
            <a:endParaRPr lang="en-US" dirty="0"/>
          </a:p>
        </p:txBody>
      </p:sp>
    </p:spTree>
    <p:extLst>
      <p:ext uri="{BB962C8B-B14F-4D97-AF65-F5344CB8AC3E}">
        <p14:creationId xmlns:p14="http://schemas.microsoft.com/office/powerpoint/2010/main" val="39528692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4B12F64-5573-4C8C-98B6-2E2D22C2ED0B}" type="slidenum">
              <a:rPr lang="en-US" smtClean="0"/>
              <a:t>‹#›</a:t>
            </a:fld>
            <a:endParaRPr lang="en-US" dirty="0"/>
          </a:p>
        </p:txBody>
      </p:sp>
    </p:spTree>
    <p:extLst>
      <p:ext uri="{BB962C8B-B14F-4D97-AF65-F5344CB8AC3E}">
        <p14:creationId xmlns:p14="http://schemas.microsoft.com/office/powerpoint/2010/main" val="7008404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4B12F64-5573-4C8C-98B6-2E2D22C2ED0B}" type="slidenum">
              <a:rPr lang="en-US" smtClean="0"/>
              <a:t>‹#›</a:t>
            </a:fld>
            <a:endParaRPr lang="en-US" dirty="0"/>
          </a:p>
        </p:txBody>
      </p:sp>
    </p:spTree>
    <p:extLst>
      <p:ext uri="{BB962C8B-B14F-4D97-AF65-F5344CB8AC3E}">
        <p14:creationId xmlns:p14="http://schemas.microsoft.com/office/powerpoint/2010/main" val="3170557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62496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4B12F64-5573-4C8C-98B6-2E2D22C2ED0B}" type="slidenum">
              <a:rPr lang="en-US" smtClean="0"/>
              <a:t>‹#›</a:t>
            </a:fld>
            <a:endParaRPr lang="en-US" dirty="0"/>
          </a:p>
        </p:txBody>
      </p:sp>
    </p:spTree>
    <p:extLst>
      <p:ext uri="{BB962C8B-B14F-4D97-AF65-F5344CB8AC3E}">
        <p14:creationId xmlns:p14="http://schemas.microsoft.com/office/powerpoint/2010/main" val="31460154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4B12F64-5573-4C8C-98B6-2E2D22C2ED0B}" type="slidenum">
              <a:rPr lang="en-US" smtClean="0"/>
              <a:t>‹#›</a:t>
            </a:fld>
            <a:endParaRPr lang="en-US" dirty="0"/>
          </a:p>
        </p:txBody>
      </p:sp>
    </p:spTree>
    <p:extLst>
      <p:ext uri="{BB962C8B-B14F-4D97-AF65-F5344CB8AC3E}">
        <p14:creationId xmlns:p14="http://schemas.microsoft.com/office/powerpoint/2010/main" val="9351906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4B12F64-5573-4C8C-98B6-2E2D22C2ED0B}" type="slidenum">
              <a:rPr lang="en-US" smtClean="0"/>
              <a:t>‹#›</a:t>
            </a:fld>
            <a:endParaRPr lang="en-US" dirty="0"/>
          </a:p>
        </p:txBody>
      </p:sp>
    </p:spTree>
    <p:extLst>
      <p:ext uri="{BB962C8B-B14F-4D97-AF65-F5344CB8AC3E}">
        <p14:creationId xmlns:p14="http://schemas.microsoft.com/office/powerpoint/2010/main" val="9357693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4B12F64-5573-4C8C-98B6-2E2D22C2ED0B}" type="slidenum">
              <a:rPr lang="en-US" smtClean="0"/>
              <a:t>‹#›</a:t>
            </a:fld>
            <a:endParaRPr lang="en-US" dirty="0"/>
          </a:p>
        </p:txBody>
      </p:sp>
    </p:spTree>
    <p:extLst>
      <p:ext uri="{BB962C8B-B14F-4D97-AF65-F5344CB8AC3E}">
        <p14:creationId xmlns:p14="http://schemas.microsoft.com/office/powerpoint/2010/main" val="16975032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4B12F64-5573-4C8C-98B6-2E2D22C2ED0B}" type="slidenum">
              <a:rPr lang="en-US" smtClean="0"/>
              <a:t>‹#›</a:t>
            </a:fld>
            <a:endParaRPr lang="en-US" dirty="0"/>
          </a:p>
        </p:txBody>
      </p:sp>
    </p:spTree>
    <p:extLst>
      <p:ext uri="{BB962C8B-B14F-4D97-AF65-F5344CB8AC3E}">
        <p14:creationId xmlns:p14="http://schemas.microsoft.com/office/powerpoint/2010/main" val="37968586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3" hasCustomPrompt="1"/>
          </p:nvPr>
        </p:nvSpPr>
        <p:spPr>
          <a:xfrm>
            <a:off x="911424" y="1412776"/>
            <a:ext cx="10369152" cy="1872208"/>
          </a:xfrm>
        </p:spPr>
        <p:txBody>
          <a:bodyPr>
            <a:normAutofit/>
          </a:bodyPr>
          <a:lstStyle>
            <a:lvl1pPr marL="0" indent="0" algn="ctr">
              <a:buNone/>
              <a:defRPr sz="3400" b="1">
                <a:solidFill>
                  <a:srgbClr val="519136"/>
                </a:solidFill>
              </a:defRPr>
            </a:lvl1pPr>
          </a:lstStyle>
          <a:p>
            <a:pPr lvl="0"/>
            <a:r>
              <a:rPr lang="en-US" dirty="0"/>
              <a:t>Click to edit Title</a:t>
            </a:r>
          </a:p>
        </p:txBody>
      </p:sp>
      <p:sp>
        <p:nvSpPr>
          <p:cNvPr id="12" name="Text Placeholder 10"/>
          <p:cNvSpPr>
            <a:spLocks noGrp="1"/>
          </p:cNvSpPr>
          <p:nvPr>
            <p:ph type="body" sz="quarter" idx="14" hasCustomPrompt="1"/>
          </p:nvPr>
        </p:nvSpPr>
        <p:spPr>
          <a:xfrm>
            <a:off x="911424" y="3501008"/>
            <a:ext cx="10369152" cy="1368152"/>
          </a:xfrm>
        </p:spPr>
        <p:txBody>
          <a:bodyPr>
            <a:normAutofit/>
          </a:bodyPr>
          <a:lstStyle>
            <a:lvl1pPr marL="0" indent="0" algn="ctr">
              <a:buNone/>
              <a:defRPr sz="2600">
                <a:solidFill>
                  <a:schemeClr val="tx1"/>
                </a:solidFill>
              </a:defRPr>
            </a:lvl1pPr>
          </a:lstStyle>
          <a:p>
            <a:pPr lvl="0"/>
            <a:r>
              <a:rPr lang="en-US" dirty="0"/>
              <a:t>Click to edit Subtitle/Description</a:t>
            </a:r>
          </a:p>
        </p:txBody>
      </p:sp>
      <p:sp>
        <p:nvSpPr>
          <p:cNvPr id="13" name="Text Placeholder 10"/>
          <p:cNvSpPr>
            <a:spLocks noGrp="1"/>
          </p:cNvSpPr>
          <p:nvPr>
            <p:ph type="body" sz="quarter" idx="15" hasCustomPrompt="1"/>
          </p:nvPr>
        </p:nvSpPr>
        <p:spPr>
          <a:xfrm>
            <a:off x="911424" y="5085185"/>
            <a:ext cx="10369152" cy="1080120"/>
          </a:xfrm>
        </p:spPr>
        <p:txBody>
          <a:bodyPr>
            <a:normAutofit/>
          </a:bodyPr>
          <a:lstStyle>
            <a:lvl1pPr marL="0" indent="0" algn="ctr">
              <a:buNone/>
              <a:defRPr sz="1800">
                <a:solidFill>
                  <a:srgbClr val="519136"/>
                </a:solidFill>
              </a:defRPr>
            </a:lvl1pPr>
          </a:lstStyle>
          <a:p>
            <a:pPr lvl="0"/>
            <a:r>
              <a:rPr lang="en-US" dirty="0"/>
              <a:t>Click to edit Presenter/Author</a:t>
            </a:r>
          </a:p>
        </p:txBody>
      </p:sp>
    </p:spTree>
    <p:extLst>
      <p:ext uri="{BB962C8B-B14F-4D97-AF65-F5344CB8AC3E}">
        <p14:creationId xmlns:p14="http://schemas.microsoft.com/office/powerpoint/2010/main" val="42041242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99504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200" b="1"/>
            </a:lvl1pPr>
          </a:lstStyle>
          <a:p>
            <a:r>
              <a:rPr lang="en-US" dirty="0"/>
              <a:t>Click to edit Title</a:t>
            </a:r>
          </a:p>
        </p:txBody>
      </p:sp>
      <p:sp>
        <p:nvSpPr>
          <p:cNvPr id="3" name="Content Placeholder 2"/>
          <p:cNvSpPr>
            <a:spLocks noGrp="1"/>
          </p:cNvSpPr>
          <p:nvPr>
            <p:ph idx="1"/>
          </p:nvPr>
        </p:nvSpPr>
        <p:spPr/>
        <p:txBody>
          <a:bodyPr>
            <a:normAutofit/>
          </a:bodyPr>
          <a:lstStyle>
            <a:lvl1pPr marL="179384" indent="-179384">
              <a:buClr>
                <a:srgbClr val="519136"/>
              </a:buClr>
              <a:buFont typeface="Arial" panose="020B0604020202020204" pitchFamily="34" charset="0"/>
              <a:buChar char="•"/>
              <a:defRPr sz="3200" b="0">
                <a:latin typeface="Calibri" panose="020F0502020204030204" pitchFamily="34" charset="0"/>
                <a:cs typeface="Calibri" panose="020F0502020204030204" pitchFamily="34" charset="0"/>
              </a:defRPr>
            </a:lvl1pPr>
            <a:lvl3pPr>
              <a:defRPr sz="2800" b="0">
                <a:latin typeface="Calibri" panose="020F0502020204030204" pitchFamily="34" charset="0"/>
                <a:cs typeface="Calibri" panose="020F0502020204030204" pitchFamily="34" charset="0"/>
              </a:defRPr>
            </a:lvl3pPr>
            <a:lvl4pPr>
              <a:defRPr sz="2800" b="0">
                <a:latin typeface="Calibri" panose="020F0502020204030204" pitchFamily="34" charset="0"/>
                <a:cs typeface="Calibri" panose="020F0502020204030204" pitchFamily="34" charset="0"/>
              </a:defRPr>
            </a:lvl4pPr>
            <a:lvl5pPr>
              <a:defRPr sz="2400" b="0">
                <a:latin typeface="Calibri" panose="020F0502020204030204" pitchFamily="34" charset="0"/>
                <a:cs typeface="Calibri" panose="020F0502020204030204" pitchFamily="34" charset="0"/>
              </a:defRPr>
            </a:lvl5pPr>
            <a:lvl6pPr>
              <a:defRPr sz="2000" b="0">
                <a:latin typeface="Calibri" panose="020F0502020204030204" pitchFamily="34" charset="0"/>
                <a:cs typeface="Calibri" panose="020F0502020204030204" pitchFamily="34" charset="0"/>
              </a:defRPr>
            </a:lvl6p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41895481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31372" y="838200"/>
            <a:ext cx="5376597" cy="5471120"/>
          </a:xfrm>
        </p:spPr>
        <p:txBody>
          <a:bodyPr/>
          <a:lstStyle>
            <a:lvl1pPr marL="179384" indent="-179384">
              <a:buFont typeface="Arial" panose="020B0604020202020204" pitchFamily="34" charset="0"/>
              <a:buChar char="•"/>
              <a:defRPr sz="2400"/>
            </a:lvl1pPr>
            <a:lvl2pPr>
              <a:defRPr sz="2200"/>
            </a:lvl2pPr>
            <a:lvl3pPr>
              <a:defRPr sz="2200"/>
            </a:lvl3pPr>
            <a:lvl4pPr>
              <a:defRPr sz="2000"/>
            </a:lvl4pPr>
            <a:lvl5pPr>
              <a:defRPr sz="1800"/>
            </a:lvl5pPr>
            <a:lvl6pPr>
              <a:defRPr sz="1600"/>
            </a:lvl6pPr>
            <a:lvl7pPr>
              <a:defRPr sz="1800"/>
            </a:lvl7pPr>
            <a:lvl8pPr>
              <a:defRPr sz="1800"/>
            </a:lvl8pPr>
            <a:lvl9pPr>
              <a:defRPr sz="1800"/>
            </a:lvl9p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4" name="Content Placeholder 3"/>
          <p:cNvSpPr>
            <a:spLocks noGrp="1"/>
          </p:cNvSpPr>
          <p:nvPr>
            <p:ph sz="half" idx="2" hasCustomPrompt="1"/>
          </p:nvPr>
        </p:nvSpPr>
        <p:spPr>
          <a:xfrm>
            <a:off x="6266688" y="838200"/>
            <a:ext cx="5493941" cy="547112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
        <p:nvSpPr>
          <p:cNvPr id="8" name="Title 7"/>
          <p:cNvSpPr>
            <a:spLocks noGrp="1"/>
          </p:cNvSpPr>
          <p:nvPr>
            <p:ph type="title" hasCustomPrompt="1"/>
          </p:nvPr>
        </p:nvSpPr>
        <p:spPr/>
        <p:txBody>
          <a:bodyPr/>
          <a:lstStyle>
            <a:lvl1pPr>
              <a:defRPr/>
            </a:lvl1pPr>
          </a:lstStyle>
          <a:p>
            <a:r>
              <a:rPr lang="en-US" dirty="0"/>
              <a:t>Click to edit Title</a:t>
            </a:r>
          </a:p>
        </p:txBody>
      </p:sp>
    </p:spTree>
    <p:extLst>
      <p:ext uri="{BB962C8B-B14F-4D97-AF65-F5344CB8AC3E}">
        <p14:creationId xmlns:p14="http://schemas.microsoft.com/office/powerpoint/2010/main" val="41285570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Title</a:t>
            </a:r>
          </a:p>
        </p:txBody>
      </p:sp>
      <p:sp>
        <p:nvSpPr>
          <p:cNvPr id="4" name="Content Placeholder 3"/>
          <p:cNvSpPr>
            <a:spLocks noGrp="1"/>
          </p:cNvSpPr>
          <p:nvPr>
            <p:ph sz="half" idx="2" hasCustomPrompt="1"/>
          </p:nvPr>
        </p:nvSpPr>
        <p:spPr>
          <a:xfrm>
            <a:off x="431371" y="1447800"/>
            <a:ext cx="5472608" cy="49335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6" name="Content Placeholder 5"/>
          <p:cNvSpPr>
            <a:spLocks noGrp="1"/>
          </p:cNvSpPr>
          <p:nvPr>
            <p:ph sz="quarter" idx="4" hasCustomPrompt="1"/>
          </p:nvPr>
        </p:nvSpPr>
        <p:spPr>
          <a:xfrm>
            <a:off x="6288021" y="1447800"/>
            <a:ext cx="5472608" cy="49335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dirty="0"/>
          </a:p>
        </p:txBody>
      </p:sp>
      <p:sp>
        <p:nvSpPr>
          <p:cNvPr id="11" name="Text Placeholder 4"/>
          <p:cNvSpPr>
            <a:spLocks noGrp="1"/>
          </p:cNvSpPr>
          <p:nvPr>
            <p:ph type="body" sz="quarter" idx="13" hasCustomPrompt="1"/>
          </p:nvPr>
        </p:nvSpPr>
        <p:spPr>
          <a:xfrm>
            <a:off x="6263840" y="778416"/>
            <a:ext cx="5493941" cy="548640"/>
          </a:xfrm>
        </p:spPr>
        <p:txBody>
          <a:bodyPr anchor="b">
            <a:noAutofit/>
          </a:bodyPr>
          <a:lstStyle>
            <a:lvl1pPr marL="0" indent="0" algn="r">
              <a:buNone/>
              <a:defRPr lang="en-US" sz="1800" b="0" kern="1200" cap="none" spc="400" baseline="0" dirty="0" smtClean="0">
                <a:solidFill>
                  <a:schemeClr val="tx1"/>
                </a:solidFill>
                <a:latin typeface="Calibri" panose="020F0502020204030204" pitchFamily="34" charset="0"/>
                <a:ea typeface="+mj-ea"/>
                <a:cs typeface="Tunga" pitchFamily="2"/>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100000"/>
              </a:lnSpc>
              <a:spcBef>
                <a:spcPts val="0"/>
              </a:spcBef>
              <a:spcAft>
                <a:spcPts val="0"/>
              </a:spcAft>
              <a:buClr>
                <a:schemeClr val="accent1"/>
              </a:buClr>
              <a:buFont typeface="Arial" pitchFamily="34" charset="0"/>
              <a:buNone/>
            </a:pPr>
            <a:r>
              <a:rPr lang="en-US" dirty="0"/>
              <a:t>Click to edit master text styles</a:t>
            </a:r>
          </a:p>
        </p:txBody>
      </p:sp>
      <p:sp>
        <p:nvSpPr>
          <p:cNvPr id="12" name="Text Placeholder 4"/>
          <p:cNvSpPr>
            <a:spLocks noGrp="1"/>
          </p:cNvSpPr>
          <p:nvPr>
            <p:ph type="body" sz="quarter" idx="14" hasCustomPrompt="1"/>
          </p:nvPr>
        </p:nvSpPr>
        <p:spPr>
          <a:xfrm>
            <a:off x="431372" y="778416"/>
            <a:ext cx="5493941" cy="548640"/>
          </a:xfrm>
        </p:spPr>
        <p:txBody>
          <a:bodyPr anchor="b">
            <a:noAutofit/>
          </a:bodyPr>
          <a:lstStyle>
            <a:lvl1pPr marL="0" indent="0" algn="r">
              <a:buNone/>
              <a:defRPr lang="en-US" sz="1800" b="0" kern="1200" cap="none" spc="400" baseline="0" dirty="0" smtClean="0">
                <a:solidFill>
                  <a:schemeClr val="tx1"/>
                </a:solidFill>
                <a:latin typeface="Calibri" panose="020F0502020204030204" pitchFamily="34" charset="0"/>
                <a:ea typeface="+mj-ea"/>
                <a:cs typeface="Tunga" pitchFamily="2"/>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100000"/>
              </a:lnSpc>
              <a:spcBef>
                <a:spcPts val="0"/>
              </a:spcBef>
              <a:spcAft>
                <a:spcPts val="0"/>
              </a:spcAft>
              <a:buClr>
                <a:schemeClr val="accent1"/>
              </a:buClr>
              <a:buFont typeface="Arial" pitchFamily="34" charset="0"/>
              <a:buNone/>
            </a:pPr>
            <a:r>
              <a:rPr lang="en-US" dirty="0"/>
              <a:t>Click to edit master text styles</a:t>
            </a:r>
          </a:p>
        </p:txBody>
      </p:sp>
    </p:spTree>
    <p:extLst>
      <p:ext uri="{BB962C8B-B14F-4D97-AF65-F5344CB8AC3E}">
        <p14:creationId xmlns:p14="http://schemas.microsoft.com/office/powerpoint/2010/main" val="1786288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200" b="1"/>
            </a:lvl1pPr>
          </a:lstStyle>
          <a:p>
            <a:r>
              <a:rPr lang="en-US" dirty="0"/>
              <a:t>Click to edit Title</a:t>
            </a:r>
          </a:p>
        </p:txBody>
      </p:sp>
      <p:sp>
        <p:nvSpPr>
          <p:cNvPr id="3" name="Content Placeholder 2"/>
          <p:cNvSpPr>
            <a:spLocks noGrp="1"/>
          </p:cNvSpPr>
          <p:nvPr>
            <p:ph idx="1"/>
          </p:nvPr>
        </p:nvSpPr>
        <p:spPr/>
        <p:txBody>
          <a:bodyPr>
            <a:normAutofit/>
          </a:bodyPr>
          <a:lstStyle>
            <a:lvl1pPr marL="179388" indent="-179388">
              <a:buClr>
                <a:srgbClr val="519136"/>
              </a:buClr>
              <a:buFont typeface="Arial" panose="020B0604020202020204" pitchFamily="34" charset="0"/>
              <a:buChar char="•"/>
              <a:defRPr sz="3200" b="0">
                <a:latin typeface="Calibri" panose="020F0502020204030204" pitchFamily="34" charset="0"/>
                <a:cs typeface="Calibri" panose="020F0502020204030204" pitchFamily="34" charset="0"/>
              </a:defRPr>
            </a:lvl1pPr>
            <a:lvl3pPr>
              <a:defRPr sz="2800" b="0">
                <a:latin typeface="Calibri" panose="020F0502020204030204" pitchFamily="34" charset="0"/>
                <a:cs typeface="Calibri" panose="020F0502020204030204" pitchFamily="34" charset="0"/>
              </a:defRPr>
            </a:lvl3pPr>
            <a:lvl4pPr>
              <a:defRPr sz="2800" b="0">
                <a:latin typeface="Calibri" panose="020F0502020204030204" pitchFamily="34" charset="0"/>
                <a:cs typeface="Calibri" panose="020F0502020204030204" pitchFamily="34" charset="0"/>
              </a:defRPr>
            </a:lvl4pPr>
            <a:lvl5pPr>
              <a:defRPr sz="2400" b="0">
                <a:latin typeface="Calibri" panose="020F0502020204030204" pitchFamily="34" charset="0"/>
                <a:cs typeface="Calibri" panose="020F0502020204030204" pitchFamily="34" charset="0"/>
              </a:defRPr>
            </a:lvl5pPr>
            <a:lvl6pPr>
              <a:defRPr sz="2000" b="0">
                <a:latin typeface="Calibri" panose="020F0502020204030204" pitchFamily="34" charset="0"/>
                <a:cs typeface="Calibri" panose="020F0502020204030204" pitchFamily="34" charset="0"/>
              </a:defRPr>
            </a:lvl6p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11925729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dd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Picture Placeholder 6"/>
          <p:cNvSpPr>
            <a:spLocks noGrp="1"/>
          </p:cNvSpPr>
          <p:nvPr>
            <p:ph type="pic" sz="quarter" idx="10"/>
          </p:nvPr>
        </p:nvSpPr>
        <p:spPr>
          <a:xfrm>
            <a:off x="431800" y="762002"/>
            <a:ext cx="11328400" cy="4755231"/>
          </a:xfrm>
        </p:spPr>
        <p:txBody>
          <a:bodyPr/>
          <a:lstStyle>
            <a:lvl1pPr marL="0" indent="0">
              <a:buNone/>
              <a:defRPr/>
            </a:lvl1pPr>
          </a:lstStyle>
          <a:p>
            <a:r>
              <a:rPr lang="en-US" dirty="0"/>
              <a:t>Click icon to add picture</a:t>
            </a:r>
            <a:endParaRPr lang="en-CA" dirty="0"/>
          </a:p>
        </p:txBody>
      </p:sp>
      <p:sp>
        <p:nvSpPr>
          <p:cNvPr id="4" name="Text Placeholder 3"/>
          <p:cNvSpPr>
            <a:spLocks noGrp="1"/>
          </p:cNvSpPr>
          <p:nvPr>
            <p:ph type="body" sz="quarter" idx="11" hasCustomPrompt="1"/>
          </p:nvPr>
        </p:nvSpPr>
        <p:spPr>
          <a:xfrm>
            <a:off x="431800" y="5734076"/>
            <a:ext cx="11328400" cy="503237"/>
          </a:xfrm>
        </p:spPr>
        <p:txBody>
          <a:bodyPr/>
          <a:lstStyle>
            <a:lvl1pPr algn="ctr">
              <a:defRPr/>
            </a:lvl1pPr>
          </a:lstStyle>
          <a:p>
            <a:pPr lvl="0"/>
            <a:r>
              <a:rPr lang="en-US" dirty="0"/>
              <a:t>Add Description/Title</a:t>
            </a:r>
          </a:p>
        </p:txBody>
      </p:sp>
    </p:spTree>
    <p:extLst>
      <p:ext uri="{BB962C8B-B14F-4D97-AF65-F5344CB8AC3E}">
        <p14:creationId xmlns:p14="http://schemas.microsoft.com/office/powerpoint/2010/main" val="14249722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with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2754ED01-E2A0-4C1E-8E21-014B99041579}" type="slidenum">
              <a:rPr lang="en-US" smtClean="0"/>
              <a:pPr/>
              <a:t>‹#›</a:t>
            </a:fld>
            <a:endParaRPr lang="en-US" dirty="0"/>
          </a:p>
        </p:txBody>
      </p:sp>
      <p:sp>
        <p:nvSpPr>
          <p:cNvPr id="4" name="Vertical Text Placeholder 2"/>
          <p:cNvSpPr>
            <a:spLocks noGrp="1"/>
          </p:cNvSpPr>
          <p:nvPr>
            <p:ph type="body" orient="vert" idx="1"/>
          </p:nvPr>
        </p:nvSpPr>
        <p:spPr>
          <a:xfrm>
            <a:off x="431372" y="762000"/>
            <a:ext cx="11329259" cy="5547320"/>
          </a:xfrm>
        </p:spPr>
        <p:txBody>
          <a:bodyPr vert="eaVert"/>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Tree>
    <p:extLst>
      <p:ext uri="{BB962C8B-B14F-4D97-AF65-F5344CB8AC3E}">
        <p14:creationId xmlns:p14="http://schemas.microsoft.com/office/powerpoint/2010/main" val="21109468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754ED01-E2A0-4C1E-8E21-014B99041579}" type="slidenum">
              <a:rPr lang="en-US" smtClean="0"/>
              <a:pPr/>
              <a:t>‹#›</a:t>
            </a:fld>
            <a:endParaRPr lang="en-US" dirty="0"/>
          </a:p>
        </p:txBody>
      </p:sp>
      <p:sp>
        <p:nvSpPr>
          <p:cNvPr id="4" name="Vertical Title 1"/>
          <p:cNvSpPr>
            <a:spLocks noGrp="1"/>
          </p:cNvSpPr>
          <p:nvPr>
            <p:ph type="title" orient="vert"/>
          </p:nvPr>
        </p:nvSpPr>
        <p:spPr>
          <a:xfrm>
            <a:off x="11074400" y="274641"/>
            <a:ext cx="914400" cy="5962673"/>
          </a:xfrm>
        </p:spPr>
        <p:txBody>
          <a:bodyPr vert="eaVert"/>
          <a:lstStyle/>
          <a:p>
            <a:r>
              <a:rPr lang="en-US"/>
              <a:t>Click to edit Master title style</a:t>
            </a:r>
            <a:endParaRPr lang="en-US" dirty="0"/>
          </a:p>
        </p:txBody>
      </p:sp>
      <p:sp>
        <p:nvSpPr>
          <p:cNvPr id="5" name="Vertical Text Placeholder 2"/>
          <p:cNvSpPr>
            <a:spLocks noGrp="1"/>
          </p:cNvSpPr>
          <p:nvPr>
            <p:ph type="body" orient="vert" idx="1"/>
          </p:nvPr>
        </p:nvSpPr>
        <p:spPr>
          <a:xfrm>
            <a:off x="609600" y="274641"/>
            <a:ext cx="10261600" cy="5962673"/>
          </a:xfrm>
        </p:spPr>
        <p:txBody>
          <a:bodyPr vert="eaVert"/>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Tree>
    <p:extLst>
      <p:ext uri="{BB962C8B-B14F-4D97-AF65-F5344CB8AC3E}">
        <p14:creationId xmlns:p14="http://schemas.microsoft.com/office/powerpoint/2010/main" val="18384232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16682068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3"/>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4"/>
            <a:ext cx="28448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165600" y="6356354"/>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36585461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3" hasCustomPrompt="1"/>
          </p:nvPr>
        </p:nvSpPr>
        <p:spPr>
          <a:xfrm>
            <a:off x="911425" y="1412776"/>
            <a:ext cx="10369152" cy="1872208"/>
          </a:xfrm>
          <a:prstGeom prst="rect">
            <a:avLst/>
          </a:prstGeom>
        </p:spPr>
        <p:txBody>
          <a:bodyPr>
            <a:normAutofit/>
          </a:bodyPr>
          <a:lstStyle>
            <a:lvl1pPr algn="ctr">
              <a:defRPr sz="4532" b="1">
                <a:solidFill>
                  <a:srgbClr val="519136"/>
                </a:solidFill>
              </a:defRPr>
            </a:lvl1pPr>
          </a:lstStyle>
          <a:p>
            <a:pPr lvl="0"/>
            <a:r>
              <a:rPr lang="en-US" dirty="0"/>
              <a:t>Click to edit Title</a:t>
            </a:r>
          </a:p>
        </p:txBody>
      </p:sp>
      <p:sp>
        <p:nvSpPr>
          <p:cNvPr id="12" name="Text Placeholder 10"/>
          <p:cNvSpPr>
            <a:spLocks noGrp="1"/>
          </p:cNvSpPr>
          <p:nvPr>
            <p:ph type="body" sz="quarter" idx="14" hasCustomPrompt="1"/>
          </p:nvPr>
        </p:nvSpPr>
        <p:spPr>
          <a:xfrm>
            <a:off x="911425" y="3501008"/>
            <a:ext cx="10369152" cy="1368152"/>
          </a:xfrm>
          <a:prstGeom prst="rect">
            <a:avLst/>
          </a:prstGeom>
        </p:spPr>
        <p:txBody>
          <a:bodyPr>
            <a:normAutofit/>
          </a:bodyPr>
          <a:lstStyle>
            <a:lvl1pPr algn="ctr">
              <a:defRPr sz="3465">
                <a:solidFill>
                  <a:schemeClr val="tx1"/>
                </a:solidFill>
              </a:defRPr>
            </a:lvl1pPr>
          </a:lstStyle>
          <a:p>
            <a:pPr lvl="0"/>
            <a:r>
              <a:rPr lang="en-US" dirty="0"/>
              <a:t>Click to edit Subtitle/Description</a:t>
            </a:r>
          </a:p>
        </p:txBody>
      </p:sp>
      <p:sp>
        <p:nvSpPr>
          <p:cNvPr id="13" name="Text Placeholder 10"/>
          <p:cNvSpPr>
            <a:spLocks noGrp="1"/>
          </p:cNvSpPr>
          <p:nvPr>
            <p:ph type="body" sz="quarter" idx="15" hasCustomPrompt="1"/>
          </p:nvPr>
        </p:nvSpPr>
        <p:spPr>
          <a:xfrm>
            <a:off x="911425" y="5085187"/>
            <a:ext cx="10369152" cy="1080120"/>
          </a:xfrm>
          <a:prstGeom prst="rect">
            <a:avLst/>
          </a:prstGeom>
        </p:spPr>
        <p:txBody>
          <a:bodyPr>
            <a:normAutofit/>
          </a:bodyPr>
          <a:lstStyle>
            <a:lvl1pPr algn="ctr">
              <a:defRPr sz="2400">
                <a:solidFill>
                  <a:srgbClr val="519136"/>
                </a:solidFill>
              </a:defRPr>
            </a:lvl1pPr>
          </a:lstStyle>
          <a:p>
            <a:pPr lvl="0"/>
            <a:r>
              <a:rPr lang="en-US" dirty="0"/>
              <a:t>Click to edit Presenter/Author</a:t>
            </a:r>
          </a:p>
        </p:txBody>
      </p:sp>
    </p:spTree>
    <p:extLst>
      <p:ext uri="{BB962C8B-B14F-4D97-AF65-F5344CB8AC3E}">
        <p14:creationId xmlns:p14="http://schemas.microsoft.com/office/powerpoint/2010/main" val="8337477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4_Empty">
    <p:bg>
      <p:bgPr>
        <a:solidFill>
          <a:schemeClr val="bg1"/>
        </a:solidFill>
        <a:effectLst/>
      </p:bgPr>
    </p:bg>
    <p:spTree>
      <p:nvGrpSpPr>
        <p:cNvPr id="1" name=""/>
        <p:cNvGrpSpPr/>
        <p:nvPr/>
      </p:nvGrpSpPr>
      <p:grpSpPr>
        <a:xfrm>
          <a:off x="0" y="0"/>
          <a:ext cx="0" cy="0"/>
          <a:chOff x="0" y="0"/>
          <a:chExt cx="0" cy="0"/>
        </a:xfrm>
      </p:grpSpPr>
      <p:sp>
        <p:nvSpPr>
          <p:cNvPr id="5" name="TextBox 4"/>
          <p:cNvSpPr txBox="1"/>
          <p:nvPr userDrawn="1"/>
        </p:nvSpPr>
        <p:spPr>
          <a:xfrm>
            <a:off x="5442687" y="8345941"/>
            <a:ext cx="2772497" cy="523220"/>
          </a:xfrm>
          <a:prstGeom prst="rect">
            <a:avLst/>
          </a:prstGeom>
          <a:noFill/>
        </p:spPr>
        <p:txBody>
          <a:bodyPr wrap="square" rtlCol="0">
            <a:spAutoFit/>
          </a:bodyPr>
          <a:lstStyle/>
          <a:p>
            <a:r>
              <a:rPr lang="en-US" sz="1400" b="1" dirty="0">
                <a:solidFill>
                  <a:srgbClr val="FFFFFF"/>
                </a:solidFill>
                <a:latin typeface="Avenir Black" charset="0"/>
                <a:ea typeface="Avenir Black" charset="0"/>
                <a:cs typeface="Avenir Black" charset="0"/>
              </a:rPr>
              <a:t>#PathToCure</a:t>
            </a:r>
          </a:p>
          <a:p>
            <a:r>
              <a:rPr lang="en-US" sz="1400" b="1" dirty="0">
                <a:solidFill>
                  <a:srgbClr val="FFFFFF"/>
                </a:solidFill>
                <a:latin typeface="Avenir Black" charset="0"/>
                <a:ea typeface="Avenir Black" charset="0"/>
                <a:cs typeface="Avenir Black" charset="0"/>
              </a:rPr>
              <a:t>#ClinicalAcceleratorCRI</a:t>
            </a:r>
          </a:p>
        </p:txBody>
      </p:sp>
      <p:sp>
        <p:nvSpPr>
          <p:cNvPr id="7" name="Title 2"/>
          <p:cNvSpPr>
            <a:spLocks noGrp="1"/>
          </p:cNvSpPr>
          <p:nvPr>
            <p:ph type="title"/>
          </p:nvPr>
        </p:nvSpPr>
        <p:spPr>
          <a:xfrm>
            <a:off x="605641" y="365125"/>
            <a:ext cx="10747943" cy="464683"/>
          </a:xfrm>
          <a:prstGeom prst="rect">
            <a:avLst/>
          </a:prstGeom>
        </p:spPr>
        <p:txBody>
          <a:bodyPr/>
          <a:lstStyle>
            <a:lvl1pPr>
              <a:defRPr sz="2200" b="1" cap="all" baseline="0">
                <a:solidFill>
                  <a:schemeClr val="tx1"/>
                </a:solidFill>
                <a:latin typeface="Avenir Heavy" charset="0"/>
              </a:defRPr>
            </a:lvl1pPr>
          </a:lstStyle>
          <a:p>
            <a:r>
              <a:rPr lang="en-US" dirty="0"/>
              <a:t>Click to edit Master title style</a:t>
            </a:r>
          </a:p>
        </p:txBody>
      </p:sp>
    </p:spTree>
    <p:extLst>
      <p:ext uri="{BB962C8B-B14F-4D97-AF65-F5344CB8AC3E}">
        <p14:creationId xmlns:p14="http://schemas.microsoft.com/office/powerpoint/2010/main" val="36305338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3539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03F1C-1CB0-8DA2-72ED-47B7427759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BC275D8-1677-E238-1280-48A4A07AF1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1B3C49-B1DF-A1B3-7BDD-2550659D6D62}"/>
              </a:ext>
            </a:extLst>
          </p:cNvPr>
          <p:cNvSpPr>
            <a:spLocks noGrp="1"/>
          </p:cNvSpPr>
          <p:nvPr>
            <p:ph type="dt" sz="half" idx="10"/>
          </p:nvPr>
        </p:nvSpPr>
        <p:spPr/>
        <p:txBody>
          <a:bodyPr/>
          <a:lstStyle/>
          <a:p>
            <a:fld id="{21376518-41D2-4DAA-A982-B1D1D5AFA5CA}" type="datetimeFigureOut">
              <a:rPr lang="en-US" smtClean="0"/>
              <a:t>8/14/2024</a:t>
            </a:fld>
            <a:endParaRPr lang="en-US"/>
          </a:p>
        </p:txBody>
      </p:sp>
      <p:sp>
        <p:nvSpPr>
          <p:cNvPr id="5" name="Footer Placeholder 4">
            <a:extLst>
              <a:ext uri="{FF2B5EF4-FFF2-40B4-BE49-F238E27FC236}">
                <a16:creationId xmlns:a16="http://schemas.microsoft.com/office/drawing/2014/main" id="{468CD392-434C-C9E2-B64C-CF01A80082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09BF2B-D72E-CA71-9FB6-A609120E5624}"/>
              </a:ext>
            </a:extLst>
          </p:cNvPr>
          <p:cNvSpPr>
            <a:spLocks noGrp="1"/>
          </p:cNvSpPr>
          <p:nvPr>
            <p:ph type="sldNum" sz="quarter" idx="12"/>
          </p:nvPr>
        </p:nvSpPr>
        <p:spPr/>
        <p:txBody>
          <a:bodyPr/>
          <a:lstStyle/>
          <a:p>
            <a:fld id="{9D789454-EEEB-4ED0-BAE1-35756F87A820}" type="slidenum">
              <a:rPr lang="en-US" smtClean="0"/>
              <a:t>‹#›</a:t>
            </a:fld>
            <a:endParaRPr lang="en-US"/>
          </a:p>
        </p:txBody>
      </p:sp>
    </p:spTree>
    <p:extLst>
      <p:ext uri="{BB962C8B-B14F-4D97-AF65-F5344CB8AC3E}">
        <p14:creationId xmlns:p14="http://schemas.microsoft.com/office/powerpoint/2010/main" val="2063925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31371" y="838200"/>
            <a:ext cx="5376597" cy="5471120"/>
          </a:xfrm>
        </p:spPr>
        <p:txBody>
          <a:bodyPr/>
          <a:lstStyle>
            <a:lvl1pPr marL="179388" indent="-179388">
              <a:buFont typeface="Arial" panose="020B0604020202020204" pitchFamily="34" charset="0"/>
              <a:buChar char="•"/>
              <a:defRPr sz="2400"/>
            </a:lvl1pPr>
            <a:lvl2pPr>
              <a:defRPr sz="2200"/>
            </a:lvl2pPr>
            <a:lvl3pPr>
              <a:defRPr sz="2200"/>
            </a:lvl3pPr>
            <a:lvl4pPr>
              <a:defRPr sz="2000"/>
            </a:lvl4pPr>
            <a:lvl5pPr>
              <a:defRPr sz="1800"/>
            </a:lvl5pPr>
            <a:lvl6pPr>
              <a:defRPr sz="1600"/>
            </a:lvl6pPr>
            <a:lvl7pPr>
              <a:defRPr sz="1800"/>
            </a:lvl7pPr>
            <a:lvl8pPr>
              <a:defRPr sz="1800"/>
            </a:lvl8pPr>
            <a:lvl9pPr>
              <a:defRPr sz="1800"/>
            </a:lvl9p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4" name="Content Placeholder 3"/>
          <p:cNvSpPr>
            <a:spLocks noGrp="1"/>
          </p:cNvSpPr>
          <p:nvPr>
            <p:ph sz="half" idx="2" hasCustomPrompt="1"/>
          </p:nvPr>
        </p:nvSpPr>
        <p:spPr>
          <a:xfrm>
            <a:off x="6266688" y="838200"/>
            <a:ext cx="5493941" cy="547112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
        <p:nvSpPr>
          <p:cNvPr id="8" name="Title 7"/>
          <p:cNvSpPr>
            <a:spLocks noGrp="1"/>
          </p:cNvSpPr>
          <p:nvPr>
            <p:ph type="title" hasCustomPrompt="1"/>
          </p:nvPr>
        </p:nvSpPr>
        <p:spPr/>
        <p:txBody>
          <a:bodyPr/>
          <a:lstStyle>
            <a:lvl1pPr>
              <a:defRPr/>
            </a:lvl1pPr>
          </a:lstStyle>
          <a:p>
            <a:r>
              <a:rPr lang="en-US" dirty="0"/>
              <a:t>Click to edit Title</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A6D50-2AEA-D309-A430-6AAAE95AC6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2E5FEA-C593-8F0D-9B19-B4F706AE9E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EA5E1A-5677-FCD6-26FF-BC970BA449C6}"/>
              </a:ext>
            </a:extLst>
          </p:cNvPr>
          <p:cNvSpPr>
            <a:spLocks noGrp="1"/>
          </p:cNvSpPr>
          <p:nvPr>
            <p:ph type="dt" sz="half" idx="10"/>
          </p:nvPr>
        </p:nvSpPr>
        <p:spPr/>
        <p:txBody>
          <a:bodyPr/>
          <a:lstStyle/>
          <a:p>
            <a:fld id="{21376518-41D2-4DAA-A982-B1D1D5AFA5CA}" type="datetimeFigureOut">
              <a:rPr lang="en-US" smtClean="0"/>
              <a:t>8/14/2024</a:t>
            </a:fld>
            <a:endParaRPr lang="en-US"/>
          </a:p>
        </p:txBody>
      </p:sp>
      <p:sp>
        <p:nvSpPr>
          <p:cNvPr id="5" name="Footer Placeholder 4">
            <a:extLst>
              <a:ext uri="{FF2B5EF4-FFF2-40B4-BE49-F238E27FC236}">
                <a16:creationId xmlns:a16="http://schemas.microsoft.com/office/drawing/2014/main" id="{FC013FE6-973B-8026-29E8-2EEBA3B8A3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A54942-FC12-979C-E758-2D7854CFF3B7}"/>
              </a:ext>
            </a:extLst>
          </p:cNvPr>
          <p:cNvSpPr>
            <a:spLocks noGrp="1"/>
          </p:cNvSpPr>
          <p:nvPr>
            <p:ph type="sldNum" sz="quarter" idx="12"/>
          </p:nvPr>
        </p:nvSpPr>
        <p:spPr/>
        <p:txBody>
          <a:bodyPr/>
          <a:lstStyle/>
          <a:p>
            <a:fld id="{9D789454-EEEB-4ED0-BAE1-35756F87A820}" type="slidenum">
              <a:rPr lang="en-US" smtClean="0"/>
              <a:t>‹#›</a:t>
            </a:fld>
            <a:endParaRPr lang="en-US"/>
          </a:p>
        </p:txBody>
      </p:sp>
    </p:spTree>
    <p:extLst>
      <p:ext uri="{BB962C8B-B14F-4D97-AF65-F5344CB8AC3E}">
        <p14:creationId xmlns:p14="http://schemas.microsoft.com/office/powerpoint/2010/main" val="20926057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2EBCB-9003-832F-D3D5-3BED2A3572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B1B7FBB-6EA8-4A9D-C087-49FDC40BBC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6AE8B1-33A3-A3D6-DB05-98780C8044D7}"/>
              </a:ext>
            </a:extLst>
          </p:cNvPr>
          <p:cNvSpPr>
            <a:spLocks noGrp="1"/>
          </p:cNvSpPr>
          <p:nvPr>
            <p:ph type="dt" sz="half" idx="10"/>
          </p:nvPr>
        </p:nvSpPr>
        <p:spPr/>
        <p:txBody>
          <a:bodyPr/>
          <a:lstStyle/>
          <a:p>
            <a:fld id="{21376518-41D2-4DAA-A982-B1D1D5AFA5CA}" type="datetimeFigureOut">
              <a:rPr lang="en-US" smtClean="0"/>
              <a:t>8/14/2024</a:t>
            </a:fld>
            <a:endParaRPr lang="en-US"/>
          </a:p>
        </p:txBody>
      </p:sp>
      <p:sp>
        <p:nvSpPr>
          <p:cNvPr id="5" name="Footer Placeholder 4">
            <a:extLst>
              <a:ext uri="{FF2B5EF4-FFF2-40B4-BE49-F238E27FC236}">
                <a16:creationId xmlns:a16="http://schemas.microsoft.com/office/drawing/2014/main" id="{0790A457-E943-B2E3-2D87-739BDD9A1D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1CECCB-3423-DEF6-7ABB-C1FA218176F4}"/>
              </a:ext>
            </a:extLst>
          </p:cNvPr>
          <p:cNvSpPr>
            <a:spLocks noGrp="1"/>
          </p:cNvSpPr>
          <p:nvPr>
            <p:ph type="sldNum" sz="quarter" idx="12"/>
          </p:nvPr>
        </p:nvSpPr>
        <p:spPr/>
        <p:txBody>
          <a:bodyPr/>
          <a:lstStyle/>
          <a:p>
            <a:fld id="{9D789454-EEEB-4ED0-BAE1-35756F87A820}" type="slidenum">
              <a:rPr lang="en-US" smtClean="0"/>
              <a:t>‹#›</a:t>
            </a:fld>
            <a:endParaRPr lang="en-US"/>
          </a:p>
        </p:txBody>
      </p:sp>
    </p:spTree>
    <p:extLst>
      <p:ext uri="{BB962C8B-B14F-4D97-AF65-F5344CB8AC3E}">
        <p14:creationId xmlns:p14="http://schemas.microsoft.com/office/powerpoint/2010/main" val="19110397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55BEC-62D5-E16C-4F88-CAC5F0C4EA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D565CB-AFD0-3E96-69FE-49F0B11A8F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61027E4-C344-1BE2-88F6-5BF3EE3634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03F57C3-7F3C-4FA5-DF29-37F10FA9B7A2}"/>
              </a:ext>
            </a:extLst>
          </p:cNvPr>
          <p:cNvSpPr>
            <a:spLocks noGrp="1"/>
          </p:cNvSpPr>
          <p:nvPr>
            <p:ph type="dt" sz="half" idx="10"/>
          </p:nvPr>
        </p:nvSpPr>
        <p:spPr/>
        <p:txBody>
          <a:bodyPr/>
          <a:lstStyle/>
          <a:p>
            <a:fld id="{21376518-41D2-4DAA-A982-B1D1D5AFA5CA}" type="datetimeFigureOut">
              <a:rPr lang="en-US" smtClean="0"/>
              <a:t>8/14/2024</a:t>
            </a:fld>
            <a:endParaRPr lang="en-US"/>
          </a:p>
        </p:txBody>
      </p:sp>
      <p:sp>
        <p:nvSpPr>
          <p:cNvPr id="6" name="Footer Placeholder 5">
            <a:extLst>
              <a:ext uri="{FF2B5EF4-FFF2-40B4-BE49-F238E27FC236}">
                <a16:creationId xmlns:a16="http://schemas.microsoft.com/office/drawing/2014/main" id="{9C8D9E45-6252-A892-2855-6B53521C81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6D4CCC-09B4-F290-9560-79597EA4ADC9}"/>
              </a:ext>
            </a:extLst>
          </p:cNvPr>
          <p:cNvSpPr>
            <a:spLocks noGrp="1"/>
          </p:cNvSpPr>
          <p:nvPr>
            <p:ph type="sldNum" sz="quarter" idx="12"/>
          </p:nvPr>
        </p:nvSpPr>
        <p:spPr/>
        <p:txBody>
          <a:bodyPr/>
          <a:lstStyle/>
          <a:p>
            <a:fld id="{9D789454-EEEB-4ED0-BAE1-35756F87A820}" type="slidenum">
              <a:rPr lang="en-US" smtClean="0"/>
              <a:t>‹#›</a:t>
            </a:fld>
            <a:endParaRPr lang="en-US"/>
          </a:p>
        </p:txBody>
      </p:sp>
    </p:spTree>
    <p:extLst>
      <p:ext uri="{BB962C8B-B14F-4D97-AF65-F5344CB8AC3E}">
        <p14:creationId xmlns:p14="http://schemas.microsoft.com/office/powerpoint/2010/main" val="8228508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A8C81-A4ED-E2E0-8163-699FC0B4098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8613C7-EE97-7C1E-3D01-0736E3338E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79CA8F-69CF-F642-733F-9D1FFEF37D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72822B-07FB-EEA1-7394-2812E4FD61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051869-D794-FAF3-3C07-423342825C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8295EE-682F-EA7D-CE07-C4751199CB1C}"/>
              </a:ext>
            </a:extLst>
          </p:cNvPr>
          <p:cNvSpPr>
            <a:spLocks noGrp="1"/>
          </p:cNvSpPr>
          <p:nvPr>
            <p:ph type="dt" sz="half" idx="10"/>
          </p:nvPr>
        </p:nvSpPr>
        <p:spPr/>
        <p:txBody>
          <a:bodyPr/>
          <a:lstStyle/>
          <a:p>
            <a:fld id="{21376518-41D2-4DAA-A982-B1D1D5AFA5CA}" type="datetimeFigureOut">
              <a:rPr lang="en-US" smtClean="0"/>
              <a:t>8/14/2024</a:t>
            </a:fld>
            <a:endParaRPr lang="en-US"/>
          </a:p>
        </p:txBody>
      </p:sp>
      <p:sp>
        <p:nvSpPr>
          <p:cNvPr id="8" name="Footer Placeholder 7">
            <a:extLst>
              <a:ext uri="{FF2B5EF4-FFF2-40B4-BE49-F238E27FC236}">
                <a16:creationId xmlns:a16="http://schemas.microsoft.com/office/drawing/2014/main" id="{4CA0590A-57A2-C7D9-2C51-6481867104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BDEAC95-B19A-F4CC-CE4C-C07DD8EA8407}"/>
              </a:ext>
            </a:extLst>
          </p:cNvPr>
          <p:cNvSpPr>
            <a:spLocks noGrp="1"/>
          </p:cNvSpPr>
          <p:nvPr>
            <p:ph type="sldNum" sz="quarter" idx="12"/>
          </p:nvPr>
        </p:nvSpPr>
        <p:spPr/>
        <p:txBody>
          <a:bodyPr/>
          <a:lstStyle/>
          <a:p>
            <a:fld id="{9D789454-EEEB-4ED0-BAE1-35756F87A820}" type="slidenum">
              <a:rPr lang="en-US" smtClean="0"/>
              <a:t>‹#›</a:t>
            </a:fld>
            <a:endParaRPr lang="en-US"/>
          </a:p>
        </p:txBody>
      </p:sp>
    </p:spTree>
    <p:extLst>
      <p:ext uri="{BB962C8B-B14F-4D97-AF65-F5344CB8AC3E}">
        <p14:creationId xmlns:p14="http://schemas.microsoft.com/office/powerpoint/2010/main" val="37050714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8AB31-67EA-318E-C5D3-4ABBCA95E8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C0C825-2CCA-AD9B-18A4-EB4E92E158C4}"/>
              </a:ext>
            </a:extLst>
          </p:cNvPr>
          <p:cNvSpPr>
            <a:spLocks noGrp="1"/>
          </p:cNvSpPr>
          <p:nvPr>
            <p:ph type="dt" sz="half" idx="10"/>
          </p:nvPr>
        </p:nvSpPr>
        <p:spPr/>
        <p:txBody>
          <a:bodyPr/>
          <a:lstStyle/>
          <a:p>
            <a:fld id="{21376518-41D2-4DAA-A982-B1D1D5AFA5CA}" type="datetimeFigureOut">
              <a:rPr lang="en-US" smtClean="0"/>
              <a:t>8/14/2024</a:t>
            </a:fld>
            <a:endParaRPr lang="en-US"/>
          </a:p>
        </p:txBody>
      </p:sp>
      <p:sp>
        <p:nvSpPr>
          <p:cNvPr id="4" name="Footer Placeholder 3">
            <a:extLst>
              <a:ext uri="{FF2B5EF4-FFF2-40B4-BE49-F238E27FC236}">
                <a16:creationId xmlns:a16="http://schemas.microsoft.com/office/drawing/2014/main" id="{5E0DA6EE-F79D-A85C-C5FF-91D74337A87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E957EF-DDE3-3CD3-1D60-DD48657F65C4}"/>
              </a:ext>
            </a:extLst>
          </p:cNvPr>
          <p:cNvSpPr>
            <a:spLocks noGrp="1"/>
          </p:cNvSpPr>
          <p:nvPr>
            <p:ph type="sldNum" sz="quarter" idx="12"/>
          </p:nvPr>
        </p:nvSpPr>
        <p:spPr/>
        <p:txBody>
          <a:bodyPr/>
          <a:lstStyle/>
          <a:p>
            <a:fld id="{9D789454-EEEB-4ED0-BAE1-35756F87A820}" type="slidenum">
              <a:rPr lang="en-US" smtClean="0"/>
              <a:t>‹#›</a:t>
            </a:fld>
            <a:endParaRPr lang="en-US"/>
          </a:p>
        </p:txBody>
      </p:sp>
    </p:spTree>
    <p:extLst>
      <p:ext uri="{BB962C8B-B14F-4D97-AF65-F5344CB8AC3E}">
        <p14:creationId xmlns:p14="http://schemas.microsoft.com/office/powerpoint/2010/main" val="6286272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471467-B858-3A78-5378-BFB1EDC3C88A}"/>
              </a:ext>
            </a:extLst>
          </p:cNvPr>
          <p:cNvSpPr>
            <a:spLocks noGrp="1"/>
          </p:cNvSpPr>
          <p:nvPr>
            <p:ph type="dt" sz="half" idx="10"/>
          </p:nvPr>
        </p:nvSpPr>
        <p:spPr/>
        <p:txBody>
          <a:bodyPr/>
          <a:lstStyle/>
          <a:p>
            <a:fld id="{21376518-41D2-4DAA-A982-B1D1D5AFA5CA}" type="datetimeFigureOut">
              <a:rPr lang="en-US" smtClean="0"/>
              <a:t>8/14/2024</a:t>
            </a:fld>
            <a:endParaRPr lang="en-US"/>
          </a:p>
        </p:txBody>
      </p:sp>
      <p:sp>
        <p:nvSpPr>
          <p:cNvPr id="3" name="Footer Placeholder 2">
            <a:extLst>
              <a:ext uri="{FF2B5EF4-FFF2-40B4-BE49-F238E27FC236}">
                <a16:creationId xmlns:a16="http://schemas.microsoft.com/office/drawing/2014/main" id="{53598D49-2423-B276-3ADA-397056BFFB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AEE988-8BDB-2669-DCFF-5E0B0605E2F5}"/>
              </a:ext>
            </a:extLst>
          </p:cNvPr>
          <p:cNvSpPr>
            <a:spLocks noGrp="1"/>
          </p:cNvSpPr>
          <p:nvPr>
            <p:ph type="sldNum" sz="quarter" idx="12"/>
          </p:nvPr>
        </p:nvSpPr>
        <p:spPr/>
        <p:txBody>
          <a:bodyPr/>
          <a:lstStyle/>
          <a:p>
            <a:fld id="{9D789454-EEEB-4ED0-BAE1-35756F87A820}" type="slidenum">
              <a:rPr lang="en-US" smtClean="0"/>
              <a:t>‹#›</a:t>
            </a:fld>
            <a:endParaRPr lang="en-US"/>
          </a:p>
        </p:txBody>
      </p:sp>
    </p:spTree>
    <p:extLst>
      <p:ext uri="{BB962C8B-B14F-4D97-AF65-F5344CB8AC3E}">
        <p14:creationId xmlns:p14="http://schemas.microsoft.com/office/powerpoint/2010/main" val="22908772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3695E-2DAF-8E94-D1AF-326D16CDAF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3EC156-7AFC-BEEC-7B59-4F7C1C1777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8E8CC4-1D44-ECBD-5BBF-2CF312947E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4F8B53-594B-8815-8486-FE16844E38B3}"/>
              </a:ext>
            </a:extLst>
          </p:cNvPr>
          <p:cNvSpPr>
            <a:spLocks noGrp="1"/>
          </p:cNvSpPr>
          <p:nvPr>
            <p:ph type="dt" sz="half" idx="10"/>
          </p:nvPr>
        </p:nvSpPr>
        <p:spPr/>
        <p:txBody>
          <a:bodyPr/>
          <a:lstStyle/>
          <a:p>
            <a:fld id="{21376518-41D2-4DAA-A982-B1D1D5AFA5CA}" type="datetimeFigureOut">
              <a:rPr lang="en-US" smtClean="0"/>
              <a:t>8/14/2024</a:t>
            </a:fld>
            <a:endParaRPr lang="en-US"/>
          </a:p>
        </p:txBody>
      </p:sp>
      <p:sp>
        <p:nvSpPr>
          <p:cNvPr id="6" name="Footer Placeholder 5">
            <a:extLst>
              <a:ext uri="{FF2B5EF4-FFF2-40B4-BE49-F238E27FC236}">
                <a16:creationId xmlns:a16="http://schemas.microsoft.com/office/drawing/2014/main" id="{C1C5F71E-DCCE-DB4E-D68C-23CA01710F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5D48C3-D6BE-2C58-6658-328757B2F702}"/>
              </a:ext>
            </a:extLst>
          </p:cNvPr>
          <p:cNvSpPr>
            <a:spLocks noGrp="1"/>
          </p:cNvSpPr>
          <p:nvPr>
            <p:ph type="sldNum" sz="quarter" idx="12"/>
          </p:nvPr>
        </p:nvSpPr>
        <p:spPr/>
        <p:txBody>
          <a:bodyPr/>
          <a:lstStyle/>
          <a:p>
            <a:fld id="{9D789454-EEEB-4ED0-BAE1-35756F87A820}" type="slidenum">
              <a:rPr lang="en-US" smtClean="0"/>
              <a:t>‹#›</a:t>
            </a:fld>
            <a:endParaRPr lang="en-US"/>
          </a:p>
        </p:txBody>
      </p:sp>
    </p:spTree>
    <p:extLst>
      <p:ext uri="{BB962C8B-B14F-4D97-AF65-F5344CB8AC3E}">
        <p14:creationId xmlns:p14="http://schemas.microsoft.com/office/powerpoint/2010/main" val="36201077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D020F-D618-9B56-9DE2-34603263CC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B29E2F0-87D0-0D51-E596-EA59093BF1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9D8D724-E3DA-97CB-4605-B9DA0F854B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D37E35-6094-CF77-F3D1-533EC792D5C6}"/>
              </a:ext>
            </a:extLst>
          </p:cNvPr>
          <p:cNvSpPr>
            <a:spLocks noGrp="1"/>
          </p:cNvSpPr>
          <p:nvPr>
            <p:ph type="dt" sz="half" idx="10"/>
          </p:nvPr>
        </p:nvSpPr>
        <p:spPr/>
        <p:txBody>
          <a:bodyPr/>
          <a:lstStyle/>
          <a:p>
            <a:fld id="{21376518-41D2-4DAA-A982-B1D1D5AFA5CA}" type="datetimeFigureOut">
              <a:rPr lang="en-US" smtClean="0"/>
              <a:t>8/14/2024</a:t>
            </a:fld>
            <a:endParaRPr lang="en-US"/>
          </a:p>
        </p:txBody>
      </p:sp>
      <p:sp>
        <p:nvSpPr>
          <p:cNvPr id="6" name="Footer Placeholder 5">
            <a:extLst>
              <a:ext uri="{FF2B5EF4-FFF2-40B4-BE49-F238E27FC236}">
                <a16:creationId xmlns:a16="http://schemas.microsoft.com/office/drawing/2014/main" id="{D9BE78DE-6465-5A69-2F8B-D0DDE1442C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2E9092-63DD-7AC0-B0F7-359180FB8786}"/>
              </a:ext>
            </a:extLst>
          </p:cNvPr>
          <p:cNvSpPr>
            <a:spLocks noGrp="1"/>
          </p:cNvSpPr>
          <p:nvPr>
            <p:ph type="sldNum" sz="quarter" idx="12"/>
          </p:nvPr>
        </p:nvSpPr>
        <p:spPr/>
        <p:txBody>
          <a:bodyPr/>
          <a:lstStyle/>
          <a:p>
            <a:fld id="{9D789454-EEEB-4ED0-BAE1-35756F87A820}" type="slidenum">
              <a:rPr lang="en-US" smtClean="0"/>
              <a:t>‹#›</a:t>
            </a:fld>
            <a:endParaRPr lang="en-US"/>
          </a:p>
        </p:txBody>
      </p:sp>
    </p:spTree>
    <p:extLst>
      <p:ext uri="{BB962C8B-B14F-4D97-AF65-F5344CB8AC3E}">
        <p14:creationId xmlns:p14="http://schemas.microsoft.com/office/powerpoint/2010/main" val="8480219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A1E95-CE50-7356-5F1F-57AD1B5FFE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EC5C1F-06D9-5464-837A-F47ECFAFF2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6AD1D3-0B4C-C9B1-2435-E6B4AA4516AF}"/>
              </a:ext>
            </a:extLst>
          </p:cNvPr>
          <p:cNvSpPr>
            <a:spLocks noGrp="1"/>
          </p:cNvSpPr>
          <p:nvPr>
            <p:ph type="dt" sz="half" idx="10"/>
          </p:nvPr>
        </p:nvSpPr>
        <p:spPr/>
        <p:txBody>
          <a:bodyPr/>
          <a:lstStyle/>
          <a:p>
            <a:fld id="{21376518-41D2-4DAA-A982-B1D1D5AFA5CA}" type="datetimeFigureOut">
              <a:rPr lang="en-US" smtClean="0"/>
              <a:t>8/14/2024</a:t>
            </a:fld>
            <a:endParaRPr lang="en-US"/>
          </a:p>
        </p:txBody>
      </p:sp>
      <p:sp>
        <p:nvSpPr>
          <p:cNvPr id="5" name="Footer Placeholder 4">
            <a:extLst>
              <a:ext uri="{FF2B5EF4-FFF2-40B4-BE49-F238E27FC236}">
                <a16:creationId xmlns:a16="http://schemas.microsoft.com/office/drawing/2014/main" id="{8EB8659D-8A79-3771-7F55-20372872BF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C480C1-9B97-4260-CF06-770A5E2B1A65}"/>
              </a:ext>
            </a:extLst>
          </p:cNvPr>
          <p:cNvSpPr>
            <a:spLocks noGrp="1"/>
          </p:cNvSpPr>
          <p:nvPr>
            <p:ph type="sldNum" sz="quarter" idx="12"/>
          </p:nvPr>
        </p:nvSpPr>
        <p:spPr/>
        <p:txBody>
          <a:bodyPr/>
          <a:lstStyle/>
          <a:p>
            <a:fld id="{9D789454-EEEB-4ED0-BAE1-35756F87A820}" type="slidenum">
              <a:rPr lang="en-US" smtClean="0"/>
              <a:t>‹#›</a:t>
            </a:fld>
            <a:endParaRPr lang="en-US"/>
          </a:p>
        </p:txBody>
      </p:sp>
    </p:spTree>
    <p:extLst>
      <p:ext uri="{BB962C8B-B14F-4D97-AF65-F5344CB8AC3E}">
        <p14:creationId xmlns:p14="http://schemas.microsoft.com/office/powerpoint/2010/main" val="28407305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9D2AE8-8004-3EB5-B33E-0716190C6F0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8D8ED29-CF62-4DEA-B0EE-EE3F189846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457CF2-E9AF-FD0B-5F66-47FEABA3519C}"/>
              </a:ext>
            </a:extLst>
          </p:cNvPr>
          <p:cNvSpPr>
            <a:spLocks noGrp="1"/>
          </p:cNvSpPr>
          <p:nvPr>
            <p:ph type="dt" sz="half" idx="10"/>
          </p:nvPr>
        </p:nvSpPr>
        <p:spPr/>
        <p:txBody>
          <a:bodyPr/>
          <a:lstStyle/>
          <a:p>
            <a:fld id="{21376518-41D2-4DAA-A982-B1D1D5AFA5CA}" type="datetimeFigureOut">
              <a:rPr lang="en-US" smtClean="0"/>
              <a:t>8/14/2024</a:t>
            </a:fld>
            <a:endParaRPr lang="en-US"/>
          </a:p>
        </p:txBody>
      </p:sp>
      <p:sp>
        <p:nvSpPr>
          <p:cNvPr id="5" name="Footer Placeholder 4">
            <a:extLst>
              <a:ext uri="{FF2B5EF4-FFF2-40B4-BE49-F238E27FC236}">
                <a16:creationId xmlns:a16="http://schemas.microsoft.com/office/drawing/2014/main" id="{59279DAB-9E3A-D31B-7841-4DB5B11BA4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C14A9A-2B34-8E9D-466A-DF564DBF3799}"/>
              </a:ext>
            </a:extLst>
          </p:cNvPr>
          <p:cNvSpPr>
            <a:spLocks noGrp="1"/>
          </p:cNvSpPr>
          <p:nvPr>
            <p:ph type="sldNum" sz="quarter" idx="12"/>
          </p:nvPr>
        </p:nvSpPr>
        <p:spPr/>
        <p:txBody>
          <a:bodyPr/>
          <a:lstStyle/>
          <a:p>
            <a:fld id="{9D789454-EEEB-4ED0-BAE1-35756F87A820}" type="slidenum">
              <a:rPr lang="en-US" smtClean="0"/>
              <a:t>‹#›</a:t>
            </a:fld>
            <a:endParaRPr lang="en-US"/>
          </a:p>
        </p:txBody>
      </p:sp>
    </p:spTree>
    <p:extLst>
      <p:ext uri="{BB962C8B-B14F-4D97-AF65-F5344CB8AC3E}">
        <p14:creationId xmlns:p14="http://schemas.microsoft.com/office/powerpoint/2010/main" val="2627546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Title</a:t>
            </a:r>
          </a:p>
        </p:txBody>
      </p:sp>
      <p:sp>
        <p:nvSpPr>
          <p:cNvPr id="4" name="Content Placeholder 3"/>
          <p:cNvSpPr>
            <a:spLocks noGrp="1"/>
          </p:cNvSpPr>
          <p:nvPr>
            <p:ph sz="half" idx="2" hasCustomPrompt="1"/>
          </p:nvPr>
        </p:nvSpPr>
        <p:spPr>
          <a:xfrm>
            <a:off x="431371" y="1447800"/>
            <a:ext cx="5472608" cy="49335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6" name="Content Placeholder 5"/>
          <p:cNvSpPr>
            <a:spLocks noGrp="1"/>
          </p:cNvSpPr>
          <p:nvPr>
            <p:ph sz="quarter" idx="4" hasCustomPrompt="1"/>
          </p:nvPr>
        </p:nvSpPr>
        <p:spPr>
          <a:xfrm>
            <a:off x="6288021" y="1447800"/>
            <a:ext cx="5472608" cy="49335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dirty="0"/>
          </a:p>
        </p:txBody>
      </p:sp>
      <p:sp>
        <p:nvSpPr>
          <p:cNvPr id="11" name="Text Placeholder 4"/>
          <p:cNvSpPr>
            <a:spLocks noGrp="1"/>
          </p:cNvSpPr>
          <p:nvPr>
            <p:ph type="body" sz="quarter" idx="13" hasCustomPrompt="1"/>
          </p:nvPr>
        </p:nvSpPr>
        <p:spPr>
          <a:xfrm>
            <a:off x="6263840" y="778416"/>
            <a:ext cx="5493941" cy="548640"/>
          </a:xfrm>
        </p:spPr>
        <p:txBody>
          <a:bodyPr anchor="b">
            <a:noAutofit/>
          </a:bodyPr>
          <a:lstStyle>
            <a:lvl1pPr marL="0" indent="0" algn="r">
              <a:buNone/>
              <a:defRPr lang="en-US" sz="1800" b="0" kern="1200" cap="none" spc="400" baseline="0" dirty="0" smtClean="0">
                <a:solidFill>
                  <a:schemeClr val="tx1"/>
                </a:solidFill>
                <a:latin typeface="Calibri" panose="020F0502020204030204" pitchFamily="34" charset="0"/>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dirty="0"/>
              <a:t>Click to edit master text styles</a:t>
            </a:r>
          </a:p>
        </p:txBody>
      </p:sp>
      <p:sp>
        <p:nvSpPr>
          <p:cNvPr id="12" name="Text Placeholder 4"/>
          <p:cNvSpPr>
            <a:spLocks noGrp="1"/>
          </p:cNvSpPr>
          <p:nvPr>
            <p:ph type="body" sz="quarter" idx="14" hasCustomPrompt="1"/>
          </p:nvPr>
        </p:nvSpPr>
        <p:spPr>
          <a:xfrm>
            <a:off x="431371" y="778416"/>
            <a:ext cx="5493941" cy="548640"/>
          </a:xfrm>
        </p:spPr>
        <p:txBody>
          <a:bodyPr anchor="b">
            <a:noAutofit/>
          </a:bodyPr>
          <a:lstStyle>
            <a:lvl1pPr marL="0" indent="0" algn="r">
              <a:buNone/>
              <a:defRPr lang="en-US" sz="1800" b="0" kern="1200" cap="none" spc="400" baseline="0" dirty="0" smtClean="0">
                <a:solidFill>
                  <a:schemeClr val="tx1"/>
                </a:solidFill>
                <a:latin typeface="Calibri" panose="020F0502020204030204" pitchFamily="34" charset="0"/>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dirty="0"/>
              <a:t>Click to edit master text styles</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3" hasCustomPrompt="1"/>
          </p:nvPr>
        </p:nvSpPr>
        <p:spPr>
          <a:xfrm>
            <a:off x="911425" y="1412776"/>
            <a:ext cx="10369152" cy="1872208"/>
          </a:xfrm>
          <a:prstGeom prst="rect">
            <a:avLst/>
          </a:prstGeom>
        </p:spPr>
        <p:txBody>
          <a:bodyPr>
            <a:normAutofit/>
          </a:bodyPr>
          <a:lstStyle>
            <a:lvl1pPr algn="ctr">
              <a:defRPr sz="4532" b="1">
                <a:solidFill>
                  <a:srgbClr val="519136"/>
                </a:solidFill>
              </a:defRPr>
            </a:lvl1pPr>
          </a:lstStyle>
          <a:p>
            <a:pPr lvl="0"/>
            <a:r>
              <a:rPr lang="en-US" dirty="0"/>
              <a:t>Click to edit Title</a:t>
            </a:r>
          </a:p>
        </p:txBody>
      </p:sp>
      <p:sp>
        <p:nvSpPr>
          <p:cNvPr id="12" name="Text Placeholder 10"/>
          <p:cNvSpPr>
            <a:spLocks noGrp="1"/>
          </p:cNvSpPr>
          <p:nvPr>
            <p:ph type="body" sz="quarter" idx="14" hasCustomPrompt="1"/>
          </p:nvPr>
        </p:nvSpPr>
        <p:spPr>
          <a:xfrm>
            <a:off x="911425" y="3501008"/>
            <a:ext cx="10369152" cy="1368152"/>
          </a:xfrm>
          <a:prstGeom prst="rect">
            <a:avLst/>
          </a:prstGeom>
        </p:spPr>
        <p:txBody>
          <a:bodyPr>
            <a:normAutofit/>
          </a:bodyPr>
          <a:lstStyle>
            <a:lvl1pPr algn="ctr">
              <a:defRPr sz="3466">
                <a:solidFill>
                  <a:schemeClr val="tx1"/>
                </a:solidFill>
              </a:defRPr>
            </a:lvl1pPr>
          </a:lstStyle>
          <a:p>
            <a:pPr lvl="0"/>
            <a:r>
              <a:rPr lang="en-US" dirty="0"/>
              <a:t>Click to edit Subtitle/Description</a:t>
            </a:r>
          </a:p>
        </p:txBody>
      </p:sp>
      <p:sp>
        <p:nvSpPr>
          <p:cNvPr id="13" name="Text Placeholder 10"/>
          <p:cNvSpPr>
            <a:spLocks noGrp="1"/>
          </p:cNvSpPr>
          <p:nvPr>
            <p:ph type="body" sz="quarter" idx="15" hasCustomPrompt="1"/>
          </p:nvPr>
        </p:nvSpPr>
        <p:spPr>
          <a:xfrm>
            <a:off x="911425" y="5085186"/>
            <a:ext cx="10369152" cy="1080120"/>
          </a:xfrm>
          <a:prstGeom prst="rect">
            <a:avLst/>
          </a:prstGeom>
        </p:spPr>
        <p:txBody>
          <a:bodyPr>
            <a:normAutofit/>
          </a:bodyPr>
          <a:lstStyle>
            <a:lvl1pPr algn="ctr">
              <a:defRPr sz="2400">
                <a:solidFill>
                  <a:srgbClr val="519136"/>
                </a:solidFill>
              </a:defRPr>
            </a:lvl1pPr>
          </a:lstStyle>
          <a:p>
            <a:pPr lvl="0"/>
            <a:r>
              <a:rPr lang="en-US" dirty="0"/>
              <a:t>Click to edit Presenter/Author</a:t>
            </a:r>
          </a:p>
        </p:txBody>
      </p:sp>
    </p:spTree>
    <p:extLst>
      <p:ext uri="{BB962C8B-B14F-4D97-AF65-F5344CB8AC3E}">
        <p14:creationId xmlns:p14="http://schemas.microsoft.com/office/powerpoint/2010/main" val="1783671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dd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Picture Placeholder 6"/>
          <p:cNvSpPr>
            <a:spLocks noGrp="1"/>
          </p:cNvSpPr>
          <p:nvPr>
            <p:ph type="pic" sz="quarter" idx="10"/>
          </p:nvPr>
        </p:nvSpPr>
        <p:spPr>
          <a:xfrm>
            <a:off x="431800" y="762001"/>
            <a:ext cx="11328400" cy="4755231"/>
          </a:xfrm>
        </p:spPr>
        <p:txBody>
          <a:bodyPr/>
          <a:lstStyle>
            <a:lvl1pPr marL="0" indent="0">
              <a:buNone/>
              <a:defRPr/>
            </a:lvl1pPr>
          </a:lstStyle>
          <a:p>
            <a:r>
              <a:rPr lang="en-US" dirty="0"/>
              <a:t>Click icon to add picture</a:t>
            </a:r>
            <a:endParaRPr lang="en-CA" dirty="0"/>
          </a:p>
        </p:txBody>
      </p:sp>
      <p:sp>
        <p:nvSpPr>
          <p:cNvPr id="4" name="Text Placeholder 3"/>
          <p:cNvSpPr>
            <a:spLocks noGrp="1"/>
          </p:cNvSpPr>
          <p:nvPr>
            <p:ph type="body" sz="quarter" idx="11" hasCustomPrompt="1"/>
          </p:nvPr>
        </p:nvSpPr>
        <p:spPr>
          <a:xfrm>
            <a:off x="431800" y="5734076"/>
            <a:ext cx="11328400" cy="503237"/>
          </a:xfrm>
        </p:spPr>
        <p:txBody>
          <a:bodyPr/>
          <a:lstStyle>
            <a:lvl1pPr algn="ctr">
              <a:defRPr/>
            </a:lvl1pPr>
          </a:lstStyle>
          <a:p>
            <a:pPr lvl="0"/>
            <a:r>
              <a:rPr lang="en-US" dirty="0"/>
              <a:t>Add Description/Title</a:t>
            </a:r>
          </a:p>
        </p:txBody>
      </p:sp>
    </p:spTree>
    <p:extLst>
      <p:ext uri="{BB962C8B-B14F-4D97-AF65-F5344CB8AC3E}">
        <p14:creationId xmlns:p14="http://schemas.microsoft.com/office/powerpoint/2010/main" val="238843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with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2754ED01-E2A0-4C1E-8E21-014B99041579}" type="slidenum">
              <a:rPr lang="en-US" smtClean="0"/>
              <a:pPr/>
              <a:t>‹#›</a:t>
            </a:fld>
            <a:endParaRPr lang="en-US" dirty="0"/>
          </a:p>
        </p:txBody>
      </p:sp>
      <p:sp>
        <p:nvSpPr>
          <p:cNvPr id="4" name="Vertical Text Placeholder 2"/>
          <p:cNvSpPr>
            <a:spLocks noGrp="1"/>
          </p:cNvSpPr>
          <p:nvPr>
            <p:ph type="body" orient="vert" idx="1"/>
          </p:nvPr>
        </p:nvSpPr>
        <p:spPr>
          <a:xfrm>
            <a:off x="431371" y="762000"/>
            <a:ext cx="11329259" cy="5547320"/>
          </a:xfrm>
        </p:spPr>
        <p:txBody>
          <a:bodyPr vert="eaVert"/>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Tree>
    <p:extLst>
      <p:ext uri="{BB962C8B-B14F-4D97-AF65-F5344CB8AC3E}">
        <p14:creationId xmlns:p14="http://schemas.microsoft.com/office/powerpoint/2010/main" val="2076100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754ED01-E2A0-4C1E-8E21-014B99041579}" type="slidenum">
              <a:rPr lang="en-US" smtClean="0"/>
              <a:pPr/>
              <a:t>‹#›</a:t>
            </a:fld>
            <a:endParaRPr lang="en-US" dirty="0"/>
          </a:p>
        </p:txBody>
      </p:sp>
      <p:sp>
        <p:nvSpPr>
          <p:cNvPr id="4" name="Vertical Title 1"/>
          <p:cNvSpPr>
            <a:spLocks noGrp="1"/>
          </p:cNvSpPr>
          <p:nvPr>
            <p:ph type="title" orient="vert"/>
          </p:nvPr>
        </p:nvSpPr>
        <p:spPr>
          <a:xfrm>
            <a:off x="11074400" y="274639"/>
            <a:ext cx="914400" cy="5962673"/>
          </a:xfrm>
        </p:spPr>
        <p:txBody>
          <a:bodyPr vert="eaVert"/>
          <a:lstStyle/>
          <a:p>
            <a:r>
              <a:rPr lang="en-US"/>
              <a:t>Click to edit Master title style</a:t>
            </a:r>
            <a:endParaRPr lang="en-US" dirty="0"/>
          </a:p>
        </p:txBody>
      </p:sp>
      <p:sp>
        <p:nvSpPr>
          <p:cNvPr id="5" name="Vertical Text Placeholder 2"/>
          <p:cNvSpPr>
            <a:spLocks noGrp="1"/>
          </p:cNvSpPr>
          <p:nvPr>
            <p:ph type="body" orient="vert" idx="1"/>
          </p:nvPr>
        </p:nvSpPr>
        <p:spPr>
          <a:xfrm>
            <a:off x="609600" y="274639"/>
            <a:ext cx="10261600" cy="5962673"/>
          </a:xfrm>
        </p:spPr>
        <p:txBody>
          <a:bodyPr vert="eaVert"/>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Tree>
    <p:extLst>
      <p:ext uri="{BB962C8B-B14F-4D97-AF65-F5344CB8AC3E}">
        <p14:creationId xmlns:p14="http://schemas.microsoft.com/office/powerpoint/2010/main" val="1156361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7.jp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3.jp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3.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371" y="76200"/>
            <a:ext cx="11329259" cy="548640"/>
          </a:xfrm>
          <a:prstGeom prst="rect">
            <a:avLst/>
          </a:prstGeom>
        </p:spPr>
        <p:txBody>
          <a:bodyPr vert="horz" lIns="91440" tIns="45720" rIns="91440" bIns="45720" rtlCol="0" anchor="ctr">
            <a:noAutofit/>
          </a:bodyPr>
          <a:lstStyle/>
          <a:p>
            <a:r>
              <a:rPr lang="en-US" dirty="0"/>
              <a:t>Click to Edit Title</a:t>
            </a:r>
          </a:p>
        </p:txBody>
      </p:sp>
      <p:sp>
        <p:nvSpPr>
          <p:cNvPr id="3" name="Text Placeholder 2"/>
          <p:cNvSpPr>
            <a:spLocks noGrp="1"/>
          </p:cNvSpPr>
          <p:nvPr>
            <p:ph type="body" idx="1"/>
          </p:nvPr>
        </p:nvSpPr>
        <p:spPr>
          <a:xfrm>
            <a:off x="431371" y="762000"/>
            <a:ext cx="11329259" cy="5547320"/>
          </a:xfrm>
          <a:prstGeom prst="rect">
            <a:avLst/>
          </a:prstGeom>
        </p:spPr>
        <p:txBody>
          <a:bodyPr vert="horz" lIns="91440" tIns="45720" rIns="91440" bIns="45720" rtlCol="0">
            <a:normAutofit/>
          </a:body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6" name="Slide Number Placeholder 5"/>
          <p:cNvSpPr>
            <a:spLocks noGrp="1"/>
          </p:cNvSpPr>
          <p:nvPr>
            <p:ph type="sldNum" sz="quarter" idx="4"/>
          </p:nvPr>
        </p:nvSpPr>
        <p:spPr>
          <a:xfrm>
            <a:off x="11201384" y="6170822"/>
            <a:ext cx="67056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754ED01-E2A0-4C1E-8E21-014B9904157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73" r:id="rId2"/>
    <p:sldLayoutId id="2147483650" r:id="rId3"/>
    <p:sldLayoutId id="2147483652" r:id="rId4"/>
    <p:sldLayoutId id="2147483653" r:id="rId5"/>
    <p:sldLayoutId id="2147483654" r:id="rId6"/>
    <p:sldLayoutId id="2147483660" r:id="rId7"/>
    <p:sldLayoutId id="2147483661" r:id="rId8"/>
    <p:sldLayoutId id="2147483662" r:id="rId9"/>
    <p:sldLayoutId id="2147483655" r:id="rId10"/>
    <p:sldLayoutId id="2147483674" r:id="rId11"/>
    <p:sldLayoutId id="2147483675" r:id="rId12"/>
    <p:sldLayoutId id="2147483676" r:id="rId13"/>
  </p:sldLayoutIdLst>
  <p:hf hdr="0" ftr="0" dt="0"/>
  <p:txStyles>
    <p:titleStyle>
      <a:lvl1pPr algn="ctr" defTabSz="914400" rtl="0" eaLnBrk="1" latinLnBrk="0" hangingPunct="1">
        <a:spcBef>
          <a:spcPct val="0"/>
        </a:spcBef>
        <a:buNone/>
        <a:defRPr sz="3200" strike="noStrike" kern="1200" cap="none" baseline="0">
          <a:solidFill>
            <a:srgbClr val="519136"/>
          </a:solidFill>
          <a:latin typeface="Calibri" panose="020F0502020204030204" pitchFamily="34" charset="0"/>
          <a:ea typeface="+mj-ea"/>
          <a:cs typeface="+mj-cs"/>
        </a:defRPr>
      </a:lvl1pPr>
    </p:titleStyle>
    <p:bodyStyle>
      <a:lvl1pPr marL="179388" indent="-179388" algn="l" defTabSz="914400" rtl="0" eaLnBrk="1" latinLnBrk="0" hangingPunct="1">
        <a:spcBef>
          <a:spcPts val="800"/>
        </a:spcBef>
        <a:buClr>
          <a:srgbClr val="519136"/>
        </a:buClr>
        <a:buFont typeface="Arial" panose="020B0604020202020204" pitchFamily="34" charset="0"/>
        <a:buChar char="•"/>
        <a:defRPr sz="2400" b="0" kern="1200">
          <a:solidFill>
            <a:schemeClr val="tx1"/>
          </a:solidFill>
          <a:latin typeface="Calibri" panose="020F0502020204030204" pitchFamily="34" charset="0"/>
          <a:ea typeface="+mn-ea"/>
          <a:cs typeface="+mn-cs"/>
        </a:defRPr>
      </a:lvl1pPr>
      <a:lvl2pPr marL="173736" indent="-173736" algn="l" defTabSz="914400" rtl="0" eaLnBrk="1" latinLnBrk="0" hangingPunct="1">
        <a:spcBef>
          <a:spcPts val="300"/>
        </a:spcBef>
        <a:buClr>
          <a:srgbClr val="519136"/>
        </a:buClr>
        <a:buFont typeface="Arial" panose="020B0604020202020204" pitchFamily="34" charset="0"/>
        <a:buChar char="•"/>
        <a:defRPr sz="2200" kern="1200">
          <a:solidFill>
            <a:schemeClr val="tx1"/>
          </a:solidFill>
          <a:latin typeface="Calibri" panose="020F0502020204030204" pitchFamily="34" charset="0"/>
          <a:ea typeface="+mn-ea"/>
          <a:cs typeface="+mn-cs"/>
        </a:defRPr>
      </a:lvl2pPr>
      <a:lvl3pPr marL="402336" indent="-164592" algn="l" defTabSz="914400" rtl="0" eaLnBrk="1" latinLnBrk="0" hangingPunct="1">
        <a:spcBef>
          <a:spcPts val="300"/>
        </a:spcBef>
        <a:buClr>
          <a:srgbClr val="519136"/>
        </a:buClr>
        <a:buFont typeface="Arial" panose="020B0604020202020204" pitchFamily="34" charset="0"/>
        <a:buChar char="•"/>
        <a:defRPr sz="2200" kern="1200">
          <a:solidFill>
            <a:schemeClr val="tx1"/>
          </a:solidFill>
          <a:latin typeface="Calibri" panose="020F0502020204030204" pitchFamily="34" charset="0"/>
          <a:ea typeface="+mn-ea"/>
          <a:cs typeface="+mn-cs"/>
        </a:defRPr>
      </a:lvl3pPr>
      <a:lvl4pPr marL="630936" indent="-164592" algn="l" defTabSz="914400" rtl="0" eaLnBrk="1" latinLnBrk="0" hangingPunct="1">
        <a:spcBef>
          <a:spcPts val="300"/>
        </a:spcBef>
        <a:buClr>
          <a:srgbClr val="519136"/>
        </a:buClr>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859536" indent="-173736" algn="l" defTabSz="914400" rtl="0" eaLnBrk="1" latinLnBrk="0" hangingPunct="1">
        <a:spcBef>
          <a:spcPts val="300"/>
        </a:spcBef>
        <a:buClr>
          <a:srgbClr val="519136"/>
        </a:buClr>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1097280" indent="-173736" algn="l" defTabSz="914400" rtl="0" eaLnBrk="1" latinLnBrk="0" hangingPunct="1">
        <a:spcBef>
          <a:spcPts val="300"/>
        </a:spcBef>
        <a:buClr>
          <a:srgbClr val="519136"/>
        </a:buClr>
        <a:buFont typeface="Arial" panose="020B0604020202020204" pitchFamily="34" charset="0"/>
        <a:buChar char="•"/>
        <a:defRPr sz="16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6043" y="365125"/>
            <a:ext cx="11312897" cy="468593"/>
          </a:xfrm>
          <a:prstGeom prst="rect">
            <a:avLst/>
          </a:prstGeom>
        </p:spPr>
        <p:txBody>
          <a:bodyPr vert="horz" lIns="91440" tIns="45720" rIns="91440" bIns="45720" rtlCol="0" anchor="ctr">
            <a:noAutofit/>
          </a:bodyPr>
          <a:lstStyle/>
          <a:p>
            <a:pPr lvl="0" algn="ctr" defTabSz="685800"/>
            <a:r>
              <a:rPr lang="en-US"/>
              <a:t>Click to edit Master title style</a:t>
            </a:r>
          </a:p>
        </p:txBody>
      </p:sp>
      <p:sp>
        <p:nvSpPr>
          <p:cNvPr id="3" name="Text Placeholder 2"/>
          <p:cNvSpPr>
            <a:spLocks noGrp="1"/>
          </p:cNvSpPr>
          <p:nvPr>
            <p:ph type="body" idx="1"/>
          </p:nvPr>
        </p:nvSpPr>
        <p:spPr>
          <a:xfrm>
            <a:off x="386043" y="914400"/>
            <a:ext cx="11312897" cy="5262563"/>
          </a:xfrm>
          <a:prstGeom prst="rect">
            <a:avLst/>
          </a:prstGeom>
        </p:spPr>
        <p:txBody>
          <a:bodyPr vert="horz" lIns="91440" tIns="45720" rIns="91440" bIns="45720" rtlCol="0">
            <a:normAutofit/>
          </a:bodyPr>
          <a:lstStyle/>
          <a:p>
            <a:pPr marL="134541" lvl="0" indent="-134541" defTabSz="685800">
              <a:spcBef>
                <a:spcPts val="600"/>
              </a:spcBef>
              <a:buClr>
                <a:srgbClr val="519136"/>
              </a:buClr>
            </a:pPr>
            <a:r>
              <a:rPr lang="en-US"/>
              <a:t>Click to edit Master text styles</a:t>
            </a:r>
          </a:p>
          <a:p>
            <a:pPr marL="130302" lvl="1" indent="-130302" defTabSz="685800">
              <a:spcBef>
                <a:spcPts val="225"/>
              </a:spcBef>
              <a:buClr>
                <a:srgbClr val="519136"/>
              </a:buClr>
            </a:pPr>
            <a:r>
              <a:rPr lang="en-US"/>
              <a:t>Second level</a:t>
            </a:r>
          </a:p>
          <a:p>
            <a:pPr marL="301752" lvl="2" indent="-123444" defTabSz="685800">
              <a:spcBef>
                <a:spcPts val="225"/>
              </a:spcBef>
              <a:buClr>
                <a:srgbClr val="519136"/>
              </a:buClr>
            </a:pPr>
            <a:r>
              <a:rPr lang="en-US"/>
              <a:t>Third level</a:t>
            </a:r>
          </a:p>
          <a:p>
            <a:pPr marL="473202" lvl="3" indent="-123444" defTabSz="685800">
              <a:spcBef>
                <a:spcPts val="225"/>
              </a:spcBef>
              <a:buClr>
                <a:srgbClr val="519136"/>
              </a:buClr>
            </a:pPr>
            <a:r>
              <a:rPr lang="en-US"/>
              <a:t>Fourth level</a:t>
            </a:r>
          </a:p>
          <a:p>
            <a:pPr marL="644652" lvl="4" indent="-130302" defTabSz="685800">
              <a:spcBef>
                <a:spcPts val="225"/>
              </a:spcBef>
              <a:buClr>
                <a:srgbClr val="519136"/>
              </a:buClr>
            </a:pPr>
            <a:r>
              <a:rPr lang="en-US"/>
              <a:t>Fifth level</a:t>
            </a:r>
          </a:p>
        </p:txBody>
      </p:sp>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86043" y="6087876"/>
            <a:ext cx="3333750" cy="590550"/>
          </a:xfrm>
          <a:prstGeom prst="rect">
            <a:avLst/>
          </a:prstGeom>
        </p:spPr>
      </p:pic>
    </p:spTree>
    <p:extLst>
      <p:ext uri="{BB962C8B-B14F-4D97-AF65-F5344CB8AC3E}">
        <p14:creationId xmlns:p14="http://schemas.microsoft.com/office/powerpoint/2010/main" val="251821780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hdr="0" ftr="0" dt="0"/>
  <p:txStyles>
    <p:titleStyle>
      <a:lvl1pPr algn="l" defTabSz="914400" rtl="0" eaLnBrk="1" latinLnBrk="0" hangingPunct="1">
        <a:lnSpc>
          <a:spcPct val="90000"/>
        </a:lnSpc>
        <a:spcBef>
          <a:spcPct val="0"/>
        </a:spcBef>
        <a:buNone/>
        <a:defRPr lang="en-US" sz="2400" strike="noStrike" kern="1200" cap="none" baseline="0">
          <a:solidFill>
            <a:srgbClr val="519136"/>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1800" b="0" kern="1200" smtClean="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50" kern="1200" smtClean="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650" kern="1200" smtClean="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500" kern="1200" smtClean="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35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372" y="76200"/>
            <a:ext cx="11329259" cy="548640"/>
          </a:xfrm>
          <a:prstGeom prst="rect">
            <a:avLst/>
          </a:prstGeom>
        </p:spPr>
        <p:txBody>
          <a:bodyPr vert="horz" lIns="91440" tIns="45720" rIns="91440" bIns="45720" rtlCol="0" anchor="ctr">
            <a:noAutofit/>
          </a:bodyPr>
          <a:lstStyle/>
          <a:p>
            <a:r>
              <a:rPr lang="en-US" dirty="0"/>
              <a:t>Click to Edit Title</a:t>
            </a:r>
          </a:p>
        </p:txBody>
      </p:sp>
      <p:sp>
        <p:nvSpPr>
          <p:cNvPr id="3" name="Text Placeholder 2"/>
          <p:cNvSpPr>
            <a:spLocks noGrp="1"/>
          </p:cNvSpPr>
          <p:nvPr>
            <p:ph type="body" idx="1"/>
          </p:nvPr>
        </p:nvSpPr>
        <p:spPr>
          <a:xfrm>
            <a:off x="431372" y="762000"/>
            <a:ext cx="11329259" cy="5547320"/>
          </a:xfrm>
          <a:prstGeom prst="rect">
            <a:avLst/>
          </a:prstGeom>
        </p:spPr>
        <p:txBody>
          <a:bodyPr vert="horz" lIns="91440" tIns="45720" rIns="91440" bIns="45720" rtlCol="0">
            <a:normAutofit/>
          </a:body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6" name="Slide Number Placeholder 5"/>
          <p:cNvSpPr>
            <a:spLocks noGrp="1"/>
          </p:cNvSpPr>
          <p:nvPr>
            <p:ph type="sldNum" sz="quarter" idx="4"/>
          </p:nvPr>
        </p:nvSpPr>
        <p:spPr>
          <a:xfrm>
            <a:off x="11201384" y="6170823"/>
            <a:ext cx="670560" cy="502920"/>
          </a:xfrm>
          <a:prstGeom prst="ellipse">
            <a:avLst/>
          </a:prstGeom>
          <a:ln w="19050">
            <a:solidFill>
              <a:srgbClr val="FFFFFF"/>
            </a:solidFill>
          </a:ln>
        </p:spPr>
        <p:txBody>
          <a:bodyPr vert="horz" lIns="9144" tIns="9144" rIns="9144" bIns="9144" rtlCol="0" anchor="ctr">
            <a:normAutofit/>
          </a:bodyPr>
          <a:lstStyle>
            <a:lvl1pPr algn="ctr">
              <a:defRPr sz="1651">
                <a:solidFill>
                  <a:srgbClr val="FFFFFF"/>
                </a:solidFill>
              </a:defRPr>
            </a:lvl1p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1625395188"/>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Lst>
  <p:hf hdr="0" ftr="0" dt="0"/>
  <p:txStyles>
    <p:titleStyle>
      <a:lvl1pPr algn="ctr" defTabSz="914377" rtl="0" eaLnBrk="1" latinLnBrk="0" hangingPunct="1">
        <a:spcBef>
          <a:spcPct val="0"/>
        </a:spcBef>
        <a:buNone/>
        <a:defRPr sz="3200" strike="noStrike" kern="1200" cap="none" baseline="0">
          <a:solidFill>
            <a:srgbClr val="519136"/>
          </a:solidFill>
          <a:latin typeface="Calibri" panose="020F0502020204030204" pitchFamily="34" charset="0"/>
          <a:ea typeface="+mj-ea"/>
          <a:cs typeface="+mj-cs"/>
        </a:defRPr>
      </a:lvl1pPr>
    </p:titleStyle>
    <p:bodyStyle>
      <a:lvl1pPr marL="179384" indent="-179384" algn="l" defTabSz="914377" rtl="0" eaLnBrk="1" latinLnBrk="0" hangingPunct="1">
        <a:spcBef>
          <a:spcPts val="800"/>
        </a:spcBef>
        <a:buClr>
          <a:srgbClr val="519136"/>
        </a:buClr>
        <a:buFont typeface="Arial" panose="020B0604020202020204" pitchFamily="34" charset="0"/>
        <a:buChar char="•"/>
        <a:defRPr sz="2400" b="0" kern="1200">
          <a:solidFill>
            <a:schemeClr val="tx1"/>
          </a:solidFill>
          <a:latin typeface="Calibri" panose="020F0502020204030204" pitchFamily="34" charset="0"/>
          <a:ea typeface="+mn-ea"/>
          <a:cs typeface="+mn-cs"/>
        </a:defRPr>
      </a:lvl1pPr>
      <a:lvl2pPr marL="173732" indent="-173732" algn="l" defTabSz="914377" rtl="0" eaLnBrk="1" latinLnBrk="0" hangingPunct="1">
        <a:spcBef>
          <a:spcPts val="300"/>
        </a:spcBef>
        <a:buClr>
          <a:srgbClr val="519136"/>
        </a:buClr>
        <a:buFont typeface="Arial" panose="020B0604020202020204" pitchFamily="34" charset="0"/>
        <a:buChar char="•"/>
        <a:defRPr sz="2200" kern="1200">
          <a:solidFill>
            <a:schemeClr val="tx1"/>
          </a:solidFill>
          <a:latin typeface="Calibri" panose="020F0502020204030204" pitchFamily="34" charset="0"/>
          <a:ea typeface="+mn-ea"/>
          <a:cs typeface="+mn-cs"/>
        </a:defRPr>
      </a:lvl2pPr>
      <a:lvl3pPr marL="402326" indent="-164588" algn="l" defTabSz="914377" rtl="0" eaLnBrk="1" latinLnBrk="0" hangingPunct="1">
        <a:spcBef>
          <a:spcPts val="300"/>
        </a:spcBef>
        <a:buClr>
          <a:srgbClr val="519136"/>
        </a:buClr>
        <a:buFont typeface="Arial" panose="020B0604020202020204" pitchFamily="34" charset="0"/>
        <a:buChar char="•"/>
        <a:defRPr sz="2200" kern="1200">
          <a:solidFill>
            <a:schemeClr val="tx1"/>
          </a:solidFill>
          <a:latin typeface="Calibri" panose="020F0502020204030204" pitchFamily="34" charset="0"/>
          <a:ea typeface="+mn-ea"/>
          <a:cs typeface="+mn-cs"/>
        </a:defRPr>
      </a:lvl3pPr>
      <a:lvl4pPr marL="630920" indent="-164588" algn="l" defTabSz="914377" rtl="0" eaLnBrk="1" latinLnBrk="0" hangingPunct="1">
        <a:spcBef>
          <a:spcPts val="300"/>
        </a:spcBef>
        <a:buClr>
          <a:srgbClr val="519136"/>
        </a:buClr>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859515" indent="-173732" algn="l" defTabSz="914377" rtl="0" eaLnBrk="1" latinLnBrk="0" hangingPunct="1">
        <a:spcBef>
          <a:spcPts val="300"/>
        </a:spcBef>
        <a:buClr>
          <a:srgbClr val="519136"/>
        </a:buClr>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1097253" indent="-173732" algn="l" defTabSz="914377" rtl="0" eaLnBrk="1" latinLnBrk="0" hangingPunct="1">
        <a:spcBef>
          <a:spcPts val="300"/>
        </a:spcBef>
        <a:buClr>
          <a:srgbClr val="519136"/>
        </a:buClr>
        <a:buFont typeface="Arial" panose="020B0604020202020204" pitchFamily="34" charset="0"/>
        <a:buChar char="•"/>
        <a:defRPr sz="1600" kern="1200">
          <a:solidFill>
            <a:schemeClr val="tx1"/>
          </a:solidFill>
          <a:latin typeface="+mn-lt"/>
          <a:ea typeface="+mn-ea"/>
          <a:cs typeface="+mn-cs"/>
        </a:defRPr>
      </a:lvl6pPr>
      <a:lvl7pPr marL="1353278" indent="-164588" algn="l" defTabSz="914377"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872" indent="-164588" algn="l" defTabSz="914377"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179" indent="-164588" algn="l" defTabSz="914377"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3FB1F6-C85C-BF39-F6CA-7D9E94A70C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93AEA1-321F-C06B-CA63-62428754BE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BDAF5D-7F78-4791-1B26-251AC4FE36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376518-41D2-4DAA-A982-B1D1D5AFA5CA}" type="datetimeFigureOut">
              <a:rPr lang="en-US" smtClean="0"/>
              <a:t>8/14/2024</a:t>
            </a:fld>
            <a:endParaRPr lang="en-US"/>
          </a:p>
        </p:txBody>
      </p:sp>
      <p:sp>
        <p:nvSpPr>
          <p:cNvPr id="5" name="Footer Placeholder 4">
            <a:extLst>
              <a:ext uri="{FF2B5EF4-FFF2-40B4-BE49-F238E27FC236}">
                <a16:creationId xmlns:a16="http://schemas.microsoft.com/office/drawing/2014/main" id="{DF96AEAE-A30B-649A-A42F-EC8C651F74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20D31D3-7A6C-2971-02A6-7754CEEAA5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789454-EEEB-4ED0-BAE1-35756F87A820}" type="slidenum">
              <a:rPr lang="en-US" smtClean="0"/>
              <a:t>‹#›</a:t>
            </a:fld>
            <a:endParaRPr lang="en-US"/>
          </a:p>
        </p:txBody>
      </p:sp>
    </p:spTree>
    <p:extLst>
      <p:ext uri="{BB962C8B-B14F-4D97-AF65-F5344CB8AC3E}">
        <p14:creationId xmlns:p14="http://schemas.microsoft.com/office/powerpoint/2010/main" val="3885559928"/>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0.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9.jpeg"/><Relationship Id="rId7" Type="http://schemas.openxmlformats.org/officeDocument/2006/relationships/diagramQuickStyle" Target="../diagrams/quickStyle1.xml"/><Relationship Id="rId2" Type="http://schemas.openxmlformats.org/officeDocument/2006/relationships/notesSlide" Target="../notesSlides/notesSlide9.xml"/><Relationship Id="rId1" Type="http://schemas.openxmlformats.org/officeDocument/2006/relationships/slideLayout" Target="../slideLayouts/slideLayout27.xml"/><Relationship Id="rId6" Type="http://schemas.openxmlformats.org/officeDocument/2006/relationships/diagramLayout" Target="../diagrams/layout1.xml"/><Relationship Id="rId11" Type="http://schemas.openxmlformats.org/officeDocument/2006/relationships/image" Target="../media/image22.jpeg"/><Relationship Id="rId5" Type="http://schemas.openxmlformats.org/officeDocument/2006/relationships/diagramData" Target="../diagrams/data1.xml"/><Relationship Id="rId10" Type="http://schemas.openxmlformats.org/officeDocument/2006/relationships/image" Target="../media/image21.png"/><Relationship Id="rId4" Type="http://schemas.openxmlformats.org/officeDocument/2006/relationships/image" Target="../media/image20.jpeg"/><Relationship Id="rId9" Type="http://schemas.microsoft.com/office/2007/relationships/diagramDrawing" Target="../diagrams/drawing1.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4.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29.pn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2.jpeg"/><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22.jpe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hyperlink" Target="https://doi.org/10.3390/curroncol28010062" TargetMode="External"/><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EF8BB00-40E7-4A84-AE90-EAC93469F947}"/>
              </a:ext>
            </a:extLst>
          </p:cNvPr>
          <p:cNvSpPr txBox="1"/>
          <p:nvPr/>
        </p:nvSpPr>
        <p:spPr>
          <a:xfrm>
            <a:off x="762000" y="1524000"/>
            <a:ext cx="10287000" cy="2369880"/>
          </a:xfrm>
          <a:prstGeom prst="rect">
            <a:avLst/>
          </a:prstGeom>
          <a:noFill/>
        </p:spPr>
        <p:txBody>
          <a:bodyPr wrap="square" rtlCol="0">
            <a:spAutoFit/>
          </a:bodyPr>
          <a:lstStyle/>
          <a:p>
            <a:pPr algn="ctr"/>
            <a:r>
              <a:rPr lang="en-US" sz="4800" b="1" dirty="0">
                <a:solidFill>
                  <a:schemeClr val="tx2"/>
                </a:solidFill>
              </a:rPr>
              <a:t>CCTG Patient Engagement</a:t>
            </a:r>
          </a:p>
          <a:p>
            <a:pPr algn="ctr"/>
            <a:endParaRPr lang="en-US" sz="3200" b="1" dirty="0">
              <a:solidFill>
                <a:schemeClr val="tx2"/>
              </a:solidFill>
            </a:endParaRPr>
          </a:p>
          <a:p>
            <a:pPr algn="ctr"/>
            <a:r>
              <a:rPr lang="en-US" sz="3200" b="1" dirty="0">
                <a:solidFill>
                  <a:schemeClr val="tx2"/>
                </a:solidFill>
              </a:rPr>
              <a:t>New Investigator Clinical Trials Course</a:t>
            </a:r>
          </a:p>
          <a:p>
            <a:pPr algn="ctr"/>
            <a:endParaRPr lang="en-US" sz="3600" b="1" dirty="0">
              <a:solidFill>
                <a:schemeClr val="tx2"/>
              </a:solidFill>
            </a:endParaRPr>
          </a:p>
        </p:txBody>
      </p:sp>
      <p:sp>
        <p:nvSpPr>
          <p:cNvPr id="2" name="Subtitle 2">
            <a:extLst>
              <a:ext uri="{FF2B5EF4-FFF2-40B4-BE49-F238E27FC236}">
                <a16:creationId xmlns:a16="http://schemas.microsoft.com/office/drawing/2014/main" id="{ED1B5AC4-E314-3D3F-7BDB-8129C459BEEA}"/>
              </a:ext>
            </a:extLst>
          </p:cNvPr>
          <p:cNvSpPr txBox="1">
            <a:spLocks/>
          </p:cNvSpPr>
          <p:nvPr/>
        </p:nvSpPr>
        <p:spPr>
          <a:xfrm>
            <a:off x="1676400" y="3886200"/>
            <a:ext cx="8458200" cy="2308324"/>
          </a:xfrm>
          <a:prstGeom prst="rect">
            <a:avLst/>
          </a:prstGeom>
        </p:spPr>
        <p:txBody>
          <a:bodyPr>
            <a:normAutofit lnSpcReduction="10000"/>
          </a:bodyPr>
          <a:lstStyle>
            <a:lvl1pPr marL="179388" indent="-179388" algn="l" defTabSz="914400" rtl="0" eaLnBrk="1" latinLnBrk="0" hangingPunct="1">
              <a:spcBef>
                <a:spcPts val="800"/>
              </a:spcBef>
              <a:buClr>
                <a:srgbClr val="519136"/>
              </a:buClr>
              <a:buFont typeface="Arial" panose="020B0604020202020204" pitchFamily="34" charset="0"/>
              <a:buChar char="•"/>
              <a:defRPr sz="2400" b="0" kern="1200">
                <a:solidFill>
                  <a:schemeClr val="tx1"/>
                </a:solidFill>
                <a:latin typeface="Calibri" panose="020F0502020204030204" pitchFamily="34" charset="0"/>
                <a:ea typeface="+mn-ea"/>
                <a:cs typeface="+mn-cs"/>
              </a:defRPr>
            </a:lvl1pPr>
            <a:lvl2pPr marL="173736" indent="-173736" algn="l" defTabSz="914400" rtl="0" eaLnBrk="1" latinLnBrk="0" hangingPunct="1">
              <a:spcBef>
                <a:spcPts val="300"/>
              </a:spcBef>
              <a:buClr>
                <a:srgbClr val="519136"/>
              </a:buClr>
              <a:buFont typeface="Arial" panose="020B0604020202020204" pitchFamily="34" charset="0"/>
              <a:buChar char="•"/>
              <a:defRPr sz="2200" kern="1200">
                <a:solidFill>
                  <a:schemeClr val="tx1"/>
                </a:solidFill>
                <a:latin typeface="Calibri" panose="020F0502020204030204" pitchFamily="34" charset="0"/>
                <a:ea typeface="+mn-ea"/>
                <a:cs typeface="+mn-cs"/>
              </a:defRPr>
            </a:lvl2pPr>
            <a:lvl3pPr marL="402336" indent="-164592" algn="l" defTabSz="914400" rtl="0" eaLnBrk="1" latinLnBrk="0" hangingPunct="1">
              <a:spcBef>
                <a:spcPts val="300"/>
              </a:spcBef>
              <a:buClr>
                <a:srgbClr val="519136"/>
              </a:buClr>
              <a:buFont typeface="Arial" panose="020B0604020202020204" pitchFamily="34" charset="0"/>
              <a:buChar char="•"/>
              <a:defRPr sz="2200" kern="1200">
                <a:solidFill>
                  <a:schemeClr val="tx1"/>
                </a:solidFill>
                <a:latin typeface="Calibri" panose="020F0502020204030204" pitchFamily="34" charset="0"/>
                <a:ea typeface="+mn-ea"/>
                <a:cs typeface="+mn-cs"/>
              </a:defRPr>
            </a:lvl3pPr>
            <a:lvl4pPr marL="630936" indent="-164592" algn="l" defTabSz="914400" rtl="0" eaLnBrk="1" latinLnBrk="0" hangingPunct="1">
              <a:spcBef>
                <a:spcPts val="300"/>
              </a:spcBef>
              <a:buClr>
                <a:srgbClr val="519136"/>
              </a:buClr>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859536" indent="-173736" algn="l" defTabSz="914400" rtl="0" eaLnBrk="1" latinLnBrk="0" hangingPunct="1">
              <a:spcBef>
                <a:spcPts val="300"/>
              </a:spcBef>
              <a:buClr>
                <a:srgbClr val="519136"/>
              </a:buClr>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1097280" indent="-173736" algn="l" defTabSz="914400" rtl="0" eaLnBrk="1" latinLnBrk="0" hangingPunct="1">
              <a:spcBef>
                <a:spcPts val="300"/>
              </a:spcBef>
              <a:buClr>
                <a:srgbClr val="519136"/>
              </a:buClr>
              <a:buFont typeface="Arial" panose="020B0604020202020204" pitchFamily="34" charset="0"/>
              <a:buChar char="•"/>
              <a:defRPr sz="16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0" indent="0" algn="ctr" fontAlgn="base">
              <a:spcBef>
                <a:spcPts val="0"/>
              </a:spcBef>
              <a:spcAft>
                <a:spcPct val="0"/>
              </a:spcAft>
              <a:buFont typeface="Arial" panose="020B0604020202020204" pitchFamily="34" charset="0"/>
              <a:buNone/>
            </a:pPr>
            <a:br>
              <a:rPr lang="fr-FR" altLang="en-US" dirty="0">
                <a:solidFill>
                  <a:srgbClr val="005F9B"/>
                </a:solidFill>
                <a:latin typeface="Brandon Text Bold" panose="020B0803020203060203" pitchFamily="34" charset="0"/>
                <a:ea typeface="ヒラギノ角ゴ Pro W3" panose="020B0300000000000000" pitchFamily="34" charset="-128"/>
              </a:rPr>
            </a:br>
            <a:r>
              <a:rPr lang="fr-FR" altLang="en-US" sz="3300" dirty="0">
                <a:solidFill>
                  <a:srgbClr val="005F9B"/>
                </a:solidFill>
                <a:latin typeface="Brandon Text Bold" panose="020B0803020203060203" pitchFamily="34" charset="0"/>
                <a:ea typeface="ヒラギノ角ゴ Pro W3" panose="020B0300000000000000" pitchFamily="34" charset="-128"/>
              </a:rPr>
              <a:t>Yvonne Murray</a:t>
            </a:r>
          </a:p>
          <a:p>
            <a:pPr marL="0" indent="0" algn="ctr" fontAlgn="base">
              <a:spcBef>
                <a:spcPts val="0"/>
              </a:spcBef>
              <a:spcAft>
                <a:spcPct val="0"/>
              </a:spcAft>
              <a:buFont typeface="Arial" panose="020B0604020202020204" pitchFamily="34" charset="0"/>
              <a:buNone/>
            </a:pPr>
            <a:r>
              <a:rPr lang="fr-FR" altLang="en-US" dirty="0">
                <a:solidFill>
                  <a:srgbClr val="005F9B"/>
                </a:solidFill>
                <a:latin typeface="Brandon Text Bold" panose="020B0803020203060203" pitchFamily="34" charset="0"/>
                <a:ea typeface="ヒラギノ角ゴ Pro W3" panose="020B0300000000000000" pitchFamily="34" charset="-128"/>
              </a:rPr>
              <a:t>CCTG Patient Engagement Lead</a:t>
            </a:r>
          </a:p>
          <a:p>
            <a:pPr marL="0" indent="0" algn="ctr" fontAlgn="base">
              <a:spcBef>
                <a:spcPts val="0"/>
              </a:spcBef>
              <a:spcAft>
                <a:spcPct val="0"/>
              </a:spcAft>
              <a:buFont typeface="Arial" panose="020B0604020202020204" pitchFamily="34" charset="0"/>
              <a:buNone/>
            </a:pPr>
            <a:endParaRPr lang="fr-FR" altLang="en-US" dirty="0">
              <a:solidFill>
                <a:srgbClr val="005F9B"/>
              </a:solidFill>
              <a:latin typeface="Brandon Text Bold" panose="020B0803020203060203" pitchFamily="34" charset="0"/>
              <a:ea typeface="ヒラギノ角ゴ Pro W3" panose="020B0300000000000000" pitchFamily="34" charset="-128"/>
            </a:endParaRPr>
          </a:p>
          <a:p>
            <a:pPr marL="0" indent="0" algn="ctr" fontAlgn="base">
              <a:spcBef>
                <a:spcPts val="0"/>
              </a:spcBef>
              <a:spcAft>
                <a:spcPct val="0"/>
              </a:spcAft>
              <a:buFont typeface="Arial" panose="020B0604020202020204" pitchFamily="34" charset="0"/>
              <a:buNone/>
            </a:pPr>
            <a:endParaRPr lang="fr-FR" altLang="en-US" dirty="0">
              <a:solidFill>
                <a:srgbClr val="005F9B"/>
              </a:solidFill>
              <a:latin typeface="Brandon Text Bold" panose="020B0803020203060203" pitchFamily="34" charset="0"/>
              <a:ea typeface="ヒラギノ角ゴ Pro W3" panose="020B0300000000000000" pitchFamily="34" charset="-128"/>
            </a:endParaRPr>
          </a:p>
          <a:p>
            <a:pPr marL="0" indent="0" algn="ctr" fontAlgn="base">
              <a:spcBef>
                <a:spcPts val="0"/>
              </a:spcBef>
              <a:spcAft>
                <a:spcPct val="0"/>
              </a:spcAft>
              <a:buFont typeface="Arial" panose="020B0604020202020204" pitchFamily="34" charset="0"/>
              <a:buNone/>
            </a:pPr>
            <a:r>
              <a:rPr lang="fr-FR" altLang="en-US" dirty="0">
                <a:solidFill>
                  <a:srgbClr val="005F9B"/>
                </a:solidFill>
                <a:latin typeface="Brandon Text Bold" panose="020B0803020203060203" pitchFamily="34" charset="0"/>
                <a:ea typeface="ヒラギノ角ゴ Pro W3" panose="020B0300000000000000" pitchFamily="34" charset="-128"/>
              </a:rPr>
              <a:t>2024Aug23</a:t>
            </a:r>
          </a:p>
          <a:p>
            <a:pPr marL="0" indent="0" algn="ctr" fontAlgn="base">
              <a:spcBef>
                <a:spcPts val="0"/>
              </a:spcBef>
              <a:spcAft>
                <a:spcPct val="0"/>
              </a:spcAft>
              <a:buFont typeface="Arial" panose="020B0604020202020204" pitchFamily="34" charset="0"/>
              <a:buNone/>
            </a:pPr>
            <a:endParaRPr lang="fr-FR" altLang="en-US" dirty="0">
              <a:solidFill>
                <a:srgbClr val="005F9B"/>
              </a:solidFill>
              <a:latin typeface="Brandon Text Bold" panose="020B0803020203060203" pitchFamily="34" charset="0"/>
              <a:ea typeface="ヒラギノ角ゴ Pro W3" panose="020B0300000000000000" pitchFamily="34" charset="-128"/>
            </a:endParaRPr>
          </a:p>
          <a:p>
            <a:pPr marL="0" indent="0" algn="ctr" fontAlgn="base">
              <a:spcBef>
                <a:spcPts val="0"/>
              </a:spcBef>
              <a:spcAft>
                <a:spcPct val="0"/>
              </a:spcAft>
              <a:buFont typeface="Arial" panose="020B0604020202020204" pitchFamily="34" charset="0"/>
              <a:buNone/>
            </a:pPr>
            <a:endParaRPr lang="fr-FR" altLang="en-US" sz="2000" dirty="0">
              <a:solidFill>
                <a:srgbClr val="005F9B"/>
              </a:solidFill>
              <a:latin typeface="Brandon Text Bold" panose="020B0803020203060203" pitchFamily="34" charset="0"/>
              <a:ea typeface="ヒラギノ角ゴ Pro W3" panose="020B0300000000000000" pitchFamily="34" charset="-128"/>
            </a:endParaRPr>
          </a:p>
          <a:p>
            <a:pPr marL="0" indent="0" algn="ctr" fontAlgn="base">
              <a:spcBef>
                <a:spcPts val="0"/>
              </a:spcBef>
              <a:spcAft>
                <a:spcPct val="0"/>
              </a:spcAft>
              <a:buFont typeface="Arial" panose="020B0604020202020204" pitchFamily="34" charset="0"/>
              <a:buNone/>
            </a:pPr>
            <a:endParaRPr lang="fr-FR" altLang="en-US" dirty="0">
              <a:solidFill>
                <a:srgbClr val="005F9B"/>
              </a:solidFill>
              <a:latin typeface="Brandon Text Bold" panose="020B0803020203060203" pitchFamily="34" charset="0"/>
              <a:ea typeface="ヒラギノ角ゴ Pro W3" panose="020B0300000000000000" pitchFamily="34" charset="-128"/>
            </a:endParaRPr>
          </a:p>
        </p:txBody>
      </p:sp>
    </p:spTree>
    <p:extLst>
      <p:ext uri="{BB962C8B-B14F-4D97-AF65-F5344CB8AC3E}">
        <p14:creationId xmlns:p14="http://schemas.microsoft.com/office/powerpoint/2010/main" val="270457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FE8E73CE-5B35-45D1-8A31-8A0FAEBB4F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8747" y="3170067"/>
            <a:ext cx="1247527" cy="493483"/>
          </a:xfrm>
          <a:prstGeom prst="rect">
            <a:avLst/>
          </a:prstGeom>
        </p:spPr>
      </p:pic>
      <p:pic>
        <p:nvPicPr>
          <p:cNvPr id="19" name="Picture 18">
            <a:extLst>
              <a:ext uri="{FF2B5EF4-FFF2-40B4-BE49-F238E27FC236}">
                <a16:creationId xmlns:a16="http://schemas.microsoft.com/office/drawing/2014/main" id="{5D1644A0-8C0F-48BF-8441-D13F2F0D24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056" y="2249683"/>
            <a:ext cx="960107" cy="379788"/>
          </a:xfrm>
          <a:prstGeom prst="rect">
            <a:avLst/>
          </a:prstGeom>
        </p:spPr>
      </p:pic>
      <p:pic>
        <p:nvPicPr>
          <p:cNvPr id="18" name="Picture 17">
            <a:extLst>
              <a:ext uri="{FF2B5EF4-FFF2-40B4-BE49-F238E27FC236}">
                <a16:creationId xmlns:a16="http://schemas.microsoft.com/office/drawing/2014/main" id="{3D96BCE3-29AB-47AC-B106-44E817C5D5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99990" y="2466483"/>
            <a:ext cx="1247527" cy="493483"/>
          </a:xfrm>
          <a:prstGeom prst="rect">
            <a:avLst/>
          </a:prstGeom>
        </p:spPr>
      </p:pic>
      <p:pic>
        <p:nvPicPr>
          <p:cNvPr id="16" name="Picture 15">
            <a:extLst>
              <a:ext uri="{FF2B5EF4-FFF2-40B4-BE49-F238E27FC236}">
                <a16:creationId xmlns:a16="http://schemas.microsoft.com/office/drawing/2014/main" id="{DA8054E5-5CF8-48F0-851A-EDE086B0AE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637" y="4228529"/>
            <a:ext cx="1247527" cy="493483"/>
          </a:xfrm>
          <a:prstGeom prst="rect">
            <a:avLst/>
          </a:prstGeom>
        </p:spPr>
      </p:pic>
      <p:pic>
        <p:nvPicPr>
          <p:cNvPr id="21" name="Picture 20">
            <a:extLst>
              <a:ext uri="{FF2B5EF4-FFF2-40B4-BE49-F238E27FC236}">
                <a16:creationId xmlns:a16="http://schemas.microsoft.com/office/drawing/2014/main" id="{9254C1CC-0689-4253-B3C0-AD60AF5DD6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28448" y="3473657"/>
            <a:ext cx="960107" cy="379788"/>
          </a:xfrm>
          <a:prstGeom prst="rect">
            <a:avLst/>
          </a:prstGeom>
        </p:spPr>
      </p:pic>
      <p:graphicFrame>
        <p:nvGraphicFramePr>
          <p:cNvPr id="5" name="Diagram 4"/>
          <p:cNvGraphicFramePr/>
          <p:nvPr>
            <p:extLst>
              <p:ext uri="{D42A27DB-BD31-4B8C-83A1-F6EECF244321}">
                <p14:modId xmlns:p14="http://schemas.microsoft.com/office/powerpoint/2010/main" val="3746079340"/>
              </p:ext>
            </p:extLst>
          </p:nvPr>
        </p:nvGraphicFramePr>
        <p:xfrm>
          <a:off x="3978212" y="1332589"/>
          <a:ext cx="6469089" cy="34312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Rectangle 9"/>
          <p:cNvSpPr/>
          <p:nvPr/>
        </p:nvSpPr>
        <p:spPr>
          <a:xfrm>
            <a:off x="3987849" y="5562600"/>
            <a:ext cx="6469089" cy="533400"/>
          </a:xfrm>
          <a:prstGeom prst="rect">
            <a:avLst/>
          </a:prstGeom>
          <a:solidFill>
            <a:schemeClr val="bg1">
              <a:lumMod val="75000"/>
            </a:schemeClr>
          </a:solidFill>
          <a:ln>
            <a:noFill/>
          </a:ln>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defTabSz="914377">
              <a:buClr>
                <a:srgbClr val="9F000F"/>
              </a:buClr>
              <a:buSzPct val="90000"/>
            </a:pPr>
            <a:endParaRPr lang="en-US" sz="1200" dirty="0">
              <a:solidFill>
                <a:prstClr val="white"/>
              </a:solidFill>
              <a:latin typeface="Century Gothic" panose="020B0502020202020204" pitchFamily="34" charset="0"/>
            </a:endParaRPr>
          </a:p>
          <a:p>
            <a:pPr algn="ctr" defTabSz="914377">
              <a:buClr>
                <a:srgbClr val="9F000F"/>
              </a:buClr>
              <a:buSzPct val="90000"/>
            </a:pPr>
            <a:endParaRPr lang="en-US" sz="1200" dirty="0">
              <a:solidFill>
                <a:prstClr val="white"/>
              </a:solidFill>
              <a:latin typeface="Century Gothic" panose="020B0502020202020204" pitchFamily="34" charset="0"/>
            </a:endParaRPr>
          </a:p>
          <a:p>
            <a:pPr algn="ctr" defTabSz="914377">
              <a:buClr>
                <a:srgbClr val="9F000F"/>
              </a:buClr>
              <a:buSzPct val="90000"/>
            </a:pPr>
            <a:r>
              <a:rPr lang="en-US" sz="1400" dirty="0">
                <a:solidFill>
                  <a:srgbClr val="000000"/>
                </a:solidFill>
                <a:latin typeface="Calibri"/>
                <a:cs typeface="Calibri"/>
              </a:rPr>
              <a:t>Operations and Statistics Centre at Queen’s (140 + Staff &amp; 17 Faculty) </a:t>
            </a:r>
          </a:p>
          <a:p>
            <a:pPr algn="ctr" defTabSz="914377">
              <a:buClr>
                <a:srgbClr val="9F000F"/>
              </a:buClr>
              <a:buSzPct val="90000"/>
            </a:pPr>
            <a:endParaRPr lang="en-US" sz="1200" dirty="0">
              <a:solidFill>
                <a:prstClr val="white"/>
              </a:solidFill>
              <a:latin typeface="Century Gothic" panose="020B0502020202020204" pitchFamily="34" charset="0"/>
            </a:endParaRPr>
          </a:p>
          <a:p>
            <a:pPr algn="ctr" defTabSz="914377">
              <a:buClr>
                <a:srgbClr val="9F000F"/>
              </a:buClr>
              <a:buSzPct val="90000"/>
            </a:pPr>
            <a:endParaRPr lang="en-US" sz="1200" dirty="0">
              <a:solidFill>
                <a:prstClr val="white"/>
              </a:solidFill>
              <a:latin typeface="Century Gothic" panose="020B0502020202020204" pitchFamily="34" charset="0"/>
            </a:endParaRPr>
          </a:p>
        </p:txBody>
      </p:sp>
      <p:sp>
        <p:nvSpPr>
          <p:cNvPr id="13" name="Rectangle 12"/>
          <p:cNvSpPr/>
          <p:nvPr/>
        </p:nvSpPr>
        <p:spPr>
          <a:xfrm>
            <a:off x="3987849" y="4953000"/>
            <a:ext cx="6469089" cy="533400"/>
          </a:xfrm>
          <a:prstGeom prst="rect">
            <a:avLst/>
          </a:prstGeom>
          <a:solidFill>
            <a:schemeClr val="bg1">
              <a:lumMod val="75000"/>
            </a:schemeClr>
          </a:solidFill>
          <a:ln>
            <a:noFill/>
          </a:ln>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defTabSz="914377">
              <a:buClr>
                <a:srgbClr val="9F000F"/>
              </a:buClr>
              <a:buSzPct val="90000"/>
            </a:pPr>
            <a:endParaRPr lang="en-US" sz="1400" dirty="0">
              <a:solidFill>
                <a:prstClr val="white"/>
              </a:solidFill>
              <a:latin typeface="Century Gothic" panose="020B0502020202020204" pitchFamily="34" charset="0"/>
            </a:endParaRPr>
          </a:p>
          <a:p>
            <a:pPr algn="ctr" defTabSz="914377">
              <a:buClr>
                <a:srgbClr val="9F000F"/>
              </a:buClr>
              <a:buSzPct val="90000"/>
            </a:pPr>
            <a:endParaRPr lang="en-US" sz="1400" dirty="0">
              <a:solidFill>
                <a:prstClr val="white"/>
              </a:solidFill>
              <a:latin typeface="Century Gothic" panose="020B0502020202020204" pitchFamily="34" charset="0"/>
            </a:endParaRPr>
          </a:p>
          <a:p>
            <a:pPr algn="ctr" defTabSz="914377">
              <a:buClr>
                <a:srgbClr val="9F000F"/>
              </a:buClr>
              <a:buSzPct val="90000"/>
            </a:pPr>
            <a:r>
              <a:rPr lang="en-US" sz="1400" dirty="0">
                <a:solidFill>
                  <a:srgbClr val="000000"/>
                </a:solidFill>
                <a:latin typeface="Calibri"/>
                <a:cs typeface="Calibri"/>
              </a:rPr>
              <a:t>85 member sites and 2100  Canadian Investigators</a:t>
            </a:r>
          </a:p>
          <a:p>
            <a:pPr algn="ctr" defTabSz="914377">
              <a:buClr>
                <a:srgbClr val="9F000F"/>
              </a:buClr>
              <a:buSzPct val="90000"/>
            </a:pPr>
            <a:endParaRPr lang="en-US" sz="1400" dirty="0">
              <a:solidFill>
                <a:prstClr val="white"/>
              </a:solidFill>
              <a:latin typeface="Century Gothic" panose="020B0502020202020204" pitchFamily="34" charset="0"/>
            </a:endParaRPr>
          </a:p>
          <a:p>
            <a:pPr algn="ctr" defTabSz="914377">
              <a:buClr>
                <a:srgbClr val="9F000F"/>
              </a:buClr>
              <a:buSzPct val="90000"/>
            </a:pPr>
            <a:endParaRPr lang="en-US" sz="1400" dirty="0">
              <a:solidFill>
                <a:prstClr val="white"/>
              </a:solidFill>
              <a:latin typeface="Century Gothic" panose="020B0502020202020204" pitchFamily="34" charset="0"/>
            </a:endParaRPr>
          </a:p>
        </p:txBody>
      </p:sp>
      <p:cxnSp>
        <p:nvCxnSpPr>
          <p:cNvPr id="11" name="Straight Connector 10"/>
          <p:cNvCxnSpPr/>
          <p:nvPr/>
        </p:nvCxnSpPr>
        <p:spPr>
          <a:xfrm>
            <a:off x="2750470" y="2743200"/>
            <a:ext cx="1449807"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2739926" y="4267200"/>
            <a:ext cx="1460351"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1361058" y="1332590"/>
            <a:ext cx="1686943" cy="2462213"/>
          </a:xfrm>
          <a:prstGeom prst="rect">
            <a:avLst/>
          </a:prstGeom>
          <a:solidFill>
            <a:schemeClr val="bg1"/>
          </a:solidFill>
          <a:ln>
            <a:solidFill>
              <a:schemeClr val="bg1">
                <a:lumMod val="75000"/>
              </a:schemeClr>
            </a:solidFill>
          </a:ln>
        </p:spPr>
        <p:txBody>
          <a:bodyPr wrap="square">
            <a:spAutoFit/>
          </a:bodyPr>
          <a:lstStyle/>
          <a:p>
            <a:pPr marL="228594" indent="-228594" defTabSz="914377">
              <a:buFont typeface="+mj-lt"/>
              <a:buAutoNum type="arabicPeriod"/>
            </a:pPr>
            <a:r>
              <a:rPr lang="en-CA" sz="1400" dirty="0">
                <a:solidFill>
                  <a:prstClr val="black"/>
                </a:solidFill>
                <a:latin typeface="Calibri"/>
                <a:cs typeface="Calibri"/>
              </a:rPr>
              <a:t>Brain</a:t>
            </a:r>
          </a:p>
          <a:p>
            <a:pPr marL="228594" indent="-228594" defTabSz="914377">
              <a:buFont typeface="+mj-lt"/>
              <a:buAutoNum type="arabicPeriod"/>
            </a:pPr>
            <a:r>
              <a:rPr lang="en-CA" sz="1400" dirty="0">
                <a:solidFill>
                  <a:prstClr val="black"/>
                </a:solidFill>
                <a:latin typeface="Calibri"/>
                <a:cs typeface="Calibri"/>
              </a:rPr>
              <a:t>Breast</a:t>
            </a:r>
          </a:p>
          <a:p>
            <a:pPr marL="228594" indent="-228594" defTabSz="914377">
              <a:buFont typeface="+mj-lt"/>
              <a:buAutoNum type="arabicPeriod"/>
            </a:pPr>
            <a:r>
              <a:rPr lang="en-CA" sz="1400" dirty="0">
                <a:solidFill>
                  <a:prstClr val="black"/>
                </a:solidFill>
                <a:latin typeface="Calibri"/>
                <a:cs typeface="Calibri"/>
              </a:rPr>
              <a:t>GI</a:t>
            </a:r>
          </a:p>
          <a:p>
            <a:pPr marL="228594" indent="-228594" defTabSz="914377">
              <a:buFont typeface="+mj-lt"/>
              <a:buAutoNum type="arabicPeriod"/>
            </a:pPr>
            <a:r>
              <a:rPr lang="en-CA" sz="1400" dirty="0">
                <a:solidFill>
                  <a:prstClr val="black"/>
                </a:solidFill>
                <a:latin typeface="Calibri"/>
                <a:cs typeface="Calibri"/>
              </a:rPr>
              <a:t>GU</a:t>
            </a:r>
          </a:p>
          <a:p>
            <a:pPr marL="228594" indent="-228594" defTabSz="914377">
              <a:buFont typeface="+mj-lt"/>
              <a:buAutoNum type="arabicPeriod"/>
            </a:pPr>
            <a:r>
              <a:rPr lang="en-CA" sz="1400" dirty="0">
                <a:solidFill>
                  <a:prstClr val="black"/>
                </a:solidFill>
                <a:latin typeface="Calibri"/>
                <a:cs typeface="Calibri"/>
              </a:rPr>
              <a:t>Gynecological</a:t>
            </a:r>
          </a:p>
          <a:p>
            <a:pPr marL="228594" indent="-228594" defTabSz="914377">
              <a:buFont typeface="+mj-lt"/>
              <a:buAutoNum type="arabicPeriod"/>
            </a:pPr>
            <a:r>
              <a:rPr lang="en-CA" sz="1400" dirty="0">
                <a:solidFill>
                  <a:prstClr val="black"/>
                </a:solidFill>
                <a:latin typeface="Calibri"/>
                <a:cs typeface="Calibri"/>
              </a:rPr>
              <a:t>Hematology</a:t>
            </a:r>
          </a:p>
          <a:p>
            <a:pPr marL="228594" indent="-228594" defTabSz="914377">
              <a:buFont typeface="+mj-lt"/>
              <a:buAutoNum type="arabicPeriod"/>
            </a:pPr>
            <a:r>
              <a:rPr lang="en-CA" sz="1400" dirty="0">
                <a:solidFill>
                  <a:prstClr val="black"/>
                </a:solidFill>
                <a:latin typeface="Calibri"/>
                <a:cs typeface="Calibri"/>
              </a:rPr>
              <a:t>H&amp;N</a:t>
            </a:r>
          </a:p>
          <a:p>
            <a:pPr marL="228594" indent="-228594" defTabSz="914377">
              <a:buFont typeface="+mj-lt"/>
              <a:buAutoNum type="arabicPeriod"/>
            </a:pPr>
            <a:r>
              <a:rPr lang="en-CA" sz="1400" dirty="0">
                <a:solidFill>
                  <a:prstClr val="black"/>
                </a:solidFill>
                <a:latin typeface="Calibri"/>
                <a:cs typeface="Calibri"/>
              </a:rPr>
              <a:t>Lung</a:t>
            </a:r>
          </a:p>
          <a:p>
            <a:pPr marL="228594" indent="-228594" defTabSz="914377">
              <a:buFont typeface="+mj-lt"/>
              <a:buAutoNum type="arabicPeriod"/>
            </a:pPr>
            <a:r>
              <a:rPr lang="en-CA" sz="1400" dirty="0">
                <a:solidFill>
                  <a:prstClr val="black"/>
                </a:solidFill>
                <a:latin typeface="Calibri"/>
                <a:cs typeface="Calibri"/>
              </a:rPr>
              <a:t>Melanoma</a:t>
            </a:r>
          </a:p>
          <a:p>
            <a:pPr marL="228594" indent="-228594" defTabSz="914377">
              <a:buFont typeface="+mj-lt"/>
              <a:buAutoNum type="arabicPeriod"/>
            </a:pPr>
            <a:r>
              <a:rPr lang="en-CA" sz="1400" dirty="0">
                <a:solidFill>
                  <a:prstClr val="black"/>
                </a:solidFill>
                <a:latin typeface="Calibri"/>
                <a:cs typeface="Calibri"/>
              </a:rPr>
              <a:t>Sarcoma</a:t>
            </a:r>
          </a:p>
          <a:p>
            <a:pPr marL="228594" indent="-228594" defTabSz="914377">
              <a:buFont typeface="+mj-lt"/>
              <a:buAutoNum type="arabicPeriod"/>
            </a:pPr>
            <a:r>
              <a:rPr lang="en-CA" sz="1400" dirty="0">
                <a:solidFill>
                  <a:prstClr val="black"/>
                </a:solidFill>
                <a:latin typeface="Calibri"/>
                <a:cs typeface="Calibri"/>
              </a:rPr>
              <a:t>Supportive Care</a:t>
            </a:r>
          </a:p>
        </p:txBody>
      </p:sp>
      <p:sp>
        <p:nvSpPr>
          <p:cNvPr id="7" name="Rectangle 6"/>
          <p:cNvSpPr/>
          <p:nvPr/>
        </p:nvSpPr>
        <p:spPr>
          <a:xfrm>
            <a:off x="1361058" y="3885650"/>
            <a:ext cx="1676399" cy="1169551"/>
          </a:xfrm>
          <a:prstGeom prst="rect">
            <a:avLst/>
          </a:prstGeom>
          <a:solidFill>
            <a:schemeClr val="bg1"/>
          </a:solidFill>
          <a:ln>
            <a:solidFill>
              <a:schemeClr val="bg1">
                <a:lumMod val="75000"/>
              </a:schemeClr>
            </a:solidFill>
          </a:ln>
        </p:spPr>
        <p:txBody>
          <a:bodyPr wrap="square">
            <a:spAutoFit/>
          </a:bodyPr>
          <a:lstStyle/>
          <a:p>
            <a:pPr marL="228594" indent="-228594" defTabSz="914377">
              <a:buFont typeface="+mj-lt"/>
              <a:buAutoNum type="arabicPeriod"/>
            </a:pPr>
            <a:r>
              <a:rPr lang="en-CA" sz="1400" dirty="0">
                <a:solidFill>
                  <a:prstClr val="black"/>
                </a:solidFill>
                <a:latin typeface="Calibri"/>
                <a:cs typeface="Calibri"/>
              </a:rPr>
              <a:t>Quality of Life</a:t>
            </a:r>
          </a:p>
          <a:p>
            <a:pPr marL="228594" indent="-228594" defTabSz="914377">
              <a:buFont typeface="+mj-lt"/>
              <a:buAutoNum type="arabicPeriod"/>
            </a:pPr>
            <a:r>
              <a:rPr lang="en-CA" sz="1400" dirty="0">
                <a:solidFill>
                  <a:prstClr val="black"/>
                </a:solidFill>
                <a:latin typeface="Calibri"/>
                <a:cs typeface="Calibri"/>
              </a:rPr>
              <a:t>Economic Analysis</a:t>
            </a:r>
          </a:p>
          <a:p>
            <a:pPr marL="228594" indent="-228594" defTabSz="914377">
              <a:buFont typeface="+mj-lt"/>
              <a:buAutoNum type="arabicPeriod"/>
            </a:pPr>
            <a:r>
              <a:rPr lang="en-CA" sz="1400" dirty="0">
                <a:solidFill>
                  <a:prstClr val="black"/>
                </a:solidFill>
                <a:latin typeface="Calibri"/>
                <a:cs typeface="Calibri"/>
              </a:rPr>
              <a:t>Correlative Biology / Banking</a:t>
            </a:r>
          </a:p>
        </p:txBody>
      </p:sp>
      <p:pic>
        <p:nvPicPr>
          <p:cNvPr id="4" name="Picture 3">
            <a:extLst>
              <a:ext uri="{FF2B5EF4-FFF2-40B4-BE49-F238E27FC236}">
                <a16:creationId xmlns:a16="http://schemas.microsoft.com/office/drawing/2014/main" id="{792D2FF4-C4D2-48C7-BA62-DB4A65CC697E}"/>
              </a:ext>
            </a:extLst>
          </p:cNvPr>
          <p:cNvPicPr>
            <a:picLocks noChangeAspect="1"/>
          </p:cNvPicPr>
          <p:nvPr/>
        </p:nvPicPr>
        <p:blipFill>
          <a:blip r:embed="rId10"/>
          <a:stretch>
            <a:fillRect/>
          </a:stretch>
        </p:blipFill>
        <p:spPr>
          <a:xfrm>
            <a:off x="6087032" y="3134356"/>
            <a:ext cx="297000" cy="528000"/>
          </a:xfrm>
          <a:prstGeom prst="rect">
            <a:avLst/>
          </a:prstGeom>
        </p:spPr>
      </p:pic>
      <p:pic>
        <p:nvPicPr>
          <p:cNvPr id="24" name="Picture 23">
            <a:extLst>
              <a:ext uri="{FF2B5EF4-FFF2-40B4-BE49-F238E27FC236}">
                <a16:creationId xmlns:a16="http://schemas.microsoft.com/office/drawing/2014/main" id="{377994B2-C5D0-4B51-9E21-2ECCD748047E}"/>
              </a:ext>
            </a:extLst>
          </p:cNvPr>
          <p:cNvPicPr>
            <a:picLocks noChangeAspect="1"/>
          </p:cNvPicPr>
          <p:nvPr/>
        </p:nvPicPr>
        <p:blipFill>
          <a:blip r:embed="rId10"/>
          <a:stretch>
            <a:fillRect/>
          </a:stretch>
        </p:blipFill>
        <p:spPr>
          <a:xfrm>
            <a:off x="6096000" y="3957117"/>
            <a:ext cx="297000" cy="528000"/>
          </a:xfrm>
          <a:prstGeom prst="rect">
            <a:avLst/>
          </a:prstGeom>
        </p:spPr>
      </p:pic>
      <p:pic>
        <p:nvPicPr>
          <p:cNvPr id="25" name="Picture 24">
            <a:extLst>
              <a:ext uri="{FF2B5EF4-FFF2-40B4-BE49-F238E27FC236}">
                <a16:creationId xmlns:a16="http://schemas.microsoft.com/office/drawing/2014/main" id="{652F256E-5CC4-4DC0-8D6F-193545495406}"/>
              </a:ext>
            </a:extLst>
          </p:cNvPr>
          <p:cNvPicPr>
            <a:picLocks noChangeAspect="1"/>
          </p:cNvPicPr>
          <p:nvPr/>
        </p:nvPicPr>
        <p:blipFill>
          <a:blip r:embed="rId10"/>
          <a:stretch>
            <a:fillRect/>
          </a:stretch>
        </p:blipFill>
        <p:spPr>
          <a:xfrm>
            <a:off x="6096000" y="2420947"/>
            <a:ext cx="297000" cy="528000"/>
          </a:xfrm>
          <a:prstGeom prst="rect">
            <a:avLst/>
          </a:prstGeom>
        </p:spPr>
      </p:pic>
      <p:sp>
        <p:nvSpPr>
          <p:cNvPr id="22" name="TextBox 21">
            <a:extLst>
              <a:ext uri="{FF2B5EF4-FFF2-40B4-BE49-F238E27FC236}">
                <a16:creationId xmlns:a16="http://schemas.microsoft.com/office/drawing/2014/main" id="{05F52888-3851-43DF-9449-256A925701EE}"/>
              </a:ext>
            </a:extLst>
          </p:cNvPr>
          <p:cNvSpPr txBox="1"/>
          <p:nvPr/>
        </p:nvSpPr>
        <p:spPr>
          <a:xfrm>
            <a:off x="1143000" y="5571344"/>
            <a:ext cx="1503168" cy="584775"/>
          </a:xfrm>
          <a:prstGeom prst="rect">
            <a:avLst/>
          </a:prstGeom>
          <a:noFill/>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Franklin Gothic Book"/>
                <a:ea typeface="+mn-ea"/>
                <a:cs typeface="+mn-cs"/>
              </a:rPr>
              <a:t>Legend:</a:t>
            </a:r>
          </a:p>
          <a:p>
            <a:pPr marL="0" marR="0" lvl="0" indent="0" algn="l" defTabSz="35877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Franklin Gothic Book"/>
                <a:ea typeface="+mn-ea"/>
                <a:cs typeface="+mn-cs"/>
              </a:rPr>
              <a:t>Patient Engagement</a:t>
            </a:r>
          </a:p>
          <a:p>
            <a:pPr marL="0" marR="0" lvl="0" indent="0" algn="l" defTabSz="538163"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Franklin Gothic Book"/>
              <a:ea typeface="+mn-ea"/>
              <a:cs typeface="+mn-cs"/>
            </a:endParaRPr>
          </a:p>
        </p:txBody>
      </p:sp>
      <p:pic>
        <p:nvPicPr>
          <p:cNvPr id="23" name="Picture 22">
            <a:extLst>
              <a:ext uri="{FF2B5EF4-FFF2-40B4-BE49-F238E27FC236}">
                <a16:creationId xmlns:a16="http://schemas.microsoft.com/office/drawing/2014/main" id="{F5878944-6A0A-432D-B6CF-08CF23B1F7D6}"/>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79336"/>
          <a:stretch/>
        </p:blipFill>
        <p:spPr>
          <a:xfrm>
            <a:off x="1010063" y="5592344"/>
            <a:ext cx="159176" cy="360000"/>
          </a:xfrm>
          <a:prstGeom prst="rect">
            <a:avLst/>
          </a:prstGeom>
          <a:effectLst/>
        </p:spPr>
      </p:pic>
      <p:sp>
        <p:nvSpPr>
          <p:cNvPr id="27" name="Title 1">
            <a:extLst>
              <a:ext uri="{FF2B5EF4-FFF2-40B4-BE49-F238E27FC236}">
                <a16:creationId xmlns:a16="http://schemas.microsoft.com/office/drawing/2014/main" id="{DDC4C7C2-CE63-E866-5319-DB966D753503}"/>
              </a:ext>
            </a:extLst>
          </p:cNvPr>
          <p:cNvSpPr>
            <a:spLocks noGrp="1"/>
          </p:cNvSpPr>
          <p:nvPr>
            <p:ph type="title"/>
          </p:nvPr>
        </p:nvSpPr>
        <p:spPr>
          <a:xfrm>
            <a:off x="402332" y="393844"/>
            <a:ext cx="11963400" cy="548640"/>
          </a:xfrm>
        </p:spPr>
        <p:txBody>
          <a:bodyPr/>
          <a:lstStyle/>
          <a:p>
            <a:pPr algn="l"/>
            <a:r>
              <a:rPr lang="en-CA" sz="3600" b="1" dirty="0">
                <a:solidFill>
                  <a:srgbClr val="3D6D28"/>
                </a:solidFill>
              </a:rPr>
              <a:t>Patient Engagement – CCTG Committees and Governance</a:t>
            </a:r>
          </a:p>
        </p:txBody>
      </p:sp>
      <p:sp>
        <p:nvSpPr>
          <p:cNvPr id="8" name="Slide Number Placeholder 7">
            <a:extLst>
              <a:ext uri="{FF2B5EF4-FFF2-40B4-BE49-F238E27FC236}">
                <a16:creationId xmlns:a16="http://schemas.microsoft.com/office/drawing/2014/main" id="{00AF3CDE-9036-119E-80CB-9CFFF66A9DE8}"/>
              </a:ext>
            </a:extLst>
          </p:cNvPr>
          <p:cNvSpPr>
            <a:spLocks noGrp="1"/>
          </p:cNvSpPr>
          <p:nvPr>
            <p:ph type="sldNum" sz="quarter" idx="12"/>
          </p:nvPr>
        </p:nvSpPr>
        <p:spPr/>
        <p:txBody>
          <a:bodyPr/>
          <a:lstStyle/>
          <a:p>
            <a:fld id="{2754ED01-E2A0-4C1E-8E21-014B99041579}" type="slidenum">
              <a:rPr lang="en-US" smtClean="0"/>
              <a:pPr/>
              <a:t>10</a:t>
            </a:fld>
            <a:endParaRPr lang="en-US" dirty="0"/>
          </a:p>
        </p:txBody>
      </p:sp>
    </p:spTree>
    <p:extLst>
      <p:ext uri="{BB962C8B-B14F-4D97-AF65-F5344CB8AC3E}">
        <p14:creationId xmlns:p14="http://schemas.microsoft.com/office/powerpoint/2010/main" val="333844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E181E19-5C20-4D06-94D8-7A153AF53E0E}"/>
              </a:ext>
            </a:extLst>
          </p:cNvPr>
          <p:cNvPicPr>
            <a:picLocks noChangeAspect="1"/>
          </p:cNvPicPr>
          <p:nvPr/>
        </p:nvPicPr>
        <p:blipFill>
          <a:blip r:embed="rId3" cstate="print">
            <a:duotone>
              <a:schemeClr val="accent4">
                <a:shade val="45000"/>
                <a:satMod val="135000"/>
              </a:schemeClr>
              <a:prstClr val="white"/>
            </a:duotone>
            <a:extLst>
              <a:ext uri="{BEBA8EAE-BF5A-486C-A8C5-ECC9F3942E4B}">
                <a14:imgProps xmlns:a14="http://schemas.microsoft.com/office/drawing/2010/main">
                  <a14:imgLayer r:embed="rId4">
                    <a14:imgEffect>
                      <a14:colorTemperature colorTemp="11200"/>
                    </a14:imgEffect>
                    <a14:imgEffect>
                      <a14:saturation sat="33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3949788" y="1083146"/>
            <a:ext cx="7467600" cy="5245563"/>
          </a:xfrm>
          <a:prstGeom prst="rect">
            <a:avLst/>
          </a:prstGeom>
          <a:solidFill>
            <a:srgbClr val="C1DAAF"/>
          </a:solidFill>
        </p:spPr>
      </p:pic>
      <p:sp>
        <p:nvSpPr>
          <p:cNvPr id="44" name="Title 43">
            <a:extLst>
              <a:ext uri="{FF2B5EF4-FFF2-40B4-BE49-F238E27FC236}">
                <a16:creationId xmlns:a16="http://schemas.microsoft.com/office/drawing/2014/main" id="{EE122020-1766-4860-A2C4-F660AD705E4B}"/>
              </a:ext>
            </a:extLst>
          </p:cNvPr>
          <p:cNvSpPr>
            <a:spLocks noGrp="1"/>
          </p:cNvSpPr>
          <p:nvPr>
            <p:ph type="title"/>
          </p:nvPr>
        </p:nvSpPr>
        <p:spPr>
          <a:xfrm>
            <a:off x="431371" y="261325"/>
            <a:ext cx="11760629" cy="775727"/>
          </a:xfrm>
        </p:spPr>
        <p:txBody>
          <a:bodyPr/>
          <a:lstStyle/>
          <a:p>
            <a:r>
              <a:rPr lang="en-CA" dirty="0">
                <a:solidFill>
                  <a:srgbClr val="446A28"/>
                </a:solidFill>
              </a:rPr>
              <a:t>Patient Representative Committee –</a:t>
            </a:r>
            <a:br>
              <a:rPr lang="en-CA" dirty="0">
                <a:solidFill>
                  <a:srgbClr val="446A28"/>
                </a:solidFill>
              </a:rPr>
            </a:br>
            <a:r>
              <a:rPr lang="en-CA" dirty="0">
                <a:solidFill>
                  <a:srgbClr val="446A28"/>
                </a:solidFill>
              </a:rPr>
              <a:t>Collaborative Pan-Canadian Patient Engagement</a:t>
            </a:r>
          </a:p>
        </p:txBody>
      </p:sp>
      <p:pic>
        <p:nvPicPr>
          <p:cNvPr id="34" name="Picture 33">
            <a:extLst>
              <a:ext uri="{FF2B5EF4-FFF2-40B4-BE49-F238E27FC236}">
                <a16:creationId xmlns:a16="http://schemas.microsoft.com/office/drawing/2014/main" id="{8541A185-BDE1-4C70-B54E-5C49419C18A1}"/>
              </a:ext>
            </a:extLst>
          </p:cNvPr>
          <p:cNvPicPr>
            <a:picLocks noChangeAspect="1"/>
          </p:cNvPicPr>
          <p:nvPr/>
        </p:nvPicPr>
        <p:blipFill>
          <a:blip r:embed="rId5"/>
          <a:stretch>
            <a:fillRect/>
          </a:stretch>
        </p:blipFill>
        <p:spPr>
          <a:xfrm>
            <a:off x="444731" y="1331182"/>
            <a:ext cx="3505057" cy="1458291"/>
          </a:xfrm>
          <a:prstGeom prst="rect">
            <a:avLst/>
          </a:prstGeom>
        </p:spPr>
      </p:pic>
      <p:sp>
        <p:nvSpPr>
          <p:cNvPr id="8" name="TextBox 7">
            <a:extLst>
              <a:ext uri="{FF2B5EF4-FFF2-40B4-BE49-F238E27FC236}">
                <a16:creationId xmlns:a16="http://schemas.microsoft.com/office/drawing/2014/main" id="{3DA1978D-80AC-49B1-94A7-B95EEFCDB2F3}"/>
              </a:ext>
            </a:extLst>
          </p:cNvPr>
          <p:cNvSpPr txBox="1"/>
          <p:nvPr/>
        </p:nvSpPr>
        <p:spPr>
          <a:xfrm>
            <a:off x="2743201" y="4495801"/>
            <a:ext cx="2146613" cy="646331"/>
          </a:xfrm>
          <a:prstGeom prst="rect">
            <a:avLst/>
          </a:prstGeom>
          <a:gradFill>
            <a:gsLst>
              <a:gs pos="0">
                <a:srgbClr val="85C058"/>
              </a:gs>
              <a:gs pos="100000">
                <a:schemeClr val="dk1">
                  <a:tint val="15000"/>
                  <a:satMod val="350000"/>
                </a:schemeClr>
              </a:gs>
            </a:gsLst>
          </a:gradFill>
          <a:ln/>
        </p:spPr>
        <p:style>
          <a:lnRef idx="1">
            <a:schemeClr val="dk1"/>
          </a:lnRef>
          <a:fillRef idx="2">
            <a:schemeClr val="dk1"/>
          </a:fillRef>
          <a:effectRef idx="1">
            <a:schemeClr val="dk1"/>
          </a:effectRef>
          <a:fontRef idx="minor">
            <a:schemeClr val="dk1"/>
          </a:fontRef>
        </p:style>
        <p:txBody>
          <a:bodyPr wrap="none" rtlCol="0">
            <a:spAutoFit/>
          </a:bodyPr>
          <a:lstStyle/>
          <a:p>
            <a:pPr algn="l"/>
            <a:r>
              <a:rPr lang="en-US" sz="1200" dirty="0">
                <a:solidFill>
                  <a:srgbClr val="315921"/>
                </a:solidFill>
                <a:latin typeface="Calibri" panose="020F0502020204030204" pitchFamily="34" charset="0"/>
              </a:rPr>
              <a:t>Marie-Terese Little, Victoria, BC</a:t>
            </a:r>
          </a:p>
          <a:p>
            <a:pPr algn="l"/>
            <a:r>
              <a:rPr lang="en-US" sz="1200" dirty="0">
                <a:solidFill>
                  <a:srgbClr val="315921"/>
                </a:solidFill>
                <a:latin typeface="Calibri" panose="020F0502020204030204" pitchFamily="34" charset="0"/>
              </a:rPr>
              <a:t>Judy Needham, Kelowna, BC</a:t>
            </a:r>
            <a:br>
              <a:rPr lang="en-US" sz="1200" dirty="0">
                <a:solidFill>
                  <a:srgbClr val="315921"/>
                </a:solidFill>
                <a:latin typeface="Calibri" panose="020F0502020204030204" pitchFamily="34" charset="0"/>
              </a:rPr>
            </a:br>
            <a:r>
              <a:rPr lang="en-US" sz="1200" dirty="0">
                <a:solidFill>
                  <a:srgbClr val="315921"/>
                </a:solidFill>
                <a:latin typeface="Calibri" panose="020F0502020204030204" pitchFamily="34" charset="0"/>
              </a:rPr>
              <a:t>Hilary Horlock, Vancouver, BC</a:t>
            </a:r>
          </a:p>
        </p:txBody>
      </p:sp>
      <p:sp>
        <p:nvSpPr>
          <p:cNvPr id="9" name="TextBox 8">
            <a:extLst>
              <a:ext uri="{FF2B5EF4-FFF2-40B4-BE49-F238E27FC236}">
                <a16:creationId xmlns:a16="http://schemas.microsoft.com/office/drawing/2014/main" id="{B4152D94-E26C-42F4-A2DF-94B74363C420}"/>
              </a:ext>
            </a:extLst>
          </p:cNvPr>
          <p:cNvSpPr txBox="1"/>
          <p:nvPr/>
        </p:nvSpPr>
        <p:spPr>
          <a:xfrm>
            <a:off x="4539681" y="3482777"/>
            <a:ext cx="2556405" cy="830997"/>
          </a:xfrm>
          <a:prstGeom prst="rect">
            <a:avLst/>
          </a:prstGeom>
          <a:gradFill flip="none" rotWithShape="1">
            <a:gsLst>
              <a:gs pos="0">
                <a:srgbClr val="85C058"/>
              </a:gs>
              <a:gs pos="100000">
                <a:schemeClr val="dk1">
                  <a:tint val="15000"/>
                  <a:satMod val="350000"/>
                </a:schemeClr>
              </a:gs>
            </a:gsLst>
            <a:lin ang="16200000" scaled="1"/>
            <a:tileRect/>
          </a:gradFill>
          <a:ln/>
        </p:spPr>
        <p:style>
          <a:lnRef idx="1">
            <a:schemeClr val="dk1"/>
          </a:lnRef>
          <a:fillRef idx="2">
            <a:schemeClr val="dk1"/>
          </a:fillRef>
          <a:effectRef idx="1">
            <a:schemeClr val="dk1"/>
          </a:effectRef>
          <a:fontRef idx="minor">
            <a:schemeClr val="dk1"/>
          </a:fontRef>
        </p:style>
        <p:txBody>
          <a:bodyPr wrap="none" rtlCol="0">
            <a:spAutoFit/>
          </a:bodyPr>
          <a:lstStyle/>
          <a:p>
            <a:pPr algn="l"/>
            <a:r>
              <a:rPr lang="en-US" sz="1200" dirty="0">
                <a:solidFill>
                  <a:srgbClr val="315921"/>
                </a:solidFill>
                <a:latin typeface="Calibri" panose="020F0502020204030204" pitchFamily="34" charset="0"/>
              </a:rPr>
              <a:t>Robert Taylor, Canmore, AB</a:t>
            </a:r>
          </a:p>
          <a:p>
            <a:pPr algn="l"/>
            <a:r>
              <a:rPr lang="en-US" sz="1200" dirty="0">
                <a:solidFill>
                  <a:srgbClr val="315921"/>
                </a:solidFill>
                <a:latin typeface="Calibri" panose="020F0502020204030204" pitchFamily="34" charset="0"/>
              </a:rPr>
              <a:t>Bill Richardson, Calgary, AB</a:t>
            </a:r>
          </a:p>
          <a:p>
            <a:pPr algn="l"/>
            <a:r>
              <a:rPr lang="en-US" sz="1200" dirty="0">
                <a:solidFill>
                  <a:srgbClr val="315921"/>
                </a:solidFill>
                <a:latin typeface="Calibri" panose="020F0502020204030204" pitchFamily="34" charset="0"/>
              </a:rPr>
              <a:t>Emi Bossio, Calgary, AB</a:t>
            </a:r>
          </a:p>
          <a:p>
            <a:pPr algn="l"/>
            <a:r>
              <a:rPr lang="en-US" sz="1200" dirty="0">
                <a:solidFill>
                  <a:srgbClr val="315921"/>
                </a:solidFill>
                <a:latin typeface="Calibri" panose="020F0502020204030204" pitchFamily="34" charset="0"/>
              </a:rPr>
              <a:t>Lindsay Clarke, Fort Saskatchewan, AB</a:t>
            </a:r>
          </a:p>
        </p:txBody>
      </p:sp>
      <p:sp>
        <p:nvSpPr>
          <p:cNvPr id="10" name="TextBox 9">
            <a:extLst>
              <a:ext uri="{FF2B5EF4-FFF2-40B4-BE49-F238E27FC236}">
                <a16:creationId xmlns:a16="http://schemas.microsoft.com/office/drawing/2014/main" id="{46F460FD-A091-40F3-8482-91BD6FD1DDB4}"/>
              </a:ext>
            </a:extLst>
          </p:cNvPr>
          <p:cNvSpPr txBox="1"/>
          <p:nvPr/>
        </p:nvSpPr>
        <p:spPr>
          <a:xfrm>
            <a:off x="7094678" y="5100713"/>
            <a:ext cx="2233175" cy="1569660"/>
          </a:xfrm>
          <a:prstGeom prst="rect">
            <a:avLst/>
          </a:prstGeom>
          <a:gradFill flip="none" rotWithShape="1">
            <a:gsLst>
              <a:gs pos="0">
                <a:srgbClr val="85C058"/>
              </a:gs>
              <a:gs pos="100000">
                <a:schemeClr val="dk1">
                  <a:tint val="15000"/>
                  <a:satMod val="350000"/>
                </a:schemeClr>
              </a:gs>
            </a:gsLst>
            <a:lin ang="16200000" scaled="1"/>
            <a:tileRect/>
          </a:gradFill>
          <a:ln w="3175">
            <a:solidFill>
              <a:schemeClr val="tx1"/>
            </a:solidFill>
          </a:ln>
        </p:spPr>
        <p:style>
          <a:lnRef idx="3">
            <a:schemeClr val="lt1"/>
          </a:lnRef>
          <a:fillRef idx="1">
            <a:schemeClr val="dk1"/>
          </a:fillRef>
          <a:effectRef idx="1">
            <a:schemeClr val="dk1"/>
          </a:effectRef>
          <a:fontRef idx="minor">
            <a:schemeClr val="lt1"/>
          </a:fontRef>
        </p:style>
        <p:txBody>
          <a:bodyPr wrap="none" rtlCol="0">
            <a:spAutoFit/>
          </a:bodyPr>
          <a:lstStyle/>
          <a:p>
            <a:pPr algn="l"/>
            <a:r>
              <a:rPr lang="en-US" sz="1200" dirty="0">
                <a:solidFill>
                  <a:srgbClr val="315921"/>
                </a:solidFill>
                <a:latin typeface="Calibri" panose="020F0502020204030204" pitchFamily="34" charset="0"/>
              </a:rPr>
              <a:t>Janice Hodgson, Newmarket, ON</a:t>
            </a:r>
          </a:p>
          <a:p>
            <a:pPr algn="l"/>
            <a:r>
              <a:rPr lang="en-US" sz="1200" dirty="0">
                <a:solidFill>
                  <a:srgbClr val="315921"/>
                </a:solidFill>
                <a:latin typeface="Calibri" panose="020F0502020204030204" pitchFamily="34" charset="0"/>
              </a:rPr>
              <a:t>David McMullen, Ancaster, ON</a:t>
            </a:r>
          </a:p>
          <a:p>
            <a:pPr algn="l"/>
            <a:r>
              <a:rPr lang="en-US" sz="1200" dirty="0">
                <a:solidFill>
                  <a:srgbClr val="315921"/>
                </a:solidFill>
                <a:latin typeface="Calibri" panose="020F0502020204030204" pitchFamily="34" charset="0"/>
              </a:rPr>
              <a:t>Joan Petrie, London, ON</a:t>
            </a:r>
          </a:p>
          <a:p>
            <a:pPr algn="l"/>
            <a:r>
              <a:rPr lang="en-US" sz="1200" dirty="0">
                <a:solidFill>
                  <a:srgbClr val="315921"/>
                </a:solidFill>
                <a:latin typeface="Calibri" panose="020F0502020204030204" pitchFamily="34" charset="0"/>
              </a:rPr>
              <a:t>Martina Wood, Mississauga, ON</a:t>
            </a:r>
          </a:p>
          <a:p>
            <a:pPr algn="l"/>
            <a:r>
              <a:rPr lang="en-US" sz="1200" dirty="0">
                <a:solidFill>
                  <a:srgbClr val="315921"/>
                </a:solidFill>
                <a:latin typeface="Calibri" panose="020F0502020204030204" pitchFamily="34" charset="0"/>
              </a:rPr>
              <a:t>Haydn </a:t>
            </a:r>
            <a:r>
              <a:rPr lang="en-US" sz="1200" dirty="0" err="1">
                <a:solidFill>
                  <a:srgbClr val="315921"/>
                </a:solidFill>
                <a:latin typeface="Calibri" panose="020F0502020204030204" pitchFamily="34" charset="0"/>
              </a:rPr>
              <a:t>Bechthold</a:t>
            </a:r>
            <a:r>
              <a:rPr lang="en-US" sz="1200" dirty="0">
                <a:solidFill>
                  <a:srgbClr val="315921"/>
                </a:solidFill>
                <a:latin typeface="Calibri" panose="020F0502020204030204" pitchFamily="34" charset="0"/>
              </a:rPr>
              <a:t>, Ottawa, ON</a:t>
            </a:r>
          </a:p>
          <a:p>
            <a:pPr algn="l"/>
            <a:r>
              <a:rPr lang="en-US" sz="1200" dirty="0">
                <a:solidFill>
                  <a:srgbClr val="315921"/>
                </a:solidFill>
                <a:latin typeface="Calibri" panose="020F0502020204030204" pitchFamily="34" charset="0"/>
              </a:rPr>
              <a:t>Suzanne Wood, Toronto, ON</a:t>
            </a:r>
          </a:p>
          <a:p>
            <a:pPr algn="l"/>
            <a:r>
              <a:rPr lang="en-US" sz="1200" dirty="0">
                <a:solidFill>
                  <a:srgbClr val="315921"/>
                </a:solidFill>
                <a:latin typeface="Calibri" panose="020F0502020204030204" pitchFamily="34" charset="0"/>
              </a:rPr>
              <a:t>Michelle </a:t>
            </a:r>
            <a:r>
              <a:rPr lang="en-US" sz="1200" dirty="0" err="1">
                <a:solidFill>
                  <a:srgbClr val="315921"/>
                </a:solidFill>
                <a:latin typeface="Calibri" panose="020F0502020204030204" pitchFamily="34" charset="0"/>
              </a:rPr>
              <a:t>Audoin</a:t>
            </a:r>
            <a:r>
              <a:rPr lang="en-US" sz="1200" dirty="0">
                <a:solidFill>
                  <a:srgbClr val="315921"/>
                </a:solidFill>
                <a:latin typeface="Calibri" panose="020F0502020204030204" pitchFamily="34" charset="0"/>
              </a:rPr>
              <a:t>, Toronto ON</a:t>
            </a:r>
          </a:p>
          <a:p>
            <a:pPr algn="l"/>
            <a:r>
              <a:rPr lang="en-US" sz="1200" dirty="0">
                <a:solidFill>
                  <a:srgbClr val="315921"/>
                </a:solidFill>
                <a:latin typeface="Calibri" panose="020F0502020204030204" pitchFamily="34" charset="0"/>
              </a:rPr>
              <a:t>Carol Hill, Stittsville, ON</a:t>
            </a:r>
          </a:p>
        </p:txBody>
      </p:sp>
      <p:sp>
        <p:nvSpPr>
          <p:cNvPr id="12" name="TextBox 11">
            <a:extLst>
              <a:ext uri="{FF2B5EF4-FFF2-40B4-BE49-F238E27FC236}">
                <a16:creationId xmlns:a16="http://schemas.microsoft.com/office/drawing/2014/main" id="{9BFB93E9-4D92-4C62-A968-4C84FCC2888D}"/>
              </a:ext>
            </a:extLst>
          </p:cNvPr>
          <p:cNvSpPr txBox="1"/>
          <p:nvPr/>
        </p:nvSpPr>
        <p:spPr>
          <a:xfrm>
            <a:off x="10569743" y="4986258"/>
            <a:ext cx="1193788" cy="646331"/>
          </a:xfrm>
          <a:prstGeom prst="rect">
            <a:avLst/>
          </a:prstGeom>
          <a:gradFill flip="none" rotWithShape="1">
            <a:gsLst>
              <a:gs pos="0">
                <a:srgbClr val="85C058"/>
              </a:gs>
              <a:gs pos="100000">
                <a:schemeClr val="dk1">
                  <a:tint val="15000"/>
                  <a:satMod val="350000"/>
                </a:schemeClr>
              </a:gs>
            </a:gsLst>
            <a:lin ang="16200000" scaled="1"/>
            <a:tileRect/>
          </a:gradFill>
          <a:ln w="3175">
            <a:solidFill>
              <a:schemeClr val="tx1"/>
            </a:solidFill>
          </a:ln>
        </p:spPr>
        <p:style>
          <a:lnRef idx="3">
            <a:schemeClr val="lt1"/>
          </a:lnRef>
          <a:fillRef idx="1">
            <a:schemeClr val="dk1"/>
          </a:fillRef>
          <a:effectRef idx="1">
            <a:schemeClr val="dk1"/>
          </a:effectRef>
          <a:fontRef idx="minor">
            <a:schemeClr val="lt1"/>
          </a:fontRef>
        </p:style>
        <p:txBody>
          <a:bodyPr wrap="none" rtlCol="0">
            <a:spAutoFit/>
          </a:bodyPr>
          <a:lstStyle/>
          <a:p>
            <a:pPr algn="l"/>
            <a:r>
              <a:rPr lang="en-US" sz="1200" dirty="0">
                <a:solidFill>
                  <a:srgbClr val="315921"/>
                </a:solidFill>
                <a:latin typeface="Calibri" panose="020F0502020204030204" pitchFamily="34" charset="0"/>
              </a:rPr>
              <a:t>Erwin </a:t>
            </a:r>
            <a:r>
              <a:rPr lang="en-US" sz="1100" dirty="0">
                <a:solidFill>
                  <a:srgbClr val="315921"/>
                </a:solidFill>
                <a:latin typeface="Calibri" panose="020F0502020204030204" pitchFamily="34" charset="0"/>
              </a:rPr>
              <a:t>Wanderer</a:t>
            </a:r>
            <a:r>
              <a:rPr lang="en-US" sz="1200" dirty="0">
                <a:solidFill>
                  <a:srgbClr val="315921"/>
                </a:solidFill>
                <a:latin typeface="Calibri" panose="020F0502020204030204" pitchFamily="34" charset="0"/>
              </a:rPr>
              <a:t>,</a:t>
            </a:r>
          </a:p>
          <a:p>
            <a:pPr algn="l"/>
            <a:r>
              <a:rPr lang="en-US" sz="1200" dirty="0">
                <a:solidFill>
                  <a:srgbClr val="315921"/>
                </a:solidFill>
                <a:latin typeface="Calibri" panose="020F0502020204030204" pitchFamily="34" charset="0"/>
              </a:rPr>
              <a:t>Carol Gordon</a:t>
            </a:r>
          </a:p>
          <a:p>
            <a:pPr algn="l"/>
            <a:r>
              <a:rPr lang="en-US" sz="1200" dirty="0">
                <a:solidFill>
                  <a:srgbClr val="315921"/>
                </a:solidFill>
                <a:latin typeface="Calibri" panose="020F0502020204030204" pitchFamily="34" charset="0"/>
              </a:rPr>
              <a:t>Halifax, NS</a:t>
            </a:r>
          </a:p>
        </p:txBody>
      </p:sp>
      <p:sp>
        <p:nvSpPr>
          <p:cNvPr id="13" name="TextBox 12">
            <a:extLst>
              <a:ext uri="{FF2B5EF4-FFF2-40B4-BE49-F238E27FC236}">
                <a16:creationId xmlns:a16="http://schemas.microsoft.com/office/drawing/2014/main" id="{975A104C-D8E0-4063-A010-AA0D6F0CEF98}"/>
              </a:ext>
            </a:extLst>
          </p:cNvPr>
          <p:cNvSpPr txBox="1"/>
          <p:nvPr/>
        </p:nvSpPr>
        <p:spPr>
          <a:xfrm>
            <a:off x="5003692" y="4747731"/>
            <a:ext cx="1701331" cy="446276"/>
          </a:xfrm>
          <a:prstGeom prst="rect">
            <a:avLst/>
          </a:prstGeom>
          <a:gradFill flip="none" rotWithShape="1">
            <a:gsLst>
              <a:gs pos="0">
                <a:srgbClr val="85C058"/>
              </a:gs>
              <a:gs pos="100000">
                <a:schemeClr val="dk1">
                  <a:tint val="15000"/>
                  <a:satMod val="350000"/>
                </a:schemeClr>
              </a:gs>
            </a:gsLst>
            <a:lin ang="16200000" scaled="1"/>
            <a:tileRect/>
          </a:gradFill>
          <a:ln w="3175">
            <a:solidFill>
              <a:schemeClr val="tx1"/>
            </a:solidFill>
          </a:ln>
        </p:spPr>
        <p:style>
          <a:lnRef idx="3">
            <a:schemeClr val="lt1"/>
          </a:lnRef>
          <a:fillRef idx="1">
            <a:schemeClr val="dk1"/>
          </a:fillRef>
          <a:effectRef idx="1">
            <a:schemeClr val="dk1"/>
          </a:effectRef>
          <a:fontRef idx="minor">
            <a:schemeClr val="lt1"/>
          </a:fontRef>
        </p:style>
        <p:txBody>
          <a:bodyPr wrap="square" rtlCol="0">
            <a:spAutoFit/>
          </a:bodyPr>
          <a:lstStyle/>
          <a:p>
            <a:pPr algn="l"/>
            <a:r>
              <a:rPr lang="en-US" sz="1200" dirty="0">
                <a:solidFill>
                  <a:srgbClr val="315921"/>
                </a:solidFill>
                <a:latin typeface="Calibri" panose="020F0502020204030204" pitchFamily="34" charset="0"/>
              </a:rPr>
              <a:t>Louise Bird, </a:t>
            </a:r>
            <a:r>
              <a:rPr lang="en-US" sz="1100" dirty="0" err="1">
                <a:solidFill>
                  <a:srgbClr val="315921"/>
                </a:solidFill>
                <a:latin typeface="Calibri" panose="020F0502020204030204" pitchFamily="34" charset="0"/>
              </a:rPr>
              <a:t>Wawota</a:t>
            </a:r>
            <a:r>
              <a:rPr lang="en-US" sz="1100" dirty="0">
                <a:solidFill>
                  <a:srgbClr val="315921"/>
                </a:solidFill>
                <a:latin typeface="Calibri" panose="020F0502020204030204" pitchFamily="34" charset="0"/>
              </a:rPr>
              <a:t>, SK</a:t>
            </a:r>
          </a:p>
          <a:p>
            <a:pPr algn="l"/>
            <a:r>
              <a:rPr lang="en-US" sz="1100" dirty="0">
                <a:solidFill>
                  <a:srgbClr val="315921"/>
                </a:solidFill>
                <a:latin typeface="Calibri" panose="020F0502020204030204" pitchFamily="34" charset="0"/>
              </a:rPr>
              <a:t>Deb Clark, Regina, SK </a:t>
            </a:r>
            <a:endParaRPr lang="en-US" sz="1200" dirty="0">
              <a:solidFill>
                <a:srgbClr val="315921"/>
              </a:solidFill>
              <a:latin typeface="Calibri" panose="020F0502020204030204" pitchFamily="34" charset="0"/>
            </a:endParaRPr>
          </a:p>
        </p:txBody>
      </p:sp>
      <p:sp>
        <p:nvSpPr>
          <p:cNvPr id="2" name="TextBox 1">
            <a:extLst>
              <a:ext uri="{FF2B5EF4-FFF2-40B4-BE49-F238E27FC236}">
                <a16:creationId xmlns:a16="http://schemas.microsoft.com/office/drawing/2014/main" id="{9A1B8B5B-3425-DC80-549D-3B0D7F10D316}"/>
              </a:ext>
            </a:extLst>
          </p:cNvPr>
          <p:cNvSpPr txBox="1"/>
          <p:nvPr/>
        </p:nvSpPr>
        <p:spPr>
          <a:xfrm>
            <a:off x="6705023" y="4334590"/>
            <a:ext cx="1650892" cy="646331"/>
          </a:xfrm>
          <a:prstGeom prst="rect">
            <a:avLst/>
          </a:prstGeom>
          <a:gradFill flip="none" rotWithShape="1">
            <a:gsLst>
              <a:gs pos="0">
                <a:srgbClr val="85C058"/>
              </a:gs>
              <a:gs pos="100000">
                <a:schemeClr val="dk1">
                  <a:tint val="15000"/>
                  <a:satMod val="350000"/>
                </a:schemeClr>
              </a:gs>
            </a:gsLst>
            <a:lin ang="16200000" scaled="1"/>
            <a:tileRect/>
          </a:gradFill>
          <a:ln w="3175">
            <a:solidFill>
              <a:schemeClr val="tx1"/>
            </a:solidFill>
          </a:ln>
        </p:spPr>
        <p:style>
          <a:lnRef idx="3">
            <a:schemeClr val="lt1"/>
          </a:lnRef>
          <a:fillRef idx="1">
            <a:schemeClr val="dk1"/>
          </a:fillRef>
          <a:effectRef idx="1">
            <a:schemeClr val="dk1"/>
          </a:effectRef>
          <a:fontRef idx="minor">
            <a:schemeClr val="lt1"/>
          </a:fontRef>
        </p:style>
        <p:txBody>
          <a:bodyPr wrap="square" rtlCol="0">
            <a:spAutoFit/>
          </a:bodyPr>
          <a:lstStyle/>
          <a:p>
            <a:pPr algn="l"/>
            <a:r>
              <a:rPr lang="en-US" sz="1200" dirty="0">
                <a:solidFill>
                  <a:srgbClr val="315921"/>
                </a:solidFill>
                <a:latin typeface="Calibri" panose="020F0502020204030204" pitchFamily="34" charset="0"/>
              </a:rPr>
              <a:t>Catherine Wreford</a:t>
            </a:r>
            <a:br>
              <a:rPr lang="en-US" sz="1200" dirty="0">
                <a:solidFill>
                  <a:srgbClr val="315921"/>
                </a:solidFill>
                <a:latin typeface="Calibri" panose="020F0502020204030204" pitchFamily="34" charset="0"/>
              </a:rPr>
            </a:br>
            <a:r>
              <a:rPr lang="en-US" sz="1200" dirty="0">
                <a:solidFill>
                  <a:srgbClr val="315921"/>
                </a:solidFill>
                <a:latin typeface="Calibri" panose="020F0502020204030204" pitchFamily="34" charset="0"/>
              </a:rPr>
              <a:t>Jasmine Heuring Winnipeg, MB</a:t>
            </a:r>
          </a:p>
        </p:txBody>
      </p:sp>
    </p:spTree>
    <p:extLst>
      <p:ext uri="{BB962C8B-B14F-4D97-AF65-F5344CB8AC3E}">
        <p14:creationId xmlns:p14="http://schemas.microsoft.com/office/powerpoint/2010/main" val="1278445988"/>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E8FF290-DC22-48F0-974E-ED8EA674136C}"/>
              </a:ext>
            </a:extLst>
          </p:cNvPr>
          <p:cNvSpPr txBox="1"/>
          <p:nvPr/>
        </p:nvSpPr>
        <p:spPr>
          <a:xfrm>
            <a:off x="1066800" y="1447800"/>
            <a:ext cx="9550830" cy="430887"/>
          </a:xfrm>
          <a:prstGeom prst="rect">
            <a:avLst/>
          </a:prstGeom>
          <a:gradFill flip="none" rotWithShape="1">
            <a:gsLst>
              <a:gs pos="46000">
                <a:schemeClr val="accent5">
                  <a:lumMod val="20000"/>
                  <a:lumOff val="80000"/>
                </a:schemeClr>
              </a:gs>
              <a:gs pos="100000">
                <a:srgbClr val="B8A048"/>
              </a:gs>
            </a:gsLst>
            <a:path path="rect">
              <a:fillToRect l="50000" t="50000" r="50000" b="50000"/>
            </a:path>
            <a:tileRect/>
          </a:gradFill>
        </p:spPr>
        <p:style>
          <a:lnRef idx="0">
            <a:schemeClr val="accent2"/>
          </a:lnRef>
          <a:fillRef idx="3">
            <a:schemeClr val="accent2"/>
          </a:fillRef>
          <a:effectRef idx="3">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100" b="1" i="0" u="none" strike="noStrike" kern="1200" cap="none" spc="0" normalizeH="0" baseline="0" noProof="0" dirty="0">
                <a:ln>
                  <a:noFill/>
                </a:ln>
                <a:solidFill>
                  <a:srgbClr val="000000"/>
                </a:solidFill>
                <a:effectLst/>
                <a:uLnTx/>
                <a:uFillTx/>
                <a:latin typeface="Franklin Gothic Book"/>
                <a:ea typeface="+mn-ea"/>
                <a:cs typeface="+mn-cs"/>
              </a:rPr>
              <a:t>Canadian Cancer Trials Group Patient Representative</a:t>
            </a:r>
          </a:p>
        </p:txBody>
      </p:sp>
      <p:sp>
        <p:nvSpPr>
          <p:cNvPr id="12" name="Arrow: Circular 11">
            <a:extLst>
              <a:ext uri="{FF2B5EF4-FFF2-40B4-BE49-F238E27FC236}">
                <a16:creationId xmlns:a16="http://schemas.microsoft.com/office/drawing/2014/main" id="{8F222904-F193-4BF7-8BD1-E404605738FE}"/>
              </a:ext>
            </a:extLst>
          </p:cNvPr>
          <p:cNvSpPr/>
          <p:nvPr/>
        </p:nvSpPr>
        <p:spPr>
          <a:xfrm rot="17756986" flipV="1">
            <a:off x="7470190" y="1562053"/>
            <a:ext cx="3177996" cy="3048768"/>
          </a:xfrm>
          <a:prstGeom prst="circularArrow">
            <a:avLst>
              <a:gd name="adj1" fmla="val 5085"/>
              <a:gd name="adj2" fmla="val 327528"/>
              <a:gd name="adj3" fmla="val 1472472"/>
              <a:gd name="adj4" fmla="val 16199432"/>
              <a:gd name="adj5" fmla="val 5932"/>
            </a:avLst>
          </a:prstGeom>
          <a:gradFill>
            <a:gsLst>
              <a:gs pos="0">
                <a:srgbClr val="519136"/>
              </a:gs>
              <a:gs pos="68000">
                <a:srgbClr val="618251"/>
              </a:gs>
              <a:gs pos="100000">
                <a:srgbClr val="ABCC91"/>
              </a:gs>
            </a:gsLst>
          </a:gradFill>
        </p:spPr>
        <p:style>
          <a:lnRef idx="0">
            <a:schemeClr val="accent1"/>
          </a:lnRef>
          <a:fillRef idx="3">
            <a:schemeClr val="accent1"/>
          </a:fillRef>
          <a:effectRef idx="3">
            <a:schemeClr val="accent1"/>
          </a:effectRef>
          <a:fontRef idx="minor">
            <a:schemeClr val="lt1"/>
          </a:fontRef>
        </p:style>
        <p:txBody>
          <a:bodyPr/>
          <a:lstStyle/>
          <a:p>
            <a:endParaRPr lang="en-US" dirty="0"/>
          </a:p>
        </p:txBody>
      </p:sp>
      <p:grpSp>
        <p:nvGrpSpPr>
          <p:cNvPr id="18" name="Group 17">
            <a:extLst>
              <a:ext uri="{FF2B5EF4-FFF2-40B4-BE49-F238E27FC236}">
                <a16:creationId xmlns:a16="http://schemas.microsoft.com/office/drawing/2014/main" id="{6F47D8B1-4E01-6542-2C1F-F832C0FFFE17}"/>
              </a:ext>
            </a:extLst>
          </p:cNvPr>
          <p:cNvGrpSpPr/>
          <p:nvPr/>
        </p:nvGrpSpPr>
        <p:grpSpPr>
          <a:xfrm>
            <a:off x="2085331" y="2304427"/>
            <a:ext cx="5763269" cy="2648573"/>
            <a:chOff x="1120776" y="2566111"/>
            <a:chExt cx="5763269" cy="2648573"/>
          </a:xfrm>
        </p:grpSpPr>
        <p:sp>
          <p:nvSpPr>
            <p:cNvPr id="19" name="L-Shape 18">
              <a:extLst>
                <a:ext uri="{FF2B5EF4-FFF2-40B4-BE49-F238E27FC236}">
                  <a16:creationId xmlns:a16="http://schemas.microsoft.com/office/drawing/2014/main" id="{172280DD-4CBB-E17C-035E-227D3F6649EE}"/>
                </a:ext>
              </a:extLst>
            </p:cNvPr>
            <p:cNvSpPr/>
            <p:nvPr/>
          </p:nvSpPr>
          <p:spPr>
            <a:xfrm rot="5400000">
              <a:off x="1387093" y="3742104"/>
              <a:ext cx="802186" cy="1334820"/>
            </a:xfrm>
            <a:prstGeom prst="corner">
              <a:avLst>
                <a:gd name="adj1" fmla="val 16120"/>
                <a:gd name="adj2" fmla="val 16110"/>
              </a:avLst>
            </a:prstGeom>
            <a:gradFill rotWithShape="0">
              <a:gsLst>
                <a:gs pos="93000">
                  <a:srgbClr val="618251"/>
                </a:gs>
                <a:gs pos="100000">
                  <a:srgbClr val="CADAB1"/>
                </a:gs>
              </a:gsLst>
            </a:gra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US" dirty="0"/>
            </a:p>
          </p:txBody>
        </p:sp>
        <p:sp>
          <p:nvSpPr>
            <p:cNvPr id="20" name="Freeform: Shape 19">
              <a:extLst>
                <a:ext uri="{FF2B5EF4-FFF2-40B4-BE49-F238E27FC236}">
                  <a16:creationId xmlns:a16="http://schemas.microsoft.com/office/drawing/2014/main" id="{C14C761A-BC82-A46E-06A8-5C437F7E3234}"/>
                </a:ext>
              </a:extLst>
            </p:cNvPr>
            <p:cNvSpPr/>
            <p:nvPr/>
          </p:nvSpPr>
          <p:spPr>
            <a:xfrm>
              <a:off x="1233316" y="4158358"/>
              <a:ext cx="1205083" cy="1056326"/>
            </a:xfrm>
            <a:custGeom>
              <a:avLst/>
              <a:gdLst>
                <a:gd name="connsiteX0" fmla="*/ 0 w 1205083"/>
                <a:gd name="connsiteY0" fmla="*/ 0 h 1056326"/>
                <a:gd name="connsiteX1" fmla="*/ 1205083 w 1205083"/>
                <a:gd name="connsiteY1" fmla="*/ 0 h 1056326"/>
                <a:gd name="connsiteX2" fmla="*/ 1205083 w 1205083"/>
                <a:gd name="connsiteY2" fmla="*/ 1056326 h 1056326"/>
                <a:gd name="connsiteX3" fmla="*/ 0 w 1205083"/>
                <a:gd name="connsiteY3" fmla="*/ 1056326 h 1056326"/>
                <a:gd name="connsiteX4" fmla="*/ 0 w 1205083"/>
                <a:gd name="connsiteY4" fmla="*/ 0 h 1056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083" h="1056326">
                  <a:moveTo>
                    <a:pt x="0" y="0"/>
                  </a:moveTo>
                  <a:lnTo>
                    <a:pt x="1205083" y="0"/>
                  </a:lnTo>
                  <a:lnTo>
                    <a:pt x="1205083" y="1056326"/>
                  </a:lnTo>
                  <a:lnTo>
                    <a:pt x="0" y="10563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marL="0" marR="0" lvl="0" indent="0" algn="l" defTabSz="1111250" rtl="0" eaLnBrk="1" fontAlgn="auto" latinLnBrk="0" hangingPunct="1">
                <a:lnSpc>
                  <a:spcPct val="90000"/>
                </a:lnSpc>
                <a:spcBef>
                  <a:spcPct val="0"/>
                </a:spcBef>
                <a:spcAft>
                  <a:spcPct val="35000"/>
                </a:spcAft>
                <a:buClrTx/>
                <a:buSzTx/>
                <a:buFontTx/>
                <a:buNone/>
                <a:tabLst/>
                <a:defRPr/>
              </a:pPr>
              <a:r>
                <a:rPr kumimoji="0" lang="en-CA" sz="2500" b="0" i="0" u="none" strike="noStrike" kern="1200" cap="none" spc="0" normalizeH="0" baseline="0" noProof="0" dirty="0">
                  <a:ln>
                    <a:noFill/>
                  </a:ln>
                  <a:solidFill>
                    <a:srgbClr val="000000">
                      <a:hueOff val="0"/>
                      <a:satOff val="0"/>
                      <a:lumOff val="0"/>
                      <a:alphaOff val="0"/>
                    </a:srgbClr>
                  </a:solidFill>
                  <a:effectLst/>
                  <a:uLnTx/>
                  <a:uFillTx/>
                  <a:latin typeface="Franklin Gothic Book"/>
                  <a:ea typeface="+mn-ea"/>
                  <a:cs typeface="+mn-cs"/>
                </a:rPr>
                <a:t>Recruit</a:t>
              </a:r>
            </a:p>
          </p:txBody>
        </p:sp>
        <p:sp>
          <p:nvSpPr>
            <p:cNvPr id="21" name="Isosceles Triangle 20">
              <a:extLst>
                <a:ext uri="{FF2B5EF4-FFF2-40B4-BE49-F238E27FC236}">
                  <a16:creationId xmlns:a16="http://schemas.microsoft.com/office/drawing/2014/main" id="{CA38DB0A-2772-4E91-8B3D-4A140FB34636}"/>
                </a:ext>
              </a:extLst>
            </p:cNvPr>
            <p:cNvSpPr/>
            <p:nvPr/>
          </p:nvSpPr>
          <p:spPr>
            <a:xfrm>
              <a:off x="2230897" y="3661273"/>
              <a:ext cx="227374" cy="227374"/>
            </a:xfrm>
            <a:prstGeom prst="triangle">
              <a:avLst>
                <a:gd name="adj" fmla="val 100000"/>
              </a:avLst>
            </a:prstGeom>
            <a:solidFill>
              <a:srgbClr val="618251"/>
            </a:solidFill>
            <a:effectLst>
              <a:outerShdw blurRad="40000" dist="23000" dir="5400000" rotWithShape="0">
                <a:schemeClr val="accent3">
                  <a:lumMod val="50000"/>
                  <a:alpha val="35000"/>
                </a:schemeClr>
              </a:outerShdw>
            </a:effectLst>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rgbClr r="0" g="0" b="0"/>
            </a:effectRef>
            <a:fontRef idx="minor">
              <a:schemeClr val="lt1"/>
            </a:fontRef>
          </p:style>
          <p:txBody>
            <a:bodyPr/>
            <a:lstStyle/>
            <a:p>
              <a:endParaRPr lang="en-US" dirty="0"/>
            </a:p>
          </p:txBody>
        </p:sp>
        <p:sp>
          <p:nvSpPr>
            <p:cNvPr id="22" name="L-Shape 21">
              <a:extLst>
                <a:ext uri="{FF2B5EF4-FFF2-40B4-BE49-F238E27FC236}">
                  <a16:creationId xmlns:a16="http://schemas.microsoft.com/office/drawing/2014/main" id="{931D6921-2D0A-BD58-4C19-78D840AF1E0F}"/>
                </a:ext>
              </a:extLst>
            </p:cNvPr>
            <p:cNvSpPr/>
            <p:nvPr/>
          </p:nvSpPr>
          <p:spPr>
            <a:xfrm rot="5400000">
              <a:off x="2862351" y="3394442"/>
              <a:ext cx="802186" cy="1334820"/>
            </a:xfrm>
            <a:prstGeom prst="corner">
              <a:avLst>
                <a:gd name="adj1" fmla="val 16120"/>
                <a:gd name="adj2" fmla="val 16110"/>
              </a:avLst>
            </a:prstGeom>
            <a:gradFill rotWithShape="0">
              <a:gsLst>
                <a:gs pos="90000">
                  <a:srgbClr val="618251"/>
                </a:gs>
                <a:gs pos="100000">
                  <a:srgbClr val="CADAB1"/>
                </a:gs>
              </a:gsLst>
            </a:gra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US" dirty="0"/>
            </a:p>
          </p:txBody>
        </p:sp>
        <p:sp>
          <p:nvSpPr>
            <p:cNvPr id="23" name="Freeform: Shape 22">
              <a:extLst>
                <a:ext uri="{FF2B5EF4-FFF2-40B4-BE49-F238E27FC236}">
                  <a16:creationId xmlns:a16="http://schemas.microsoft.com/office/drawing/2014/main" id="{343EB092-2278-DD13-294B-FFA17B973923}"/>
                </a:ext>
              </a:extLst>
            </p:cNvPr>
            <p:cNvSpPr/>
            <p:nvPr/>
          </p:nvSpPr>
          <p:spPr>
            <a:xfrm>
              <a:off x="2728446" y="3793304"/>
              <a:ext cx="1205083" cy="1056326"/>
            </a:xfrm>
            <a:custGeom>
              <a:avLst/>
              <a:gdLst>
                <a:gd name="connsiteX0" fmla="*/ 0 w 1205083"/>
                <a:gd name="connsiteY0" fmla="*/ 0 h 1056326"/>
                <a:gd name="connsiteX1" fmla="*/ 1205083 w 1205083"/>
                <a:gd name="connsiteY1" fmla="*/ 0 h 1056326"/>
                <a:gd name="connsiteX2" fmla="*/ 1205083 w 1205083"/>
                <a:gd name="connsiteY2" fmla="*/ 1056326 h 1056326"/>
                <a:gd name="connsiteX3" fmla="*/ 0 w 1205083"/>
                <a:gd name="connsiteY3" fmla="*/ 1056326 h 1056326"/>
                <a:gd name="connsiteX4" fmla="*/ 0 w 1205083"/>
                <a:gd name="connsiteY4" fmla="*/ 0 h 1056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083" h="1056326">
                  <a:moveTo>
                    <a:pt x="0" y="0"/>
                  </a:moveTo>
                  <a:lnTo>
                    <a:pt x="1205083" y="0"/>
                  </a:lnTo>
                  <a:lnTo>
                    <a:pt x="1205083" y="1056326"/>
                  </a:lnTo>
                  <a:lnTo>
                    <a:pt x="0" y="10563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marL="0" marR="0" lvl="0" indent="0" algn="l" defTabSz="1111250" rtl="0" eaLnBrk="1" fontAlgn="auto" latinLnBrk="0" hangingPunct="1">
                <a:lnSpc>
                  <a:spcPct val="90000"/>
                </a:lnSpc>
                <a:spcBef>
                  <a:spcPct val="0"/>
                </a:spcBef>
                <a:spcAft>
                  <a:spcPct val="35000"/>
                </a:spcAft>
                <a:buClrTx/>
                <a:buSzTx/>
                <a:buFontTx/>
                <a:buNone/>
                <a:tabLst/>
                <a:defRPr/>
              </a:pPr>
              <a:r>
                <a:rPr kumimoji="0" lang="en-CA" sz="2500" b="0" i="0" u="none" strike="noStrike" kern="1200" cap="none" spc="0" normalizeH="0" baseline="0" noProof="0" dirty="0">
                  <a:ln>
                    <a:noFill/>
                  </a:ln>
                  <a:solidFill>
                    <a:srgbClr val="000000">
                      <a:hueOff val="0"/>
                      <a:satOff val="0"/>
                      <a:lumOff val="0"/>
                      <a:alphaOff val="0"/>
                    </a:srgbClr>
                  </a:solidFill>
                  <a:effectLst/>
                  <a:uLnTx/>
                  <a:uFillTx/>
                  <a:latin typeface="Franklin Gothic Book"/>
                  <a:ea typeface="+mn-ea"/>
                  <a:cs typeface="+mn-cs"/>
                </a:rPr>
                <a:t>Orient</a:t>
              </a:r>
            </a:p>
          </p:txBody>
        </p:sp>
        <p:sp>
          <p:nvSpPr>
            <p:cNvPr id="24" name="Isosceles Triangle 23">
              <a:extLst>
                <a:ext uri="{FF2B5EF4-FFF2-40B4-BE49-F238E27FC236}">
                  <a16:creationId xmlns:a16="http://schemas.microsoft.com/office/drawing/2014/main" id="{B2DB7155-08CE-2AA1-C5C2-119498F8D909}"/>
                </a:ext>
              </a:extLst>
            </p:cNvPr>
            <p:cNvSpPr/>
            <p:nvPr/>
          </p:nvSpPr>
          <p:spPr>
            <a:xfrm>
              <a:off x="3706155" y="3296219"/>
              <a:ext cx="227374" cy="227374"/>
            </a:xfrm>
            <a:prstGeom prst="triangle">
              <a:avLst>
                <a:gd name="adj" fmla="val 100000"/>
              </a:avLst>
            </a:prstGeom>
            <a:solidFill>
              <a:srgbClr val="618251"/>
            </a:soli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US" dirty="0"/>
            </a:p>
          </p:txBody>
        </p:sp>
        <p:sp>
          <p:nvSpPr>
            <p:cNvPr id="25" name="L-Shape 24">
              <a:extLst>
                <a:ext uri="{FF2B5EF4-FFF2-40B4-BE49-F238E27FC236}">
                  <a16:creationId xmlns:a16="http://schemas.microsoft.com/office/drawing/2014/main" id="{4B28589B-4C89-BCFB-8419-EBE9F326F43A}"/>
                </a:ext>
              </a:extLst>
            </p:cNvPr>
            <p:cNvSpPr/>
            <p:nvPr/>
          </p:nvSpPr>
          <p:spPr>
            <a:xfrm rot="5400000">
              <a:off x="4337609" y="3029387"/>
              <a:ext cx="802186" cy="1334820"/>
            </a:xfrm>
            <a:prstGeom prst="corner">
              <a:avLst>
                <a:gd name="adj1" fmla="val 16120"/>
                <a:gd name="adj2" fmla="val 16110"/>
              </a:avLst>
            </a:prstGeom>
            <a:gradFill rotWithShape="0">
              <a:gsLst>
                <a:gs pos="90000">
                  <a:srgbClr val="618251"/>
                </a:gs>
                <a:gs pos="100000">
                  <a:srgbClr val="CADAB1"/>
                </a:gs>
              </a:gsLst>
            </a:gra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US" dirty="0"/>
            </a:p>
          </p:txBody>
        </p:sp>
        <p:sp>
          <p:nvSpPr>
            <p:cNvPr id="26" name="Freeform: Shape 25">
              <a:extLst>
                <a:ext uri="{FF2B5EF4-FFF2-40B4-BE49-F238E27FC236}">
                  <a16:creationId xmlns:a16="http://schemas.microsoft.com/office/drawing/2014/main" id="{BE2F1F2F-E5FC-13FD-8788-E6F1BEA9B546}"/>
                </a:ext>
              </a:extLst>
            </p:cNvPr>
            <p:cNvSpPr/>
            <p:nvPr/>
          </p:nvSpPr>
          <p:spPr>
            <a:xfrm>
              <a:off x="4203704" y="3428250"/>
              <a:ext cx="1205083" cy="1056326"/>
            </a:xfrm>
            <a:custGeom>
              <a:avLst/>
              <a:gdLst>
                <a:gd name="connsiteX0" fmla="*/ 0 w 1205083"/>
                <a:gd name="connsiteY0" fmla="*/ 0 h 1056326"/>
                <a:gd name="connsiteX1" fmla="*/ 1205083 w 1205083"/>
                <a:gd name="connsiteY1" fmla="*/ 0 h 1056326"/>
                <a:gd name="connsiteX2" fmla="*/ 1205083 w 1205083"/>
                <a:gd name="connsiteY2" fmla="*/ 1056326 h 1056326"/>
                <a:gd name="connsiteX3" fmla="*/ 0 w 1205083"/>
                <a:gd name="connsiteY3" fmla="*/ 1056326 h 1056326"/>
                <a:gd name="connsiteX4" fmla="*/ 0 w 1205083"/>
                <a:gd name="connsiteY4" fmla="*/ 0 h 1056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083" h="1056326">
                  <a:moveTo>
                    <a:pt x="0" y="0"/>
                  </a:moveTo>
                  <a:lnTo>
                    <a:pt x="1205083" y="0"/>
                  </a:lnTo>
                  <a:lnTo>
                    <a:pt x="1205083" y="1056326"/>
                  </a:lnTo>
                  <a:lnTo>
                    <a:pt x="0" y="10563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marL="0" marR="0" lvl="0" indent="0" algn="l" defTabSz="1111250" rtl="0" eaLnBrk="1" fontAlgn="auto" latinLnBrk="0" hangingPunct="1">
                <a:lnSpc>
                  <a:spcPct val="90000"/>
                </a:lnSpc>
                <a:spcBef>
                  <a:spcPct val="0"/>
                </a:spcBef>
                <a:spcAft>
                  <a:spcPct val="35000"/>
                </a:spcAft>
                <a:buClrTx/>
                <a:buSzTx/>
                <a:buFontTx/>
                <a:buNone/>
                <a:tabLst/>
                <a:defRPr/>
              </a:pPr>
              <a:r>
                <a:rPr kumimoji="0" lang="en-CA" sz="2500" b="0" i="0" u="none" strike="noStrike" kern="1200" cap="none" spc="0" normalizeH="0" baseline="0" noProof="0" dirty="0">
                  <a:ln>
                    <a:noFill/>
                  </a:ln>
                  <a:solidFill>
                    <a:srgbClr val="000000">
                      <a:hueOff val="0"/>
                      <a:satOff val="0"/>
                      <a:lumOff val="0"/>
                      <a:alphaOff val="0"/>
                    </a:srgbClr>
                  </a:solidFill>
                  <a:effectLst/>
                  <a:uLnTx/>
                  <a:uFillTx/>
                  <a:latin typeface="Franklin Gothic Book"/>
                  <a:ea typeface="+mn-ea"/>
                  <a:cs typeface="+mn-cs"/>
                </a:rPr>
                <a:t>Train</a:t>
              </a:r>
            </a:p>
          </p:txBody>
        </p:sp>
        <p:sp>
          <p:nvSpPr>
            <p:cNvPr id="27" name="Isosceles Triangle 26">
              <a:extLst>
                <a:ext uri="{FF2B5EF4-FFF2-40B4-BE49-F238E27FC236}">
                  <a16:creationId xmlns:a16="http://schemas.microsoft.com/office/drawing/2014/main" id="{BDE3B61C-9631-3FA1-63D9-286F027ECC09}"/>
                </a:ext>
              </a:extLst>
            </p:cNvPr>
            <p:cNvSpPr/>
            <p:nvPr/>
          </p:nvSpPr>
          <p:spPr>
            <a:xfrm>
              <a:off x="5181413" y="2931165"/>
              <a:ext cx="227374" cy="227374"/>
            </a:xfrm>
            <a:prstGeom prst="triangle">
              <a:avLst>
                <a:gd name="adj" fmla="val 100000"/>
              </a:avLst>
            </a:prstGeom>
            <a:solidFill>
              <a:srgbClr val="618251"/>
            </a:soli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US" dirty="0"/>
            </a:p>
          </p:txBody>
        </p:sp>
        <p:sp>
          <p:nvSpPr>
            <p:cNvPr id="28" name="L-Shape 27">
              <a:extLst>
                <a:ext uri="{FF2B5EF4-FFF2-40B4-BE49-F238E27FC236}">
                  <a16:creationId xmlns:a16="http://schemas.microsoft.com/office/drawing/2014/main" id="{5174EDAD-4A40-0071-1F56-37564F7189E9}"/>
                </a:ext>
              </a:extLst>
            </p:cNvPr>
            <p:cNvSpPr/>
            <p:nvPr/>
          </p:nvSpPr>
          <p:spPr>
            <a:xfrm rot="5400000">
              <a:off x="5812867" y="2664333"/>
              <a:ext cx="802186" cy="1334820"/>
            </a:xfrm>
            <a:prstGeom prst="corner">
              <a:avLst>
                <a:gd name="adj1" fmla="val 16120"/>
                <a:gd name="adj2" fmla="val 16110"/>
              </a:avLst>
            </a:prstGeom>
            <a:gradFill rotWithShape="0">
              <a:gsLst>
                <a:gs pos="88000">
                  <a:srgbClr val="618251"/>
                </a:gs>
                <a:gs pos="100000">
                  <a:srgbClr val="CADAB1"/>
                </a:gs>
              </a:gsLst>
            </a:gra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US" dirty="0"/>
            </a:p>
          </p:txBody>
        </p:sp>
        <p:sp>
          <p:nvSpPr>
            <p:cNvPr id="29" name="Freeform: Shape 28">
              <a:extLst>
                <a:ext uri="{FF2B5EF4-FFF2-40B4-BE49-F238E27FC236}">
                  <a16:creationId xmlns:a16="http://schemas.microsoft.com/office/drawing/2014/main" id="{95C47157-C9B0-0FD0-A56F-42BFFFCE9158}"/>
                </a:ext>
              </a:extLst>
            </p:cNvPr>
            <p:cNvSpPr/>
            <p:nvPr/>
          </p:nvSpPr>
          <p:spPr>
            <a:xfrm>
              <a:off x="5678962" y="3063196"/>
              <a:ext cx="1205083" cy="1056326"/>
            </a:xfrm>
            <a:custGeom>
              <a:avLst/>
              <a:gdLst>
                <a:gd name="connsiteX0" fmla="*/ 0 w 1205083"/>
                <a:gd name="connsiteY0" fmla="*/ 0 h 1056326"/>
                <a:gd name="connsiteX1" fmla="*/ 1205083 w 1205083"/>
                <a:gd name="connsiteY1" fmla="*/ 0 h 1056326"/>
                <a:gd name="connsiteX2" fmla="*/ 1205083 w 1205083"/>
                <a:gd name="connsiteY2" fmla="*/ 1056326 h 1056326"/>
                <a:gd name="connsiteX3" fmla="*/ 0 w 1205083"/>
                <a:gd name="connsiteY3" fmla="*/ 1056326 h 1056326"/>
                <a:gd name="connsiteX4" fmla="*/ 0 w 1205083"/>
                <a:gd name="connsiteY4" fmla="*/ 0 h 1056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083" h="1056326">
                  <a:moveTo>
                    <a:pt x="0" y="0"/>
                  </a:moveTo>
                  <a:lnTo>
                    <a:pt x="1205083" y="0"/>
                  </a:lnTo>
                  <a:lnTo>
                    <a:pt x="1205083" y="1056326"/>
                  </a:lnTo>
                  <a:lnTo>
                    <a:pt x="0" y="10563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marL="0" marR="0" lvl="0" indent="0" algn="l" defTabSz="1111250" rtl="0" eaLnBrk="1" fontAlgn="auto" latinLnBrk="0" hangingPunct="1">
                <a:lnSpc>
                  <a:spcPct val="90000"/>
                </a:lnSpc>
                <a:spcBef>
                  <a:spcPct val="0"/>
                </a:spcBef>
                <a:spcAft>
                  <a:spcPct val="35000"/>
                </a:spcAft>
                <a:buClrTx/>
                <a:buSzTx/>
                <a:buFontTx/>
                <a:buNone/>
                <a:tabLst/>
                <a:defRPr/>
              </a:pPr>
              <a:r>
                <a:rPr kumimoji="0" lang="en-CA" sz="2500" b="0" i="0" u="none" strike="noStrike" kern="1200" cap="none" spc="0" normalizeH="0" baseline="0" noProof="0" dirty="0">
                  <a:ln>
                    <a:noFill/>
                  </a:ln>
                  <a:solidFill>
                    <a:srgbClr val="000000">
                      <a:hueOff val="0"/>
                      <a:satOff val="0"/>
                      <a:lumOff val="0"/>
                      <a:alphaOff val="0"/>
                    </a:srgbClr>
                  </a:solidFill>
                  <a:effectLst/>
                  <a:uLnTx/>
                  <a:uFillTx/>
                  <a:latin typeface="Franklin Gothic Book"/>
                  <a:ea typeface="+mn-ea"/>
                  <a:cs typeface="+mn-cs"/>
                </a:rPr>
                <a:t>Engage</a:t>
              </a:r>
            </a:p>
          </p:txBody>
        </p:sp>
        <p:sp>
          <p:nvSpPr>
            <p:cNvPr id="30" name="Isosceles Triangle 29">
              <a:extLst>
                <a:ext uri="{FF2B5EF4-FFF2-40B4-BE49-F238E27FC236}">
                  <a16:creationId xmlns:a16="http://schemas.microsoft.com/office/drawing/2014/main" id="{0CC937F2-52CF-7350-2636-38A4006558AD}"/>
                </a:ext>
              </a:extLst>
            </p:cNvPr>
            <p:cNvSpPr/>
            <p:nvPr/>
          </p:nvSpPr>
          <p:spPr>
            <a:xfrm>
              <a:off x="6656671" y="2566111"/>
              <a:ext cx="227374" cy="227374"/>
            </a:xfrm>
            <a:prstGeom prst="triangle">
              <a:avLst>
                <a:gd name="adj" fmla="val 100000"/>
              </a:avLst>
            </a:prstGeom>
            <a:solidFill>
              <a:srgbClr val="618251"/>
            </a:soli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US" dirty="0"/>
            </a:p>
          </p:txBody>
        </p:sp>
      </p:grpSp>
      <p:sp>
        <p:nvSpPr>
          <p:cNvPr id="4" name="Slide Number Placeholder 3">
            <a:extLst>
              <a:ext uri="{FF2B5EF4-FFF2-40B4-BE49-F238E27FC236}">
                <a16:creationId xmlns:a16="http://schemas.microsoft.com/office/drawing/2014/main" id="{B9B79018-3145-4561-8504-A0E9CA7C088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754ED01-E2A0-4C1E-8E21-014B99041579}" type="slidenum">
              <a:rPr kumimoji="0" lang="en-US" sz="1650" b="0" i="0" u="none" strike="noStrike" kern="1200" cap="none" spc="0" normalizeH="0" baseline="0" noProof="0" smtClean="0">
                <a:ln>
                  <a:noFill/>
                </a:ln>
                <a:solidFill>
                  <a:srgbClr val="FFFFFF"/>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650" b="0" i="0" u="none" strike="noStrike" kern="1200" cap="none" spc="0" normalizeH="0" baseline="0" noProof="0" dirty="0">
              <a:ln>
                <a:noFill/>
              </a:ln>
              <a:solidFill>
                <a:srgbClr val="FFFFFF"/>
              </a:solidFill>
              <a:effectLst/>
              <a:uLnTx/>
              <a:uFillTx/>
              <a:latin typeface="Franklin Gothic Book"/>
              <a:ea typeface="+mn-ea"/>
              <a:cs typeface="+mn-cs"/>
            </a:endParaRPr>
          </a:p>
        </p:txBody>
      </p:sp>
      <p:grpSp>
        <p:nvGrpSpPr>
          <p:cNvPr id="2" name="Group 1">
            <a:extLst>
              <a:ext uri="{FF2B5EF4-FFF2-40B4-BE49-F238E27FC236}">
                <a16:creationId xmlns:a16="http://schemas.microsoft.com/office/drawing/2014/main" id="{B58FA4FD-4EE4-4719-B268-32F753CF5A08}"/>
              </a:ext>
            </a:extLst>
          </p:cNvPr>
          <p:cNvGrpSpPr/>
          <p:nvPr/>
        </p:nvGrpSpPr>
        <p:grpSpPr>
          <a:xfrm>
            <a:off x="7849690" y="1873917"/>
            <a:ext cx="2742110" cy="2732403"/>
            <a:chOff x="7995745" y="2044911"/>
            <a:chExt cx="2742110" cy="2732403"/>
          </a:xfrm>
        </p:grpSpPr>
        <p:sp>
          <p:nvSpPr>
            <p:cNvPr id="3" name="Freeform: Shape 2">
              <a:extLst>
                <a:ext uri="{FF2B5EF4-FFF2-40B4-BE49-F238E27FC236}">
                  <a16:creationId xmlns:a16="http://schemas.microsoft.com/office/drawing/2014/main" id="{BF0E9038-B5F8-4BCE-87F0-635AB6314711}"/>
                </a:ext>
              </a:extLst>
            </p:cNvPr>
            <p:cNvSpPr/>
            <p:nvPr/>
          </p:nvSpPr>
          <p:spPr>
            <a:xfrm>
              <a:off x="8179000" y="2194092"/>
              <a:ext cx="2412790" cy="2412790"/>
            </a:xfrm>
            <a:custGeom>
              <a:avLst/>
              <a:gdLst>
                <a:gd name="connsiteX0" fmla="*/ 1206395 w 2412790"/>
                <a:gd name="connsiteY0" fmla="*/ 0 h 2412790"/>
                <a:gd name="connsiteX1" fmla="*/ 2251164 w 2412790"/>
                <a:gd name="connsiteY1" fmla="*/ 603197 h 2412790"/>
                <a:gd name="connsiteX2" fmla="*/ 2251164 w 2412790"/>
                <a:gd name="connsiteY2" fmla="*/ 1809592 h 2412790"/>
                <a:gd name="connsiteX3" fmla="*/ 1206395 w 2412790"/>
                <a:gd name="connsiteY3" fmla="*/ 1206395 h 2412790"/>
                <a:gd name="connsiteX4" fmla="*/ 1206395 w 2412790"/>
                <a:gd name="connsiteY4" fmla="*/ 0 h 2412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2790" h="2412790">
                  <a:moveTo>
                    <a:pt x="1206395" y="0"/>
                  </a:moveTo>
                  <a:cubicBezTo>
                    <a:pt x="1637398" y="0"/>
                    <a:pt x="2035662" y="229938"/>
                    <a:pt x="2251164" y="603197"/>
                  </a:cubicBezTo>
                  <a:cubicBezTo>
                    <a:pt x="2466666" y="976457"/>
                    <a:pt x="2466666" y="1436332"/>
                    <a:pt x="2251164" y="1809592"/>
                  </a:cubicBezTo>
                  <a:lnTo>
                    <a:pt x="1206395" y="1206395"/>
                  </a:lnTo>
                  <a:lnTo>
                    <a:pt x="1206395" y="0"/>
                  </a:lnTo>
                  <a:close/>
                </a:path>
              </a:pathLst>
            </a:custGeom>
            <a:gradFill flip="none" rotWithShape="0">
              <a:gsLst>
                <a:gs pos="0">
                  <a:schemeClr val="bg1"/>
                </a:gs>
                <a:gs pos="91000">
                  <a:srgbClr val="B3C6AB"/>
                </a:gs>
              </a:gsLst>
              <a:path path="circle">
                <a:fillToRect l="50000" t="130000" r="50000" b="-30000"/>
              </a:path>
              <a:tileRect/>
            </a:gradFill>
          </p:spPr>
          <p:style>
            <a:lnRef idx="0">
              <a:schemeClr val="accent2"/>
            </a:lnRef>
            <a:fillRef idx="3">
              <a:schemeClr val="accent2"/>
            </a:fillRef>
            <a:effectRef idx="3">
              <a:schemeClr val="accent2"/>
            </a:effectRef>
            <a:fontRef idx="minor">
              <a:schemeClr val="lt1"/>
            </a:fontRef>
          </p:style>
          <p:txBody>
            <a:bodyPr spcFirstLastPara="0" vert="horz" wrap="square" lIns="1298269" tIns="537952" rIns="306150" bIns="1210086"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en-CA" sz="2100" b="0" i="0" u="none" strike="noStrike" kern="1200" cap="none" spc="0" normalizeH="0" baseline="0" noProof="0" dirty="0">
                  <a:ln>
                    <a:noFill/>
                  </a:ln>
                  <a:solidFill>
                    <a:srgbClr val="000000"/>
                  </a:solidFill>
                  <a:effectLst/>
                  <a:uLnTx/>
                  <a:uFillTx/>
                  <a:latin typeface="Franklin Gothic Book"/>
                  <a:ea typeface="+mn-ea"/>
                  <a:cs typeface="+mn-cs"/>
                </a:rPr>
                <a:t>Train</a:t>
              </a:r>
            </a:p>
          </p:txBody>
        </p:sp>
        <p:sp>
          <p:nvSpPr>
            <p:cNvPr id="7" name="Freeform: Shape 6">
              <a:extLst>
                <a:ext uri="{FF2B5EF4-FFF2-40B4-BE49-F238E27FC236}">
                  <a16:creationId xmlns:a16="http://schemas.microsoft.com/office/drawing/2014/main" id="{0027D553-22DE-4B23-8C45-0C69D3E8F433}"/>
                </a:ext>
              </a:extLst>
            </p:cNvPr>
            <p:cNvSpPr/>
            <p:nvPr/>
          </p:nvSpPr>
          <p:spPr>
            <a:xfrm>
              <a:off x="8161857" y="2236182"/>
              <a:ext cx="2412790" cy="2412790"/>
            </a:xfrm>
            <a:custGeom>
              <a:avLst/>
              <a:gdLst>
                <a:gd name="connsiteX0" fmla="*/ 2251164 w 2412790"/>
                <a:gd name="connsiteY0" fmla="*/ 1809592 h 2412790"/>
                <a:gd name="connsiteX1" fmla="*/ 1206395 w 2412790"/>
                <a:gd name="connsiteY1" fmla="*/ 2412790 h 2412790"/>
                <a:gd name="connsiteX2" fmla="*/ 161626 w 2412790"/>
                <a:gd name="connsiteY2" fmla="*/ 1809593 h 2412790"/>
                <a:gd name="connsiteX3" fmla="*/ 1206395 w 2412790"/>
                <a:gd name="connsiteY3" fmla="*/ 1206395 h 2412790"/>
                <a:gd name="connsiteX4" fmla="*/ 2251164 w 2412790"/>
                <a:gd name="connsiteY4" fmla="*/ 1809592 h 2412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2790" h="2412790">
                  <a:moveTo>
                    <a:pt x="2251164" y="1809592"/>
                  </a:moveTo>
                  <a:cubicBezTo>
                    <a:pt x="2035662" y="2182852"/>
                    <a:pt x="1637399" y="2412790"/>
                    <a:pt x="1206395" y="2412790"/>
                  </a:cubicBezTo>
                  <a:cubicBezTo>
                    <a:pt x="775392" y="2412790"/>
                    <a:pt x="377128" y="2182852"/>
                    <a:pt x="161626" y="1809593"/>
                  </a:cubicBezTo>
                  <a:lnTo>
                    <a:pt x="1206395" y="1206395"/>
                  </a:lnTo>
                  <a:lnTo>
                    <a:pt x="2251164" y="1809592"/>
                  </a:lnTo>
                  <a:close/>
                </a:path>
              </a:pathLst>
            </a:custGeom>
            <a:gradFill flip="none" rotWithShape="0">
              <a:gsLst>
                <a:gs pos="0">
                  <a:schemeClr val="bg1"/>
                </a:gs>
                <a:gs pos="91000">
                  <a:srgbClr val="B3C6AB"/>
                </a:gs>
              </a:gsLst>
              <a:path path="circle">
                <a:fillToRect l="50000" t="-80000" r="50000" b="180000"/>
              </a:path>
              <a:tileRect/>
            </a:gradFill>
          </p:spPr>
          <p:style>
            <a:lnRef idx="0">
              <a:schemeClr val="accent2"/>
            </a:lnRef>
            <a:fillRef idx="3">
              <a:schemeClr val="accent2"/>
            </a:fillRef>
            <a:effectRef idx="3">
              <a:schemeClr val="accent2"/>
            </a:effectRef>
            <a:fontRef idx="minor">
              <a:schemeClr val="lt1"/>
            </a:fontRef>
          </p:style>
          <p:txBody>
            <a:bodyPr spcFirstLastPara="0" vert="horz" wrap="square" lIns="601144" tIns="1592111" rIns="572420" bIns="242098"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en-CA" sz="2100" b="0" i="0" u="none" strike="noStrike" kern="1200" cap="none" spc="0" normalizeH="0" baseline="0" noProof="0" dirty="0">
                  <a:ln>
                    <a:noFill/>
                  </a:ln>
                  <a:solidFill>
                    <a:srgbClr val="000000"/>
                  </a:solidFill>
                  <a:effectLst/>
                  <a:uLnTx/>
                  <a:uFillTx/>
                  <a:latin typeface="Franklin Gothic Book"/>
                  <a:ea typeface="+mn-ea"/>
                  <a:cs typeface="+mn-cs"/>
                </a:rPr>
                <a:t>Orient</a:t>
              </a:r>
            </a:p>
          </p:txBody>
        </p:sp>
        <p:sp>
          <p:nvSpPr>
            <p:cNvPr id="11" name="Freeform: Shape 10">
              <a:extLst>
                <a:ext uri="{FF2B5EF4-FFF2-40B4-BE49-F238E27FC236}">
                  <a16:creationId xmlns:a16="http://schemas.microsoft.com/office/drawing/2014/main" id="{F9998DB4-CB5F-45E1-8EB0-367251A8EA60}"/>
                </a:ext>
              </a:extLst>
            </p:cNvPr>
            <p:cNvSpPr/>
            <p:nvPr/>
          </p:nvSpPr>
          <p:spPr>
            <a:xfrm>
              <a:off x="8142108" y="2200945"/>
              <a:ext cx="2412790" cy="2412790"/>
            </a:xfrm>
            <a:custGeom>
              <a:avLst/>
              <a:gdLst>
                <a:gd name="connsiteX0" fmla="*/ 161626 w 2412790"/>
                <a:gd name="connsiteY0" fmla="*/ 1809593 h 2412790"/>
                <a:gd name="connsiteX1" fmla="*/ 161626 w 2412790"/>
                <a:gd name="connsiteY1" fmla="*/ 603198 h 2412790"/>
                <a:gd name="connsiteX2" fmla="*/ 1206395 w 2412790"/>
                <a:gd name="connsiteY2" fmla="*/ 0 h 2412790"/>
                <a:gd name="connsiteX3" fmla="*/ 1206395 w 2412790"/>
                <a:gd name="connsiteY3" fmla="*/ 1206395 h 2412790"/>
                <a:gd name="connsiteX4" fmla="*/ 161626 w 2412790"/>
                <a:gd name="connsiteY4" fmla="*/ 1809593 h 2412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2790" h="2412790">
                  <a:moveTo>
                    <a:pt x="161626" y="1809593"/>
                  </a:moveTo>
                  <a:cubicBezTo>
                    <a:pt x="-53876" y="1436333"/>
                    <a:pt x="-53876" y="976458"/>
                    <a:pt x="161626" y="603198"/>
                  </a:cubicBezTo>
                  <a:cubicBezTo>
                    <a:pt x="377128" y="229938"/>
                    <a:pt x="775391" y="0"/>
                    <a:pt x="1206395" y="0"/>
                  </a:cubicBezTo>
                  <a:lnTo>
                    <a:pt x="1206395" y="1206395"/>
                  </a:lnTo>
                  <a:lnTo>
                    <a:pt x="161626" y="1809593"/>
                  </a:lnTo>
                  <a:close/>
                </a:path>
              </a:pathLst>
            </a:custGeom>
            <a:gradFill flip="none" rotWithShape="0">
              <a:gsLst>
                <a:gs pos="0">
                  <a:schemeClr val="bg1"/>
                </a:gs>
                <a:gs pos="91000">
                  <a:srgbClr val="B3C6AB"/>
                </a:gs>
              </a:gsLst>
              <a:path path="circle">
                <a:fillToRect l="50000" t="130000" r="50000" b="-30000"/>
              </a:path>
              <a:tileRect/>
            </a:gradFill>
          </p:spPr>
          <p:style>
            <a:lnRef idx="0">
              <a:schemeClr val="accent2"/>
            </a:lnRef>
            <a:fillRef idx="3">
              <a:schemeClr val="accent2"/>
            </a:fillRef>
            <a:effectRef idx="3">
              <a:schemeClr val="accent2"/>
            </a:effectRef>
            <a:fontRef idx="minor">
              <a:schemeClr val="lt1"/>
            </a:fontRef>
          </p:style>
          <p:txBody>
            <a:bodyPr spcFirstLastPara="0" vert="horz" wrap="square" lIns="306151" tIns="537951" rIns="1298268" bIns="1210087"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en-CA" sz="2100" b="0" i="0" u="none" strike="noStrike" kern="1200" cap="none" spc="0" normalizeH="0" baseline="0" noProof="0" dirty="0">
                  <a:ln>
                    <a:noFill/>
                  </a:ln>
                  <a:solidFill>
                    <a:srgbClr val="000000"/>
                  </a:solidFill>
                  <a:effectLst/>
                  <a:uLnTx/>
                  <a:uFillTx/>
                  <a:latin typeface="Franklin Gothic Book"/>
                  <a:ea typeface="+mn-ea"/>
                  <a:cs typeface="+mn-cs"/>
                </a:rPr>
                <a:t>Recruit</a:t>
              </a:r>
            </a:p>
          </p:txBody>
        </p:sp>
        <p:sp>
          <p:nvSpPr>
            <p:cNvPr id="13" name="Arrow: Circular 12">
              <a:extLst>
                <a:ext uri="{FF2B5EF4-FFF2-40B4-BE49-F238E27FC236}">
                  <a16:creationId xmlns:a16="http://schemas.microsoft.com/office/drawing/2014/main" id="{DBAAAB94-7FEE-42D3-A656-3EE569383879}"/>
                </a:ext>
              </a:extLst>
            </p:cNvPr>
            <p:cNvSpPr/>
            <p:nvPr/>
          </p:nvSpPr>
          <p:spPr>
            <a:xfrm rot="17939317" flipV="1">
              <a:off x="8026338" y="2065797"/>
              <a:ext cx="2711517" cy="2711517"/>
            </a:xfrm>
            <a:prstGeom prst="circularArrow">
              <a:avLst>
                <a:gd name="adj1" fmla="val 5085"/>
                <a:gd name="adj2" fmla="val 327528"/>
                <a:gd name="adj3" fmla="val 1472472"/>
                <a:gd name="adj4" fmla="val 16199432"/>
                <a:gd name="adj5" fmla="val 5932"/>
              </a:avLst>
            </a:prstGeom>
            <a:gradFill flip="none" rotWithShape="1">
              <a:gsLst>
                <a:gs pos="88000">
                  <a:srgbClr val="618252"/>
                </a:gs>
                <a:gs pos="100000">
                  <a:srgbClr val="E5EBE6"/>
                </a:gs>
              </a:gsLst>
              <a:path path="rect">
                <a:fillToRect l="100000" t="100000"/>
              </a:path>
              <a:tileRect r="-100000" b="-100000"/>
            </a:gradFill>
          </p:spPr>
          <p:style>
            <a:lnRef idx="0">
              <a:schemeClr val="accent1"/>
            </a:lnRef>
            <a:fillRef idx="3">
              <a:schemeClr val="accent1"/>
            </a:fillRef>
            <a:effectRef idx="3">
              <a:schemeClr val="accent1"/>
            </a:effectRef>
            <a:fontRef idx="minor">
              <a:schemeClr val="lt1"/>
            </a:fontRef>
          </p:style>
          <p:txBody>
            <a:bodyPr/>
            <a:lstStyle/>
            <a:p>
              <a:endParaRPr lang="en-US" dirty="0"/>
            </a:p>
          </p:txBody>
        </p:sp>
        <p:sp>
          <p:nvSpPr>
            <p:cNvPr id="14" name="Arrow: Circular 13">
              <a:extLst>
                <a:ext uri="{FF2B5EF4-FFF2-40B4-BE49-F238E27FC236}">
                  <a16:creationId xmlns:a16="http://schemas.microsoft.com/office/drawing/2014/main" id="{0254C69B-88F1-4BDA-867D-1CAD1A52A537}"/>
                </a:ext>
              </a:extLst>
            </p:cNvPr>
            <p:cNvSpPr/>
            <p:nvPr/>
          </p:nvSpPr>
          <p:spPr>
            <a:xfrm flipH="1">
              <a:off x="8022825" y="2062804"/>
              <a:ext cx="2711517" cy="2711517"/>
            </a:xfrm>
            <a:prstGeom prst="circularArrow">
              <a:avLst>
                <a:gd name="adj1" fmla="val 5085"/>
                <a:gd name="adj2" fmla="val 327528"/>
                <a:gd name="adj3" fmla="val 8671970"/>
                <a:gd name="adj4" fmla="val 1800502"/>
                <a:gd name="adj5" fmla="val 5932"/>
              </a:avLst>
            </a:prstGeom>
            <a:gradFill flip="none" rotWithShape="1">
              <a:gsLst>
                <a:gs pos="45122">
                  <a:srgbClr val="618252"/>
                </a:gs>
                <a:gs pos="66000">
                  <a:srgbClr val="618252"/>
                </a:gs>
                <a:gs pos="100000">
                  <a:srgbClr val="E5EBE6"/>
                </a:gs>
              </a:gsLst>
              <a:path path="rect">
                <a:fillToRect l="100000" t="100000"/>
              </a:path>
              <a:tileRect r="-100000" b="-100000"/>
            </a:gradFill>
          </p:spPr>
          <p:style>
            <a:lnRef idx="0">
              <a:schemeClr val="accent1"/>
            </a:lnRef>
            <a:fillRef idx="3">
              <a:schemeClr val="accent1"/>
            </a:fillRef>
            <a:effectRef idx="3">
              <a:schemeClr val="accent1"/>
            </a:effectRef>
            <a:fontRef idx="minor">
              <a:schemeClr val="lt1"/>
            </a:fontRef>
          </p:style>
          <p:txBody>
            <a:bodyPr/>
            <a:lstStyle/>
            <a:p>
              <a:endParaRPr lang="en-US" dirty="0"/>
            </a:p>
          </p:txBody>
        </p:sp>
        <p:sp>
          <p:nvSpPr>
            <p:cNvPr id="15" name="Arrow: Circular 14">
              <a:extLst>
                <a:ext uri="{FF2B5EF4-FFF2-40B4-BE49-F238E27FC236}">
                  <a16:creationId xmlns:a16="http://schemas.microsoft.com/office/drawing/2014/main" id="{FD0089A3-0FAD-401F-9890-5C06FDED3AB1}"/>
                </a:ext>
              </a:extLst>
            </p:cNvPr>
            <p:cNvSpPr/>
            <p:nvPr/>
          </p:nvSpPr>
          <p:spPr>
            <a:xfrm rot="3603415" flipV="1">
              <a:off x="7995745" y="2044911"/>
              <a:ext cx="2711517" cy="2711517"/>
            </a:xfrm>
            <a:prstGeom prst="circularArrow">
              <a:avLst>
                <a:gd name="adj1" fmla="val 5085"/>
                <a:gd name="adj2" fmla="val 327528"/>
                <a:gd name="adj3" fmla="val 15873039"/>
                <a:gd name="adj4" fmla="val 9000000"/>
                <a:gd name="adj5" fmla="val 5932"/>
              </a:avLst>
            </a:prstGeom>
            <a:gradFill flip="none" rotWithShape="1">
              <a:gsLst>
                <a:gs pos="90000">
                  <a:srgbClr val="618251"/>
                </a:gs>
                <a:gs pos="100000">
                  <a:srgbClr val="E5EBE6"/>
                </a:gs>
              </a:gsLst>
              <a:path path="rect">
                <a:fillToRect l="100000" t="100000"/>
              </a:path>
              <a:tileRect r="-100000" b="-100000"/>
            </a:gradFill>
          </p:spPr>
          <p:style>
            <a:lnRef idx="0">
              <a:schemeClr val="accent1"/>
            </a:lnRef>
            <a:fillRef idx="3">
              <a:schemeClr val="accent1"/>
            </a:fillRef>
            <a:effectRef idx="3">
              <a:schemeClr val="accent1"/>
            </a:effectRef>
            <a:fontRef idx="minor">
              <a:schemeClr val="lt1"/>
            </a:fontRef>
          </p:style>
          <p:txBody>
            <a:bodyPr/>
            <a:lstStyle/>
            <a:p>
              <a:endParaRPr lang="en-US" dirty="0"/>
            </a:p>
          </p:txBody>
        </p:sp>
      </p:grpSp>
      <p:sp>
        <p:nvSpPr>
          <p:cNvPr id="8" name="TextBox 7">
            <a:extLst>
              <a:ext uri="{FF2B5EF4-FFF2-40B4-BE49-F238E27FC236}">
                <a16:creationId xmlns:a16="http://schemas.microsoft.com/office/drawing/2014/main" id="{A586D954-1124-480B-A532-01498BEC0D5F}"/>
              </a:ext>
            </a:extLst>
          </p:cNvPr>
          <p:cNvSpPr txBox="1"/>
          <p:nvPr/>
        </p:nvSpPr>
        <p:spPr>
          <a:xfrm>
            <a:off x="1117171" y="4648200"/>
            <a:ext cx="9550830" cy="646331"/>
          </a:xfrm>
          <a:prstGeom prst="rect">
            <a:avLst/>
          </a:prstGeom>
          <a:gradFill>
            <a:gsLst>
              <a:gs pos="65000">
                <a:srgbClr val="618251"/>
              </a:gs>
              <a:gs pos="100000">
                <a:srgbClr val="B3C6AB"/>
              </a:gs>
            </a:gsLst>
          </a:gradFill>
          <a:ln/>
        </p:spPr>
        <p:style>
          <a:lnRef idx="0">
            <a:schemeClr val="accent1"/>
          </a:lnRef>
          <a:fillRef idx="3">
            <a:schemeClr val="accent1"/>
          </a:fillRef>
          <a:effectRef idx="3">
            <a:schemeClr val="accent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CA" sz="1800" b="1" i="0" u="none" strike="noStrike" kern="1200" cap="none" spc="0" normalizeH="0" baseline="0" noProof="0" dirty="0">
                <a:ln>
                  <a:noFill/>
                </a:ln>
                <a:solidFill>
                  <a:srgbClr val="FFFFFF"/>
                </a:solidFill>
                <a:effectLst/>
                <a:uLnTx/>
                <a:uFillTx/>
                <a:latin typeface="Franklin Gothic Book"/>
                <a:ea typeface="+mn-ea"/>
                <a:cs typeface="+mn-cs"/>
              </a:rPr>
            </a:br>
            <a:r>
              <a:rPr kumimoji="0" lang="en-CA" sz="1800" b="1" i="0" u="none" strike="noStrike" kern="1200" cap="none" spc="0" normalizeH="0" baseline="0" noProof="0" dirty="0">
                <a:ln>
                  <a:noFill/>
                </a:ln>
                <a:solidFill>
                  <a:srgbClr val="FFFFFF"/>
                </a:solidFill>
                <a:effectLst/>
                <a:uLnTx/>
                <a:uFillTx/>
                <a:latin typeface="Franklin Gothic Book"/>
                <a:ea typeface="+mn-ea"/>
                <a:cs typeface="+mn-cs"/>
              </a:rPr>
              <a:t>Patient Representative Terms of Reference 	Patient Representative Roles &amp; Responsibilities</a:t>
            </a:r>
          </a:p>
        </p:txBody>
      </p:sp>
      <p:grpSp>
        <p:nvGrpSpPr>
          <p:cNvPr id="35" name="Group 34">
            <a:extLst>
              <a:ext uri="{FF2B5EF4-FFF2-40B4-BE49-F238E27FC236}">
                <a16:creationId xmlns:a16="http://schemas.microsoft.com/office/drawing/2014/main" id="{1C312A98-8564-7EED-E329-A10BCB4C6B39}"/>
              </a:ext>
            </a:extLst>
          </p:cNvPr>
          <p:cNvGrpSpPr/>
          <p:nvPr/>
        </p:nvGrpSpPr>
        <p:grpSpPr>
          <a:xfrm>
            <a:off x="2057401" y="5791200"/>
            <a:ext cx="8610599" cy="381000"/>
            <a:chOff x="1143000" y="990600"/>
            <a:chExt cx="8610599" cy="381000"/>
          </a:xfrm>
        </p:grpSpPr>
        <p:sp>
          <p:nvSpPr>
            <p:cNvPr id="16" name="TextBox 15">
              <a:extLst>
                <a:ext uri="{FF2B5EF4-FFF2-40B4-BE49-F238E27FC236}">
                  <a16:creationId xmlns:a16="http://schemas.microsoft.com/office/drawing/2014/main" id="{A0BFE511-4FE7-41E3-868A-23D1A2D2FB59}"/>
                </a:ext>
              </a:extLst>
            </p:cNvPr>
            <p:cNvSpPr txBox="1"/>
            <p:nvPr/>
          </p:nvSpPr>
          <p:spPr>
            <a:xfrm>
              <a:off x="1143000" y="1000288"/>
              <a:ext cx="1259243" cy="369332"/>
            </a:xfrm>
            <a:prstGeom prst="rect">
              <a:avLst/>
            </a:prstGeom>
            <a:solidFill>
              <a:schemeClr val="accent2">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Franklin Gothic Book"/>
                  <a:ea typeface="+mn-ea"/>
                  <a:cs typeface="+mn-cs"/>
                </a:rPr>
                <a:t>Inform</a:t>
              </a:r>
            </a:p>
          </p:txBody>
        </p:sp>
        <p:sp>
          <p:nvSpPr>
            <p:cNvPr id="17" name="TextBox 16">
              <a:extLst>
                <a:ext uri="{FF2B5EF4-FFF2-40B4-BE49-F238E27FC236}">
                  <a16:creationId xmlns:a16="http://schemas.microsoft.com/office/drawing/2014/main" id="{3F3DFE01-2E39-445C-B5C0-C1B5D4F209B6}"/>
                </a:ext>
              </a:extLst>
            </p:cNvPr>
            <p:cNvSpPr txBox="1"/>
            <p:nvPr/>
          </p:nvSpPr>
          <p:spPr>
            <a:xfrm>
              <a:off x="4648200" y="1002268"/>
              <a:ext cx="1143000" cy="369332"/>
            </a:xfrm>
            <a:prstGeom prst="rect">
              <a:avLst/>
            </a:prstGeom>
            <a:solidFill>
              <a:schemeClr val="accent2">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Franklin Gothic Book"/>
                  <a:ea typeface="+mn-ea"/>
                  <a:cs typeface="+mn-cs"/>
                </a:rPr>
                <a:t>Involve</a:t>
              </a:r>
            </a:p>
          </p:txBody>
        </p:sp>
        <p:sp>
          <p:nvSpPr>
            <p:cNvPr id="6" name="Arrow: Right 5">
              <a:extLst>
                <a:ext uri="{FF2B5EF4-FFF2-40B4-BE49-F238E27FC236}">
                  <a16:creationId xmlns:a16="http://schemas.microsoft.com/office/drawing/2014/main" id="{A81371BE-DE85-46BE-8916-C684EB9BAF87}"/>
                </a:ext>
              </a:extLst>
            </p:cNvPr>
            <p:cNvSpPr/>
            <p:nvPr/>
          </p:nvSpPr>
          <p:spPr>
            <a:xfrm>
              <a:off x="2609470" y="1128938"/>
              <a:ext cx="1810130" cy="1244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33" name="TextBox 32">
              <a:extLst>
                <a:ext uri="{FF2B5EF4-FFF2-40B4-BE49-F238E27FC236}">
                  <a16:creationId xmlns:a16="http://schemas.microsoft.com/office/drawing/2014/main" id="{9099886F-4312-0973-A712-DB18BFD4671E}"/>
                </a:ext>
              </a:extLst>
            </p:cNvPr>
            <p:cNvSpPr txBox="1"/>
            <p:nvPr/>
          </p:nvSpPr>
          <p:spPr>
            <a:xfrm>
              <a:off x="8037156" y="990600"/>
              <a:ext cx="1716443" cy="369332"/>
            </a:xfrm>
            <a:prstGeom prst="rect">
              <a:avLst/>
            </a:prstGeom>
            <a:solidFill>
              <a:schemeClr val="accent2">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Franklin Gothic Book"/>
                  <a:ea typeface="+mn-ea"/>
                  <a:cs typeface="+mn-cs"/>
                </a:rPr>
                <a:t>Collaborate</a:t>
              </a:r>
            </a:p>
          </p:txBody>
        </p:sp>
        <p:sp>
          <p:nvSpPr>
            <p:cNvPr id="34" name="Arrow: Right 33">
              <a:extLst>
                <a:ext uri="{FF2B5EF4-FFF2-40B4-BE49-F238E27FC236}">
                  <a16:creationId xmlns:a16="http://schemas.microsoft.com/office/drawing/2014/main" id="{AA26A6A8-B033-6070-C9B8-B22D8BBFCDEB}"/>
                </a:ext>
              </a:extLst>
            </p:cNvPr>
            <p:cNvSpPr/>
            <p:nvPr/>
          </p:nvSpPr>
          <p:spPr>
            <a:xfrm>
              <a:off x="6019800" y="1117270"/>
              <a:ext cx="1810130" cy="1244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FFFFFF"/>
                </a:solidFill>
                <a:effectLst/>
                <a:uLnTx/>
                <a:uFillTx/>
                <a:latin typeface="Franklin Gothic Book"/>
                <a:ea typeface="+mn-ea"/>
                <a:cs typeface="+mn-cs"/>
              </a:endParaRPr>
            </a:p>
          </p:txBody>
        </p:sp>
      </p:grpSp>
      <p:sp>
        <p:nvSpPr>
          <p:cNvPr id="42" name="Title 1">
            <a:extLst>
              <a:ext uri="{FF2B5EF4-FFF2-40B4-BE49-F238E27FC236}">
                <a16:creationId xmlns:a16="http://schemas.microsoft.com/office/drawing/2014/main" id="{8DDD50C3-E1C0-8004-66B4-26A2ECDEED51}"/>
              </a:ext>
            </a:extLst>
          </p:cNvPr>
          <p:cNvSpPr txBox="1">
            <a:spLocks/>
          </p:cNvSpPr>
          <p:nvPr/>
        </p:nvSpPr>
        <p:spPr>
          <a:xfrm>
            <a:off x="381000" y="228600"/>
            <a:ext cx="11329259" cy="5486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b="1" strike="noStrike" kern="1200" cap="none" baseline="0">
                <a:solidFill>
                  <a:srgbClr val="519136"/>
                </a:solidFill>
                <a:latin typeface="Calibri" panose="020F0502020204030204"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CA" sz="4000" b="1" i="0" u="none" strike="noStrike" kern="1200" cap="none" spc="0" normalizeH="0" baseline="0" noProof="0" dirty="0">
                <a:ln>
                  <a:noFill/>
                </a:ln>
                <a:solidFill>
                  <a:srgbClr val="3D6D28"/>
                </a:solidFill>
                <a:effectLst/>
                <a:uLnTx/>
                <a:uFillTx/>
                <a:latin typeface="Calibri" panose="020F0502020204030204" pitchFamily="34" charset="0"/>
                <a:ea typeface="+mj-ea"/>
                <a:cs typeface="+mj-cs"/>
              </a:rPr>
              <a:t>Patient Engagement in CCTG</a:t>
            </a:r>
          </a:p>
        </p:txBody>
      </p:sp>
      <p:sp>
        <p:nvSpPr>
          <p:cNvPr id="43" name="TextBox 42">
            <a:extLst>
              <a:ext uri="{FF2B5EF4-FFF2-40B4-BE49-F238E27FC236}">
                <a16:creationId xmlns:a16="http://schemas.microsoft.com/office/drawing/2014/main" id="{82CB61C3-1B41-ED1E-E5D2-B0D5FC34BAF8}"/>
              </a:ext>
            </a:extLst>
          </p:cNvPr>
          <p:cNvSpPr txBox="1"/>
          <p:nvPr/>
        </p:nvSpPr>
        <p:spPr>
          <a:xfrm>
            <a:off x="1006883" y="5802868"/>
            <a:ext cx="74571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0" normalizeH="0" baseline="0" noProof="0" dirty="0">
                <a:ln>
                  <a:noFill/>
                </a:ln>
                <a:solidFill>
                  <a:srgbClr val="000000"/>
                </a:solidFill>
                <a:effectLst/>
                <a:uLnTx/>
                <a:uFillTx/>
                <a:latin typeface="&amp;quot"/>
                <a:ea typeface="+mn-ea"/>
                <a:cs typeface="+mn-cs"/>
              </a:rPr>
              <a:t>IAP2</a:t>
            </a:r>
            <a:r>
              <a:rPr kumimoji="0" lang="en-CA" sz="2000" b="0" i="0" u="none" strike="noStrike" kern="1200" cap="none" spc="0" normalizeH="0" baseline="0" noProof="0" dirty="0">
                <a:ln>
                  <a:noFill/>
                </a:ln>
                <a:solidFill>
                  <a:srgbClr val="000000"/>
                </a:solidFill>
                <a:effectLst/>
                <a:uLnTx/>
                <a:uFillTx/>
                <a:latin typeface="&amp;quot"/>
                <a:ea typeface="+mn-ea"/>
                <a:cs typeface="+mn-cs"/>
              </a:rPr>
              <a:t> </a:t>
            </a:r>
          </a:p>
        </p:txBody>
      </p:sp>
    </p:spTree>
    <p:extLst>
      <p:ext uri="{BB962C8B-B14F-4D97-AF65-F5344CB8AC3E}">
        <p14:creationId xmlns:p14="http://schemas.microsoft.com/office/powerpoint/2010/main" val="3318983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473B3E89-B52C-4B7E-DFCB-690013C8EC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35417" y="1247091"/>
            <a:ext cx="6728124" cy="2852818"/>
          </a:xfrm>
          <a:prstGeom prst="rect">
            <a:avLst/>
          </a:prstGeom>
        </p:spPr>
      </p:pic>
      <p:grpSp>
        <p:nvGrpSpPr>
          <p:cNvPr id="55" name="Group 54">
            <a:extLst>
              <a:ext uri="{FF2B5EF4-FFF2-40B4-BE49-F238E27FC236}">
                <a16:creationId xmlns:a16="http://schemas.microsoft.com/office/drawing/2014/main" id="{70FCDCE2-A7AC-5178-0EB9-7B1768DC687D}"/>
              </a:ext>
            </a:extLst>
          </p:cNvPr>
          <p:cNvGrpSpPr/>
          <p:nvPr/>
        </p:nvGrpSpPr>
        <p:grpSpPr>
          <a:xfrm>
            <a:off x="8727382" y="-38520"/>
            <a:ext cx="3107665" cy="1428161"/>
            <a:chOff x="1120776" y="2566111"/>
            <a:chExt cx="5763269" cy="2648573"/>
          </a:xfrm>
        </p:grpSpPr>
        <p:sp>
          <p:nvSpPr>
            <p:cNvPr id="56" name="L-Shape 55">
              <a:extLst>
                <a:ext uri="{FF2B5EF4-FFF2-40B4-BE49-F238E27FC236}">
                  <a16:creationId xmlns:a16="http://schemas.microsoft.com/office/drawing/2014/main" id="{EE68A727-597E-DEB7-81F3-5DF1D5C79B21}"/>
                </a:ext>
              </a:extLst>
            </p:cNvPr>
            <p:cNvSpPr/>
            <p:nvPr/>
          </p:nvSpPr>
          <p:spPr>
            <a:xfrm rot="5400000">
              <a:off x="1387093" y="3742104"/>
              <a:ext cx="802186" cy="1334820"/>
            </a:xfrm>
            <a:prstGeom prst="corner">
              <a:avLst>
                <a:gd name="adj1" fmla="val 16120"/>
                <a:gd name="adj2" fmla="val 16110"/>
              </a:avLst>
            </a:prstGeom>
            <a:gradFill rotWithShape="0">
              <a:gsLst>
                <a:gs pos="93000">
                  <a:srgbClr val="618251"/>
                </a:gs>
                <a:gs pos="100000">
                  <a:srgbClr val="CADAB1"/>
                </a:gs>
              </a:gsLst>
            </a:gra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US"/>
            </a:p>
          </p:txBody>
        </p:sp>
        <p:sp>
          <p:nvSpPr>
            <p:cNvPr id="57" name="Freeform: Shape 56">
              <a:extLst>
                <a:ext uri="{FF2B5EF4-FFF2-40B4-BE49-F238E27FC236}">
                  <a16:creationId xmlns:a16="http://schemas.microsoft.com/office/drawing/2014/main" id="{4073CE41-72BA-F806-A66F-8691519B093A}"/>
                </a:ext>
              </a:extLst>
            </p:cNvPr>
            <p:cNvSpPr/>
            <p:nvPr/>
          </p:nvSpPr>
          <p:spPr>
            <a:xfrm>
              <a:off x="1233316" y="4158358"/>
              <a:ext cx="1205083" cy="1056326"/>
            </a:xfrm>
            <a:custGeom>
              <a:avLst/>
              <a:gdLst>
                <a:gd name="connsiteX0" fmla="*/ 0 w 1205083"/>
                <a:gd name="connsiteY0" fmla="*/ 0 h 1056326"/>
                <a:gd name="connsiteX1" fmla="*/ 1205083 w 1205083"/>
                <a:gd name="connsiteY1" fmla="*/ 0 h 1056326"/>
                <a:gd name="connsiteX2" fmla="*/ 1205083 w 1205083"/>
                <a:gd name="connsiteY2" fmla="*/ 1056326 h 1056326"/>
                <a:gd name="connsiteX3" fmla="*/ 0 w 1205083"/>
                <a:gd name="connsiteY3" fmla="*/ 1056326 h 1056326"/>
                <a:gd name="connsiteX4" fmla="*/ 0 w 1205083"/>
                <a:gd name="connsiteY4" fmla="*/ 0 h 1056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083" h="1056326">
                  <a:moveTo>
                    <a:pt x="0" y="0"/>
                  </a:moveTo>
                  <a:lnTo>
                    <a:pt x="1205083" y="0"/>
                  </a:lnTo>
                  <a:lnTo>
                    <a:pt x="1205083" y="1056326"/>
                  </a:lnTo>
                  <a:lnTo>
                    <a:pt x="0" y="10563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marL="0" marR="0" lvl="0" indent="0" algn="l" defTabSz="1111250" rtl="0" eaLnBrk="1" fontAlgn="auto" latinLnBrk="0" hangingPunct="1">
                <a:lnSpc>
                  <a:spcPct val="90000"/>
                </a:lnSpc>
                <a:spcBef>
                  <a:spcPct val="0"/>
                </a:spcBef>
                <a:spcAft>
                  <a:spcPct val="35000"/>
                </a:spcAft>
                <a:buClrTx/>
                <a:buSzTx/>
                <a:buFontTx/>
                <a:buNone/>
                <a:tabLst/>
                <a:defRPr/>
              </a:pPr>
              <a:r>
                <a:rPr kumimoji="0" lang="en-CA" sz="1100" b="0" i="0" u="none" strike="noStrike" kern="1200" cap="none" spc="0" normalizeH="0" baseline="0" noProof="0" dirty="0">
                  <a:ln>
                    <a:noFill/>
                  </a:ln>
                  <a:solidFill>
                    <a:srgbClr val="000000">
                      <a:hueOff val="0"/>
                      <a:satOff val="0"/>
                      <a:lumOff val="0"/>
                      <a:alphaOff val="0"/>
                    </a:srgbClr>
                  </a:solidFill>
                  <a:effectLst/>
                  <a:uLnTx/>
                  <a:uFillTx/>
                  <a:latin typeface="Franklin Gothic Book"/>
                  <a:ea typeface="+mn-ea"/>
                  <a:cs typeface="+mn-cs"/>
                </a:rPr>
                <a:t>Recruit</a:t>
              </a:r>
            </a:p>
          </p:txBody>
        </p:sp>
        <p:sp>
          <p:nvSpPr>
            <p:cNvPr id="58" name="Isosceles Triangle 57">
              <a:extLst>
                <a:ext uri="{FF2B5EF4-FFF2-40B4-BE49-F238E27FC236}">
                  <a16:creationId xmlns:a16="http://schemas.microsoft.com/office/drawing/2014/main" id="{9F5E565F-8214-FD7F-2F0D-45F83310898A}"/>
                </a:ext>
              </a:extLst>
            </p:cNvPr>
            <p:cNvSpPr/>
            <p:nvPr/>
          </p:nvSpPr>
          <p:spPr>
            <a:xfrm>
              <a:off x="2230897" y="3661273"/>
              <a:ext cx="227374" cy="227374"/>
            </a:xfrm>
            <a:prstGeom prst="triangle">
              <a:avLst>
                <a:gd name="adj" fmla="val 100000"/>
              </a:avLst>
            </a:prstGeom>
            <a:solidFill>
              <a:srgbClr val="618251"/>
            </a:solidFill>
            <a:effectLst>
              <a:outerShdw blurRad="40000" dist="23000" dir="5400000" rotWithShape="0">
                <a:schemeClr val="accent3">
                  <a:lumMod val="50000"/>
                  <a:alpha val="35000"/>
                </a:schemeClr>
              </a:outerShdw>
            </a:effectLst>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rgbClr r="0" g="0" b="0"/>
            </a:effectRef>
            <a:fontRef idx="minor">
              <a:schemeClr val="lt1"/>
            </a:fontRef>
          </p:style>
          <p:txBody>
            <a:bodyPr/>
            <a:lstStyle/>
            <a:p>
              <a:endParaRPr lang="en-US"/>
            </a:p>
          </p:txBody>
        </p:sp>
        <p:sp>
          <p:nvSpPr>
            <p:cNvPr id="59" name="L-Shape 58">
              <a:extLst>
                <a:ext uri="{FF2B5EF4-FFF2-40B4-BE49-F238E27FC236}">
                  <a16:creationId xmlns:a16="http://schemas.microsoft.com/office/drawing/2014/main" id="{C927B689-C51A-4DA5-5428-CEE825495226}"/>
                </a:ext>
              </a:extLst>
            </p:cNvPr>
            <p:cNvSpPr/>
            <p:nvPr/>
          </p:nvSpPr>
          <p:spPr>
            <a:xfrm rot="5400000">
              <a:off x="2862351" y="3394442"/>
              <a:ext cx="802186" cy="1334820"/>
            </a:xfrm>
            <a:prstGeom prst="corner">
              <a:avLst>
                <a:gd name="adj1" fmla="val 16120"/>
                <a:gd name="adj2" fmla="val 16110"/>
              </a:avLst>
            </a:prstGeom>
            <a:gradFill rotWithShape="0">
              <a:gsLst>
                <a:gs pos="90000">
                  <a:srgbClr val="618251"/>
                </a:gs>
                <a:gs pos="100000">
                  <a:srgbClr val="CADAB1"/>
                </a:gs>
              </a:gsLst>
            </a:gra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US"/>
            </a:p>
          </p:txBody>
        </p:sp>
        <p:sp>
          <p:nvSpPr>
            <p:cNvPr id="60" name="Freeform: Shape 59">
              <a:extLst>
                <a:ext uri="{FF2B5EF4-FFF2-40B4-BE49-F238E27FC236}">
                  <a16:creationId xmlns:a16="http://schemas.microsoft.com/office/drawing/2014/main" id="{02CE77B0-927A-AE01-C603-E5B904C6EBFF}"/>
                </a:ext>
              </a:extLst>
            </p:cNvPr>
            <p:cNvSpPr/>
            <p:nvPr/>
          </p:nvSpPr>
          <p:spPr>
            <a:xfrm>
              <a:off x="2728446" y="3793304"/>
              <a:ext cx="1205083" cy="1056326"/>
            </a:xfrm>
            <a:custGeom>
              <a:avLst/>
              <a:gdLst>
                <a:gd name="connsiteX0" fmla="*/ 0 w 1205083"/>
                <a:gd name="connsiteY0" fmla="*/ 0 h 1056326"/>
                <a:gd name="connsiteX1" fmla="*/ 1205083 w 1205083"/>
                <a:gd name="connsiteY1" fmla="*/ 0 h 1056326"/>
                <a:gd name="connsiteX2" fmla="*/ 1205083 w 1205083"/>
                <a:gd name="connsiteY2" fmla="*/ 1056326 h 1056326"/>
                <a:gd name="connsiteX3" fmla="*/ 0 w 1205083"/>
                <a:gd name="connsiteY3" fmla="*/ 1056326 h 1056326"/>
                <a:gd name="connsiteX4" fmla="*/ 0 w 1205083"/>
                <a:gd name="connsiteY4" fmla="*/ 0 h 1056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083" h="1056326">
                  <a:moveTo>
                    <a:pt x="0" y="0"/>
                  </a:moveTo>
                  <a:lnTo>
                    <a:pt x="1205083" y="0"/>
                  </a:lnTo>
                  <a:lnTo>
                    <a:pt x="1205083" y="1056326"/>
                  </a:lnTo>
                  <a:lnTo>
                    <a:pt x="0" y="10563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marL="0" marR="0" lvl="0" indent="0" algn="l" defTabSz="1111250" rtl="0" eaLnBrk="1" fontAlgn="auto" latinLnBrk="0" hangingPunct="1">
                <a:lnSpc>
                  <a:spcPct val="90000"/>
                </a:lnSpc>
                <a:spcBef>
                  <a:spcPct val="0"/>
                </a:spcBef>
                <a:spcAft>
                  <a:spcPct val="35000"/>
                </a:spcAft>
                <a:buClrTx/>
                <a:buSzTx/>
                <a:buFontTx/>
                <a:buNone/>
                <a:tabLst/>
                <a:defRPr/>
              </a:pPr>
              <a:r>
                <a:rPr kumimoji="0" lang="en-CA" sz="1100" b="1" i="0" u="none" strike="noStrike" kern="1200" cap="none" spc="0" normalizeH="0" baseline="0" noProof="0" dirty="0">
                  <a:ln>
                    <a:noFill/>
                  </a:ln>
                  <a:solidFill>
                    <a:srgbClr val="000000">
                      <a:hueOff val="0"/>
                      <a:satOff val="0"/>
                      <a:lumOff val="0"/>
                      <a:alphaOff val="0"/>
                    </a:srgbClr>
                  </a:solidFill>
                  <a:effectLst/>
                  <a:highlight>
                    <a:srgbClr val="FFFF00"/>
                  </a:highlight>
                  <a:uLnTx/>
                  <a:uFillTx/>
                  <a:latin typeface="Franklin Gothic Book"/>
                  <a:ea typeface="+mn-ea"/>
                  <a:cs typeface="+mn-cs"/>
                </a:rPr>
                <a:t>Orient</a:t>
              </a:r>
            </a:p>
          </p:txBody>
        </p:sp>
        <p:sp>
          <p:nvSpPr>
            <p:cNvPr id="61" name="Isosceles Triangle 60">
              <a:extLst>
                <a:ext uri="{FF2B5EF4-FFF2-40B4-BE49-F238E27FC236}">
                  <a16:creationId xmlns:a16="http://schemas.microsoft.com/office/drawing/2014/main" id="{15B56936-F081-49E6-251E-28FFECEC0F0A}"/>
                </a:ext>
              </a:extLst>
            </p:cNvPr>
            <p:cNvSpPr/>
            <p:nvPr/>
          </p:nvSpPr>
          <p:spPr>
            <a:xfrm>
              <a:off x="3706155" y="3296219"/>
              <a:ext cx="227374" cy="227374"/>
            </a:xfrm>
            <a:prstGeom prst="triangle">
              <a:avLst>
                <a:gd name="adj" fmla="val 100000"/>
              </a:avLst>
            </a:prstGeom>
            <a:solidFill>
              <a:srgbClr val="618251"/>
            </a:soli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US"/>
            </a:p>
          </p:txBody>
        </p:sp>
        <p:sp>
          <p:nvSpPr>
            <p:cNvPr id="62" name="L-Shape 61">
              <a:extLst>
                <a:ext uri="{FF2B5EF4-FFF2-40B4-BE49-F238E27FC236}">
                  <a16:creationId xmlns:a16="http://schemas.microsoft.com/office/drawing/2014/main" id="{2E164DC8-E9D5-2DB3-9955-CEB7DA5CA198}"/>
                </a:ext>
              </a:extLst>
            </p:cNvPr>
            <p:cNvSpPr/>
            <p:nvPr/>
          </p:nvSpPr>
          <p:spPr>
            <a:xfrm rot="5400000">
              <a:off x="4337609" y="3029387"/>
              <a:ext cx="802186" cy="1334820"/>
            </a:xfrm>
            <a:prstGeom prst="corner">
              <a:avLst>
                <a:gd name="adj1" fmla="val 16120"/>
                <a:gd name="adj2" fmla="val 16110"/>
              </a:avLst>
            </a:prstGeom>
            <a:gradFill rotWithShape="0">
              <a:gsLst>
                <a:gs pos="90000">
                  <a:srgbClr val="618251"/>
                </a:gs>
                <a:gs pos="100000">
                  <a:srgbClr val="CADAB1"/>
                </a:gs>
              </a:gsLst>
            </a:gra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US"/>
            </a:p>
          </p:txBody>
        </p:sp>
        <p:sp>
          <p:nvSpPr>
            <p:cNvPr id="63" name="Freeform: Shape 62">
              <a:extLst>
                <a:ext uri="{FF2B5EF4-FFF2-40B4-BE49-F238E27FC236}">
                  <a16:creationId xmlns:a16="http://schemas.microsoft.com/office/drawing/2014/main" id="{AF7C82A0-EC7C-0E25-7DDF-F19F6DAD4C86}"/>
                </a:ext>
              </a:extLst>
            </p:cNvPr>
            <p:cNvSpPr/>
            <p:nvPr/>
          </p:nvSpPr>
          <p:spPr>
            <a:xfrm>
              <a:off x="4203704" y="3428250"/>
              <a:ext cx="1205083" cy="1056326"/>
            </a:xfrm>
            <a:custGeom>
              <a:avLst/>
              <a:gdLst>
                <a:gd name="connsiteX0" fmla="*/ 0 w 1205083"/>
                <a:gd name="connsiteY0" fmla="*/ 0 h 1056326"/>
                <a:gd name="connsiteX1" fmla="*/ 1205083 w 1205083"/>
                <a:gd name="connsiteY1" fmla="*/ 0 h 1056326"/>
                <a:gd name="connsiteX2" fmla="*/ 1205083 w 1205083"/>
                <a:gd name="connsiteY2" fmla="*/ 1056326 h 1056326"/>
                <a:gd name="connsiteX3" fmla="*/ 0 w 1205083"/>
                <a:gd name="connsiteY3" fmla="*/ 1056326 h 1056326"/>
                <a:gd name="connsiteX4" fmla="*/ 0 w 1205083"/>
                <a:gd name="connsiteY4" fmla="*/ 0 h 1056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083" h="1056326">
                  <a:moveTo>
                    <a:pt x="0" y="0"/>
                  </a:moveTo>
                  <a:lnTo>
                    <a:pt x="1205083" y="0"/>
                  </a:lnTo>
                  <a:lnTo>
                    <a:pt x="1205083" y="1056326"/>
                  </a:lnTo>
                  <a:lnTo>
                    <a:pt x="0" y="10563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marL="0" marR="0" lvl="0" indent="0" algn="l" defTabSz="1111250" rtl="0" eaLnBrk="1" fontAlgn="auto" latinLnBrk="0" hangingPunct="1">
                <a:lnSpc>
                  <a:spcPct val="90000"/>
                </a:lnSpc>
                <a:spcBef>
                  <a:spcPct val="0"/>
                </a:spcBef>
                <a:spcAft>
                  <a:spcPct val="35000"/>
                </a:spcAft>
                <a:buClrTx/>
                <a:buSzTx/>
                <a:buFontTx/>
                <a:buNone/>
                <a:tabLst/>
                <a:defRPr/>
              </a:pPr>
              <a:r>
                <a:rPr kumimoji="0" lang="en-CA" sz="1100" b="1" i="0" u="none" strike="noStrike" kern="1200" cap="none" spc="0" normalizeH="0" baseline="0" noProof="0" dirty="0">
                  <a:ln>
                    <a:noFill/>
                  </a:ln>
                  <a:solidFill>
                    <a:srgbClr val="000000">
                      <a:hueOff val="0"/>
                      <a:satOff val="0"/>
                      <a:lumOff val="0"/>
                      <a:alphaOff val="0"/>
                    </a:srgbClr>
                  </a:solidFill>
                  <a:effectLst/>
                  <a:highlight>
                    <a:srgbClr val="FFFF00"/>
                  </a:highlight>
                  <a:uLnTx/>
                  <a:uFillTx/>
                  <a:latin typeface="Franklin Gothic Book"/>
                  <a:ea typeface="+mn-ea"/>
                  <a:cs typeface="+mn-cs"/>
                </a:rPr>
                <a:t>Train</a:t>
              </a:r>
            </a:p>
          </p:txBody>
        </p:sp>
        <p:sp>
          <p:nvSpPr>
            <p:cNvPr id="64" name="Isosceles Triangle 63">
              <a:extLst>
                <a:ext uri="{FF2B5EF4-FFF2-40B4-BE49-F238E27FC236}">
                  <a16:creationId xmlns:a16="http://schemas.microsoft.com/office/drawing/2014/main" id="{613D2194-0EA2-4272-3354-D814F06AC94B}"/>
                </a:ext>
              </a:extLst>
            </p:cNvPr>
            <p:cNvSpPr/>
            <p:nvPr/>
          </p:nvSpPr>
          <p:spPr>
            <a:xfrm>
              <a:off x="5181413" y="2931165"/>
              <a:ext cx="227374" cy="227374"/>
            </a:xfrm>
            <a:prstGeom prst="triangle">
              <a:avLst>
                <a:gd name="adj" fmla="val 100000"/>
              </a:avLst>
            </a:prstGeom>
            <a:solidFill>
              <a:srgbClr val="618251"/>
            </a:soli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US"/>
            </a:p>
          </p:txBody>
        </p:sp>
        <p:sp>
          <p:nvSpPr>
            <p:cNvPr id="65" name="L-Shape 64">
              <a:extLst>
                <a:ext uri="{FF2B5EF4-FFF2-40B4-BE49-F238E27FC236}">
                  <a16:creationId xmlns:a16="http://schemas.microsoft.com/office/drawing/2014/main" id="{BCD3FC81-F4ED-B4B0-ED68-CB833334DD4B}"/>
                </a:ext>
              </a:extLst>
            </p:cNvPr>
            <p:cNvSpPr/>
            <p:nvPr/>
          </p:nvSpPr>
          <p:spPr>
            <a:xfrm rot="5400000">
              <a:off x="5812867" y="2664333"/>
              <a:ext cx="802186" cy="1334820"/>
            </a:xfrm>
            <a:prstGeom prst="corner">
              <a:avLst>
                <a:gd name="adj1" fmla="val 16120"/>
                <a:gd name="adj2" fmla="val 16110"/>
              </a:avLst>
            </a:prstGeom>
            <a:gradFill rotWithShape="0">
              <a:gsLst>
                <a:gs pos="88000">
                  <a:srgbClr val="618251"/>
                </a:gs>
                <a:gs pos="100000">
                  <a:srgbClr val="CADAB1"/>
                </a:gs>
              </a:gsLst>
            </a:gra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US"/>
            </a:p>
          </p:txBody>
        </p:sp>
        <p:sp>
          <p:nvSpPr>
            <p:cNvPr id="66" name="Freeform: Shape 65">
              <a:extLst>
                <a:ext uri="{FF2B5EF4-FFF2-40B4-BE49-F238E27FC236}">
                  <a16:creationId xmlns:a16="http://schemas.microsoft.com/office/drawing/2014/main" id="{39D3FAEC-79EB-67F2-ED3D-8AB879F2173C}"/>
                </a:ext>
              </a:extLst>
            </p:cNvPr>
            <p:cNvSpPr/>
            <p:nvPr/>
          </p:nvSpPr>
          <p:spPr>
            <a:xfrm>
              <a:off x="5678962" y="3063196"/>
              <a:ext cx="1205083" cy="1056326"/>
            </a:xfrm>
            <a:custGeom>
              <a:avLst/>
              <a:gdLst>
                <a:gd name="connsiteX0" fmla="*/ 0 w 1205083"/>
                <a:gd name="connsiteY0" fmla="*/ 0 h 1056326"/>
                <a:gd name="connsiteX1" fmla="*/ 1205083 w 1205083"/>
                <a:gd name="connsiteY1" fmla="*/ 0 h 1056326"/>
                <a:gd name="connsiteX2" fmla="*/ 1205083 w 1205083"/>
                <a:gd name="connsiteY2" fmla="*/ 1056326 h 1056326"/>
                <a:gd name="connsiteX3" fmla="*/ 0 w 1205083"/>
                <a:gd name="connsiteY3" fmla="*/ 1056326 h 1056326"/>
                <a:gd name="connsiteX4" fmla="*/ 0 w 1205083"/>
                <a:gd name="connsiteY4" fmla="*/ 0 h 1056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083" h="1056326">
                  <a:moveTo>
                    <a:pt x="0" y="0"/>
                  </a:moveTo>
                  <a:lnTo>
                    <a:pt x="1205083" y="0"/>
                  </a:lnTo>
                  <a:lnTo>
                    <a:pt x="1205083" y="1056326"/>
                  </a:lnTo>
                  <a:lnTo>
                    <a:pt x="0" y="10563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marL="0" marR="0" lvl="0" indent="0" algn="l" defTabSz="1111250" rtl="0" eaLnBrk="1" fontAlgn="auto" latinLnBrk="0" hangingPunct="1">
                <a:lnSpc>
                  <a:spcPct val="90000"/>
                </a:lnSpc>
                <a:spcBef>
                  <a:spcPct val="0"/>
                </a:spcBef>
                <a:spcAft>
                  <a:spcPct val="35000"/>
                </a:spcAft>
                <a:buClrTx/>
                <a:buSzTx/>
                <a:buFontTx/>
                <a:buNone/>
                <a:tabLst/>
                <a:defRPr/>
              </a:pPr>
              <a:r>
                <a:rPr kumimoji="0" lang="en-CA" sz="1100" b="0" i="0" u="none" strike="noStrike" kern="1200" cap="none" spc="0" normalizeH="0" baseline="0" noProof="0" dirty="0">
                  <a:ln>
                    <a:noFill/>
                  </a:ln>
                  <a:solidFill>
                    <a:srgbClr val="000000">
                      <a:hueOff val="0"/>
                      <a:satOff val="0"/>
                      <a:lumOff val="0"/>
                      <a:alphaOff val="0"/>
                    </a:srgbClr>
                  </a:solidFill>
                  <a:effectLst/>
                  <a:uLnTx/>
                  <a:uFillTx/>
                  <a:latin typeface="Franklin Gothic Book"/>
                  <a:ea typeface="+mn-ea"/>
                  <a:cs typeface="+mn-cs"/>
                </a:rPr>
                <a:t>Engage</a:t>
              </a:r>
            </a:p>
          </p:txBody>
        </p:sp>
        <p:sp>
          <p:nvSpPr>
            <p:cNvPr id="67" name="Isosceles Triangle 66">
              <a:extLst>
                <a:ext uri="{FF2B5EF4-FFF2-40B4-BE49-F238E27FC236}">
                  <a16:creationId xmlns:a16="http://schemas.microsoft.com/office/drawing/2014/main" id="{D4F68B42-0CDD-4D07-BBBF-FE19E8B62234}"/>
                </a:ext>
              </a:extLst>
            </p:cNvPr>
            <p:cNvSpPr/>
            <p:nvPr/>
          </p:nvSpPr>
          <p:spPr>
            <a:xfrm>
              <a:off x="6656671" y="2566111"/>
              <a:ext cx="227374" cy="227374"/>
            </a:xfrm>
            <a:prstGeom prst="triangle">
              <a:avLst>
                <a:gd name="adj" fmla="val 100000"/>
              </a:avLst>
            </a:prstGeom>
            <a:solidFill>
              <a:srgbClr val="618251"/>
            </a:soli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US"/>
            </a:p>
          </p:txBody>
        </p:sp>
      </p:grpSp>
      <p:sp>
        <p:nvSpPr>
          <p:cNvPr id="21" name="L-Shape 20">
            <a:extLst>
              <a:ext uri="{FF2B5EF4-FFF2-40B4-BE49-F238E27FC236}">
                <a16:creationId xmlns:a16="http://schemas.microsoft.com/office/drawing/2014/main" id="{0EBBD947-06A2-451C-83A4-CD9C5E832522}"/>
              </a:ext>
            </a:extLst>
          </p:cNvPr>
          <p:cNvSpPr/>
          <p:nvPr/>
        </p:nvSpPr>
        <p:spPr>
          <a:xfrm rot="5400000">
            <a:off x="2246868" y="-780211"/>
            <a:ext cx="914400" cy="4419600"/>
          </a:xfrm>
          <a:prstGeom prst="corner">
            <a:avLst>
              <a:gd name="adj1" fmla="val 16120"/>
              <a:gd name="adj2" fmla="val 16110"/>
            </a:avLst>
          </a:prstGeom>
          <a:gradFill rotWithShape="0">
            <a:gsLst>
              <a:gs pos="90000">
                <a:srgbClr val="618251"/>
              </a:gs>
              <a:gs pos="100000">
                <a:srgbClr val="CADAB1"/>
              </a:gs>
            </a:gsLst>
          </a:gra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B9B79018-3145-4561-8504-A0E9CA7C088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754ED01-E2A0-4C1E-8E21-014B99041579}" type="slidenum">
              <a:rPr kumimoji="0" lang="en-US" sz="1650" b="0" i="0" u="none" strike="noStrike" kern="1200" cap="none" spc="0" normalizeH="0" baseline="0" noProof="0" smtClean="0">
                <a:ln>
                  <a:noFill/>
                </a:ln>
                <a:solidFill>
                  <a:srgbClr val="FFFFFF"/>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650" b="0" i="0" u="none" strike="noStrike" kern="1200" cap="none" spc="0" normalizeH="0" baseline="0" noProof="0" dirty="0">
              <a:ln>
                <a:noFill/>
              </a:ln>
              <a:solidFill>
                <a:srgbClr val="FFFFFF"/>
              </a:solidFill>
              <a:effectLst/>
              <a:uLnTx/>
              <a:uFillTx/>
              <a:latin typeface="Franklin Gothic Book"/>
              <a:ea typeface="+mn-ea"/>
              <a:cs typeface="+mn-cs"/>
            </a:endParaRPr>
          </a:p>
        </p:txBody>
      </p:sp>
      <p:pic>
        <p:nvPicPr>
          <p:cNvPr id="13" name="Picture 12">
            <a:extLst>
              <a:ext uri="{FF2B5EF4-FFF2-40B4-BE49-F238E27FC236}">
                <a16:creationId xmlns:a16="http://schemas.microsoft.com/office/drawing/2014/main" id="{F060A98E-6534-15A6-2C81-FA40A61B6CED}"/>
              </a:ext>
            </a:extLst>
          </p:cNvPr>
          <p:cNvPicPr>
            <a:picLocks noChangeAspect="1"/>
          </p:cNvPicPr>
          <p:nvPr/>
        </p:nvPicPr>
        <p:blipFill>
          <a:blip r:embed="rId4"/>
          <a:stretch>
            <a:fillRect/>
          </a:stretch>
        </p:blipFill>
        <p:spPr>
          <a:xfrm>
            <a:off x="8808363" y="2570750"/>
            <a:ext cx="3151186" cy="4069737"/>
          </a:xfrm>
          <a:prstGeom prst="rect">
            <a:avLst/>
          </a:prstGeom>
          <a:ln>
            <a:solidFill>
              <a:schemeClr val="tx1"/>
            </a:solidFill>
          </a:ln>
          <a:effectLst>
            <a:outerShdw blurRad="50800" dist="38100" dir="2700000" algn="tl" rotWithShape="0">
              <a:prstClr val="black">
                <a:alpha val="40000"/>
              </a:prstClr>
            </a:outerShdw>
          </a:effectLst>
        </p:spPr>
      </p:pic>
      <p:pic>
        <p:nvPicPr>
          <p:cNvPr id="20" name="Picture 19">
            <a:extLst>
              <a:ext uri="{FF2B5EF4-FFF2-40B4-BE49-F238E27FC236}">
                <a16:creationId xmlns:a16="http://schemas.microsoft.com/office/drawing/2014/main" id="{4A6DAAC2-42C6-B5CE-063E-7CCC63086DC2}"/>
              </a:ext>
            </a:extLst>
          </p:cNvPr>
          <p:cNvPicPr>
            <a:picLocks noChangeAspect="1"/>
          </p:cNvPicPr>
          <p:nvPr/>
        </p:nvPicPr>
        <p:blipFill>
          <a:blip r:embed="rId4"/>
          <a:stretch>
            <a:fillRect/>
          </a:stretch>
        </p:blipFill>
        <p:spPr>
          <a:xfrm>
            <a:off x="8587803" y="2658619"/>
            <a:ext cx="3008247" cy="3885133"/>
          </a:xfrm>
          <a:prstGeom prst="rect">
            <a:avLst/>
          </a:prstGeom>
          <a:ln>
            <a:solidFill>
              <a:schemeClr val="tx1"/>
            </a:solidFill>
          </a:ln>
          <a:effectLst>
            <a:outerShdw blurRad="50800" dist="38100" dir="2700000" algn="tl" rotWithShape="0">
              <a:prstClr val="black">
                <a:alpha val="40000"/>
              </a:prstClr>
            </a:outerShdw>
          </a:effectLst>
        </p:spPr>
      </p:pic>
      <p:sp>
        <p:nvSpPr>
          <p:cNvPr id="23" name="TextBox 22">
            <a:extLst>
              <a:ext uri="{FF2B5EF4-FFF2-40B4-BE49-F238E27FC236}">
                <a16:creationId xmlns:a16="http://schemas.microsoft.com/office/drawing/2014/main" id="{D9950541-C98E-3E4D-238F-419665C51244}"/>
              </a:ext>
            </a:extLst>
          </p:cNvPr>
          <p:cNvSpPr txBox="1"/>
          <p:nvPr/>
        </p:nvSpPr>
        <p:spPr>
          <a:xfrm>
            <a:off x="617325" y="1211823"/>
            <a:ext cx="4712302" cy="52014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1.5 hr. Virtual Orientation: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Organizational Overview</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2000" dirty="0">
                <a:solidFill>
                  <a:srgbClr val="000000"/>
                </a:solidFill>
                <a:latin typeface="Calibri" panose="020F0502020204030204" pitchFamily="34" charset="0"/>
                <a:cs typeface="Calibri" panose="020F0502020204030204" pitchFamily="34" charset="0"/>
              </a:rPr>
              <a:t>Committee Overview/Schedule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Clinical Trial Touchpoints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2000" dirty="0">
                <a:solidFill>
                  <a:srgbClr val="000000"/>
                </a:solidFill>
                <a:latin typeface="Calibri" panose="020F0502020204030204" pitchFamily="34" charset="0"/>
                <a:cs typeface="Calibri" panose="020F0502020204030204" pitchFamily="34" charset="0"/>
              </a:rPr>
              <a:t>Website</a:t>
            </a:r>
          </a:p>
          <a:p>
            <a:pPr marR="0" lvl="1" algn="l" defTabSz="914400" rtl="0" eaLnBrk="1" fontAlgn="auto" latinLnBrk="0" hangingPunct="1">
              <a:lnSpc>
                <a:spcPct val="100000"/>
              </a:lnSpc>
              <a:spcBef>
                <a:spcPts val="0"/>
              </a:spcBef>
              <a:spcAft>
                <a:spcPts val="0"/>
              </a:spcAft>
              <a:buClrTx/>
              <a:buSzTx/>
              <a:tabLst/>
              <a:defRPr/>
            </a:pPr>
            <a:endParaRPr kumimoji="0" lang="en-CA"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Orientation Manual:</a:t>
            </a:r>
          </a:p>
          <a:p>
            <a:pPr marL="742950" lvl="1" indent="-285750">
              <a:buFont typeface="Arial" panose="020B0604020202020204" pitchFamily="34" charset="0"/>
              <a:buChar char="•"/>
              <a:defRPr/>
            </a:pPr>
            <a:r>
              <a:rPr kumimoji="0" lang="en-CA"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a:t>
            </a:r>
            <a:r>
              <a:rPr kumimoji="0" lang="en-US" sz="20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omprehensive</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handbook covering everything patient reps need to know about CCTG and the patient rep role</a:t>
            </a:r>
          </a:p>
          <a:p>
            <a:pPr lvl="1">
              <a:defRPr/>
            </a:pPr>
            <a:endParaRPr lang="en-US" sz="2000" dirty="0">
              <a:solidFill>
                <a:srgbClr val="00000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defRPr/>
            </a:pPr>
            <a:r>
              <a:rPr lang="en-US" sz="2000" dirty="0">
                <a:solidFill>
                  <a:srgbClr val="000000"/>
                </a:solidFill>
                <a:latin typeface="Calibri" panose="020F0502020204030204" pitchFamily="34" charset="0"/>
                <a:cs typeface="Calibri" panose="020F0502020204030204" pitchFamily="34" charset="0"/>
              </a:rPr>
              <a:t>Annual Training Session (Spring Meeting)</a:t>
            </a:r>
          </a:p>
          <a:p>
            <a:pPr marL="285750" indent="-285750">
              <a:buFont typeface="Arial" panose="020B0604020202020204" pitchFamily="34" charset="0"/>
              <a:buChar char="•"/>
              <a:defRPr/>
            </a:pP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285750" indent="-285750">
              <a:buFont typeface="Arial" panose="020B0604020202020204" pitchFamily="34" charset="0"/>
              <a:buChar char="•"/>
              <a:defRPr/>
            </a:pPr>
            <a:r>
              <a:rPr lang="en-US" sz="2000" dirty="0">
                <a:solidFill>
                  <a:srgbClr val="000000"/>
                </a:solidFill>
                <a:latin typeface="Calibri" panose="020F0502020204030204" pitchFamily="34" charset="0"/>
                <a:cs typeface="Calibri" panose="020F0502020204030204" pitchFamily="34" charset="0"/>
              </a:rPr>
              <a:t>Patient Representative Committee Website </a:t>
            </a:r>
            <a:endParaRPr kumimoji="0" lang="en-CA"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6" name="Title 1">
            <a:extLst>
              <a:ext uri="{FF2B5EF4-FFF2-40B4-BE49-F238E27FC236}">
                <a16:creationId xmlns:a16="http://schemas.microsoft.com/office/drawing/2014/main" id="{CEFC1E65-23EE-09C9-CD25-7CED20DD08AA}"/>
              </a:ext>
            </a:extLst>
          </p:cNvPr>
          <p:cNvSpPr txBox="1">
            <a:spLocks/>
          </p:cNvSpPr>
          <p:nvPr/>
        </p:nvSpPr>
        <p:spPr>
          <a:xfrm>
            <a:off x="378119" y="269990"/>
            <a:ext cx="8625957" cy="5486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b="1" strike="noStrike" kern="1200" cap="none" baseline="0">
                <a:solidFill>
                  <a:srgbClr val="519136"/>
                </a:solidFill>
                <a:latin typeface="Calibri" panose="020F0502020204030204"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CA" b="1" i="0" u="none" strike="noStrike" kern="1200" cap="none" spc="0" normalizeH="0" baseline="0" noProof="0" dirty="0">
                <a:ln>
                  <a:noFill/>
                </a:ln>
                <a:solidFill>
                  <a:srgbClr val="3D6D28"/>
                </a:solidFill>
                <a:effectLst/>
                <a:uLnTx/>
                <a:uFillTx/>
                <a:latin typeface="Calibri" panose="020F0502020204030204" pitchFamily="34" charset="0"/>
                <a:ea typeface="+mj-ea"/>
                <a:cs typeface="+mj-cs"/>
              </a:rPr>
              <a:t>Patient Representative Orientation and Training</a:t>
            </a:r>
          </a:p>
        </p:txBody>
      </p:sp>
      <p:grpSp>
        <p:nvGrpSpPr>
          <p:cNvPr id="2" name="Group 1">
            <a:extLst>
              <a:ext uri="{FF2B5EF4-FFF2-40B4-BE49-F238E27FC236}">
                <a16:creationId xmlns:a16="http://schemas.microsoft.com/office/drawing/2014/main" id="{6C3D5087-56B5-641F-3961-B39343D27306}"/>
              </a:ext>
            </a:extLst>
          </p:cNvPr>
          <p:cNvGrpSpPr/>
          <p:nvPr/>
        </p:nvGrpSpPr>
        <p:grpSpPr>
          <a:xfrm>
            <a:off x="5278315" y="2542266"/>
            <a:ext cx="3151186" cy="3906250"/>
            <a:chOff x="3810000" y="1905000"/>
            <a:chExt cx="3519714" cy="4480932"/>
          </a:xfrm>
        </p:grpSpPr>
        <p:sp>
          <p:nvSpPr>
            <p:cNvPr id="3" name="Slide Number Placeholder 3">
              <a:extLst>
                <a:ext uri="{FF2B5EF4-FFF2-40B4-BE49-F238E27FC236}">
                  <a16:creationId xmlns:a16="http://schemas.microsoft.com/office/drawing/2014/main" id="{0742BC8B-72F2-33E1-EF4C-6E7F9360BF9C}"/>
                </a:ext>
              </a:extLst>
            </p:cNvPr>
            <p:cNvSpPr txBox="1">
              <a:spLocks/>
            </p:cNvSpPr>
            <p:nvPr/>
          </p:nvSpPr>
          <p:spPr>
            <a:xfrm>
              <a:off x="6636641" y="5713622"/>
              <a:ext cx="670560" cy="502920"/>
            </a:xfrm>
            <a:prstGeom prst="ellipse">
              <a:avLst/>
            </a:prstGeom>
            <a:ln w="19050">
              <a:solidFill>
                <a:srgbClr val="FFFFFF"/>
              </a:solidFill>
            </a:ln>
          </p:spPr>
          <p:txBody>
            <a:bodyPr vert="horz" lIns="9144" tIns="9144" rIns="9144" bIns="9144" rtlCol="0" anchor="ctr">
              <a:normAutofit/>
            </a:bodyPr>
            <a:lstStyle>
              <a:defPPr>
                <a:defRPr lang="en-US"/>
              </a:defPPr>
              <a:lvl1pPr marL="0" algn="ctr" defTabSz="914400" rtl="0" eaLnBrk="1" latinLnBrk="0" hangingPunct="1">
                <a:defRPr sz="16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2754ED01-E2A0-4C1E-8E21-014B99041579}" type="slidenum">
                <a:rPr kumimoji="0" lang="en-US" sz="1650" b="0" i="0" u="none" strike="noStrike" kern="1200" cap="none" spc="0" normalizeH="0" baseline="0" noProof="0" smtClean="0">
                  <a:ln>
                    <a:noFill/>
                  </a:ln>
                  <a:solidFill>
                    <a:srgbClr val="FFFFFF"/>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650" b="0" i="0" u="none" strike="noStrike" kern="1200" cap="none" spc="0" normalizeH="0" baseline="0" noProof="0" dirty="0">
                <a:ln>
                  <a:noFill/>
                </a:ln>
                <a:solidFill>
                  <a:srgbClr val="FFFFFF"/>
                </a:solidFill>
                <a:effectLst/>
                <a:uLnTx/>
                <a:uFillTx/>
                <a:latin typeface="Franklin Gothic Book"/>
                <a:ea typeface="+mn-ea"/>
                <a:cs typeface="+mn-cs"/>
              </a:endParaRPr>
            </a:p>
          </p:txBody>
        </p:sp>
        <p:pic>
          <p:nvPicPr>
            <p:cNvPr id="5" name="Picture 4">
              <a:extLst>
                <a:ext uri="{FF2B5EF4-FFF2-40B4-BE49-F238E27FC236}">
                  <a16:creationId xmlns:a16="http://schemas.microsoft.com/office/drawing/2014/main" id="{A90C5E68-1ABD-F30E-BEDE-D445615288C9}"/>
                </a:ext>
              </a:extLst>
            </p:cNvPr>
            <p:cNvPicPr>
              <a:picLocks noChangeAspect="1"/>
            </p:cNvPicPr>
            <p:nvPr/>
          </p:nvPicPr>
          <p:blipFill>
            <a:blip r:embed="rId5"/>
            <a:stretch>
              <a:fillRect/>
            </a:stretch>
          </p:blipFill>
          <p:spPr>
            <a:xfrm>
              <a:off x="3810000" y="1905000"/>
              <a:ext cx="3360057" cy="4343400"/>
            </a:xfrm>
            <a:prstGeom prst="rect">
              <a:avLst/>
            </a:prstGeom>
            <a:ln>
              <a:solidFill>
                <a:schemeClr val="tx1"/>
              </a:solidFill>
            </a:ln>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E16BD2F0-A4DF-1BE7-40E9-3996F70E4036}"/>
                </a:ext>
              </a:extLst>
            </p:cNvPr>
            <p:cNvPicPr>
              <a:picLocks noChangeAspect="1"/>
            </p:cNvPicPr>
            <p:nvPr/>
          </p:nvPicPr>
          <p:blipFill>
            <a:blip r:embed="rId5"/>
            <a:stretch>
              <a:fillRect/>
            </a:stretch>
          </p:blipFill>
          <p:spPr>
            <a:xfrm>
              <a:off x="3847698" y="1934575"/>
              <a:ext cx="3360057" cy="4343400"/>
            </a:xfrm>
            <a:prstGeom prst="rect">
              <a:avLst/>
            </a:prstGeom>
            <a:ln>
              <a:solidFill>
                <a:schemeClr val="tx1"/>
              </a:solidFill>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7740E8BC-4EA6-1151-3C88-2B7DAD3345F2}"/>
                </a:ext>
              </a:extLst>
            </p:cNvPr>
            <p:cNvPicPr>
              <a:picLocks noChangeAspect="1"/>
            </p:cNvPicPr>
            <p:nvPr/>
          </p:nvPicPr>
          <p:blipFill>
            <a:blip r:embed="rId5"/>
            <a:stretch>
              <a:fillRect/>
            </a:stretch>
          </p:blipFill>
          <p:spPr>
            <a:xfrm>
              <a:off x="3886747" y="1967077"/>
              <a:ext cx="3360057" cy="4343400"/>
            </a:xfrm>
            <a:prstGeom prst="rect">
              <a:avLst/>
            </a:prstGeom>
            <a:ln>
              <a:solidFill>
                <a:schemeClr val="tx1"/>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A545823D-F106-60B6-162D-D07DE7F46898}"/>
                </a:ext>
              </a:extLst>
            </p:cNvPr>
            <p:cNvPicPr>
              <a:picLocks noChangeAspect="1"/>
            </p:cNvPicPr>
            <p:nvPr/>
          </p:nvPicPr>
          <p:blipFill>
            <a:blip r:embed="rId5"/>
            <a:stretch>
              <a:fillRect/>
            </a:stretch>
          </p:blipFill>
          <p:spPr>
            <a:xfrm>
              <a:off x="3925526" y="2004401"/>
              <a:ext cx="3360057" cy="4343400"/>
            </a:xfrm>
            <a:prstGeom prst="rect">
              <a:avLst/>
            </a:prstGeom>
            <a:ln>
              <a:solidFill>
                <a:schemeClr val="tx1"/>
              </a:solidFill>
            </a:ln>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BB4B405B-7474-1ACA-0672-BF09BE083BB7}"/>
                </a:ext>
              </a:extLst>
            </p:cNvPr>
            <p:cNvPicPr>
              <a:picLocks noChangeAspect="1"/>
            </p:cNvPicPr>
            <p:nvPr/>
          </p:nvPicPr>
          <p:blipFill>
            <a:blip r:embed="rId5"/>
            <a:stretch>
              <a:fillRect/>
            </a:stretch>
          </p:blipFill>
          <p:spPr>
            <a:xfrm>
              <a:off x="3969657" y="2042532"/>
              <a:ext cx="3360057" cy="4343400"/>
            </a:xfrm>
            <a:prstGeom prst="rect">
              <a:avLst/>
            </a:prstGeom>
            <a:ln>
              <a:solidFill>
                <a:schemeClr val="tx1"/>
              </a:solidFill>
            </a:ln>
            <a:effectLst>
              <a:outerShdw blurRad="50800" dist="38100" dir="2700000" algn="tl" rotWithShape="0">
                <a:prstClr val="black">
                  <a:alpha val="40000"/>
                </a:prstClr>
              </a:outerShdw>
            </a:effectLst>
          </p:spPr>
        </p:pic>
      </p:grpSp>
      <p:grpSp>
        <p:nvGrpSpPr>
          <p:cNvPr id="10" name="Group 9">
            <a:extLst>
              <a:ext uri="{FF2B5EF4-FFF2-40B4-BE49-F238E27FC236}">
                <a16:creationId xmlns:a16="http://schemas.microsoft.com/office/drawing/2014/main" id="{80983A02-D91E-AF7E-4829-DAA31BF3E1F2}"/>
              </a:ext>
            </a:extLst>
          </p:cNvPr>
          <p:cNvGrpSpPr/>
          <p:nvPr/>
        </p:nvGrpSpPr>
        <p:grpSpPr>
          <a:xfrm>
            <a:off x="7799244" y="4255146"/>
            <a:ext cx="1321485" cy="2512582"/>
            <a:chOff x="8996332" y="1066800"/>
            <a:chExt cx="2814668" cy="5343044"/>
          </a:xfrm>
        </p:grpSpPr>
        <p:sp>
          <p:nvSpPr>
            <p:cNvPr id="11" name="Text Box 4">
              <a:extLst>
                <a:ext uri="{FF2B5EF4-FFF2-40B4-BE49-F238E27FC236}">
                  <a16:creationId xmlns:a16="http://schemas.microsoft.com/office/drawing/2014/main" id="{3FD4421A-48DE-AA3E-0450-497DD40F24C5}"/>
                </a:ext>
              </a:extLst>
            </p:cNvPr>
            <p:cNvSpPr txBox="1">
              <a:spLocks noChangeArrowheads="1"/>
            </p:cNvSpPr>
            <p:nvPr/>
          </p:nvSpPr>
          <p:spPr bwMode="auto">
            <a:xfrm>
              <a:off x="9010345" y="1066800"/>
              <a:ext cx="2800655" cy="417335"/>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5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Ideation</a:t>
              </a:r>
            </a:p>
          </p:txBody>
        </p:sp>
        <p:sp>
          <p:nvSpPr>
            <p:cNvPr id="14" name="Text Box 4">
              <a:extLst>
                <a:ext uri="{FF2B5EF4-FFF2-40B4-BE49-F238E27FC236}">
                  <a16:creationId xmlns:a16="http://schemas.microsoft.com/office/drawing/2014/main" id="{1E3845E0-9487-4D0E-1986-412BE015F3F9}"/>
                </a:ext>
              </a:extLst>
            </p:cNvPr>
            <p:cNvSpPr txBox="1">
              <a:spLocks noChangeArrowheads="1"/>
            </p:cNvSpPr>
            <p:nvPr/>
          </p:nvSpPr>
          <p:spPr bwMode="auto">
            <a:xfrm>
              <a:off x="9010345" y="1506684"/>
              <a:ext cx="2800655" cy="417335"/>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5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Proposal Development</a:t>
              </a:r>
            </a:p>
          </p:txBody>
        </p:sp>
        <p:sp>
          <p:nvSpPr>
            <p:cNvPr id="15" name="Text Box 4">
              <a:extLst>
                <a:ext uri="{FF2B5EF4-FFF2-40B4-BE49-F238E27FC236}">
                  <a16:creationId xmlns:a16="http://schemas.microsoft.com/office/drawing/2014/main" id="{0CF7E16E-174B-2A1F-21D4-97C68A272B85}"/>
                </a:ext>
              </a:extLst>
            </p:cNvPr>
            <p:cNvSpPr txBox="1">
              <a:spLocks noChangeArrowheads="1"/>
            </p:cNvSpPr>
            <p:nvPr/>
          </p:nvSpPr>
          <p:spPr bwMode="auto">
            <a:xfrm>
              <a:off x="9010343" y="1946563"/>
              <a:ext cx="2800655" cy="417335"/>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5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Proposal Review / Approval</a:t>
              </a:r>
            </a:p>
          </p:txBody>
        </p:sp>
        <p:sp>
          <p:nvSpPr>
            <p:cNvPr id="16" name="Text Box 4">
              <a:extLst>
                <a:ext uri="{FF2B5EF4-FFF2-40B4-BE49-F238E27FC236}">
                  <a16:creationId xmlns:a16="http://schemas.microsoft.com/office/drawing/2014/main" id="{F948C6AA-06B7-C232-D582-1877D615929A}"/>
                </a:ext>
              </a:extLst>
            </p:cNvPr>
            <p:cNvSpPr txBox="1">
              <a:spLocks noChangeArrowheads="1"/>
            </p:cNvSpPr>
            <p:nvPr/>
          </p:nvSpPr>
          <p:spPr bwMode="auto">
            <a:xfrm>
              <a:off x="9010343" y="2390798"/>
              <a:ext cx="2800655" cy="417335"/>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5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Develop Protocol &amp; Consent</a:t>
              </a:r>
            </a:p>
          </p:txBody>
        </p:sp>
        <p:sp>
          <p:nvSpPr>
            <p:cNvPr id="17" name="Text Box 4">
              <a:extLst>
                <a:ext uri="{FF2B5EF4-FFF2-40B4-BE49-F238E27FC236}">
                  <a16:creationId xmlns:a16="http://schemas.microsoft.com/office/drawing/2014/main" id="{66D842A4-7CA6-4DAD-AD6A-876F39CAE848}"/>
                </a:ext>
              </a:extLst>
            </p:cNvPr>
            <p:cNvSpPr txBox="1">
              <a:spLocks noChangeArrowheads="1"/>
            </p:cNvSpPr>
            <p:nvPr/>
          </p:nvSpPr>
          <p:spPr bwMode="auto">
            <a:xfrm>
              <a:off x="9010343" y="2841226"/>
              <a:ext cx="2800655" cy="379395"/>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4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Operations Centre Activaton</a:t>
              </a:r>
            </a:p>
          </p:txBody>
        </p:sp>
        <p:sp>
          <p:nvSpPr>
            <p:cNvPr id="18" name="Text Box 4">
              <a:extLst>
                <a:ext uri="{FF2B5EF4-FFF2-40B4-BE49-F238E27FC236}">
                  <a16:creationId xmlns:a16="http://schemas.microsoft.com/office/drawing/2014/main" id="{068D36AA-0FE4-E252-AFE0-2B82319C3D26}"/>
                </a:ext>
              </a:extLst>
            </p:cNvPr>
            <p:cNvSpPr txBox="1">
              <a:spLocks noChangeArrowheads="1"/>
            </p:cNvSpPr>
            <p:nvPr/>
          </p:nvSpPr>
          <p:spPr bwMode="auto">
            <a:xfrm>
              <a:off x="9010345" y="3297616"/>
              <a:ext cx="2800655" cy="417335"/>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5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Cancer Centres Activation</a:t>
              </a:r>
            </a:p>
          </p:txBody>
        </p:sp>
        <p:sp>
          <p:nvSpPr>
            <p:cNvPr id="19" name="Text Box 4">
              <a:extLst>
                <a:ext uri="{FF2B5EF4-FFF2-40B4-BE49-F238E27FC236}">
                  <a16:creationId xmlns:a16="http://schemas.microsoft.com/office/drawing/2014/main" id="{904FC2AA-45E2-53E5-DF27-FA037C06D191}"/>
                </a:ext>
              </a:extLst>
            </p:cNvPr>
            <p:cNvSpPr txBox="1">
              <a:spLocks noChangeArrowheads="1"/>
            </p:cNvSpPr>
            <p:nvPr/>
          </p:nvSpPr>
          <p:spPr bwMode="auto">
            <a:xfrm>
              <a:off x="9010343" y="3744642"/>
              <a:ext cx="2800655" cy="417335"/>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5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Accrual &amp; Data Collection</a:t>
              </a:r>
            </a:p>
          </p:txBody>
        </p:sp>
        <p:sp>
          <p:nvSpPr>
            <p:cNvPr id="22" name="Text Box 4">
              <a:extLst>
                <a:ext uri="{FF2B5EF4-FFF2-40B4-BE49-F238E27FC236}">
                  <a16:creationId xmlns:a16="http://schemas.microsoft.com/office/drawing/2014/main" id="{F778860E-BD12-B757-ADF5-71607E8C7D2A}"/>
                </a:ext>
              </a:extLst>
            </p:cNvPr>
            <p:cNvSpPr txBox="1">
              <a:spLocks noChangeArrowheads="1"/>
            </p:cNvSpPr>
            <p:nvPr/>
          </p:nvSpPr>
          <p:spPr bwMode="auto">
            <a:xfrm>
              <a:off x="9010340" y="4196959"/>
              <a:ext cx="2800655" cy="417335"/>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5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Closure to Accrual</a:t>
              </a:r>
            </a:p>
          </p:txBody>
        </p:sp>
        <p:sp>
          <p:nvSpPr>
            <p:cNvPr id="24" name="Text Box 4">
              <a:extLst>
                <a:ext uri="{FF2B5EF4-FFF2-40B4-BE49-F238E27FC236}">
                  <a16:creationId xmlns:a16="http://schemas.microsoft.com/office/drawing/2014/main" id="{7010A087-4EA4-E1BF-4F87-1B9B16B2515A}"/>
                </a:ext>
              </a:extLst>
            </p:cNvPr>
            <p:cNvSpPr txBox="1">
              <a:spLocks noChangeArrowheads="1"/>
            </p:cNvSpPr>
            <p:nvPr/>
          </p:nvSpPr>
          <p:spPr bwMode="auto">
            <a:xfrm>
              <a:off x="9010340" y="4648645"/>
              <a:ext cx="2800655" cy="417335"/>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5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Follow Up/Data Collection</a:t>
              </a:r>
            </a:p>
          </p:txBody>
        </p:sp>
        <p:sp>
          <p:nvSpPr>
            <p:cNvPr id="25" name="Text Box 4">
              <a:extLst>
                <a:ext uri="{FF2B5EF4-FFF2-40B4-BE49-F238E27FC236}">
                  <a16:creationId xmlns:a16="http://schemas.microsoft.com/office/drawing/2014/main" id="{1F1D503D-2803-AB45-ED9F-88BB5B1F08A4}"/>
                </a:ext>
              </a:extLst>
            </p:cNvPr>
            <p:cNvSpPr txBox="1">
              <a:spLocks noChangeArrowheads="1"/>
            </p:cNvSpPr>
            <p:nvPr/>
          </p:nvSpPr>
          <p:spPr bwMode="auto">
            <a:xfrm>
              <a:off x="8996332" y="5095972"/>
              <a:ext cx="2800655" cy="417335"/>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5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Endpoint(s) Met</a:t>
              </a:r>
            </a:p>
          </p:txBody>
        </p:sp>
        <p:sp>
          <p:nvSpPr>
            <p:cNvPr id="53" name="Text Box 4">
              <a:extLst>
                <a:ext uri="{FF2B5EF4-FFF2-40B4-BE49-F238E27FC236}">
                  <a16:creationId xmlns:a16="http://schemas.microsoft.com/office/drawing/2014/main" id="{5E7D7387-C1B1-B394-8503-6D6EF27E1CD2}"/>
                </a:ext>
              </a:extLst>
            </p:cNvPr>
            <p:cNvSpPr txBox="1">
              <a:spLocks noChangeArrowheads="1"/>
            </p:cNvSpPr>
            <p:nvPr/>
          </p:nvSpPr>
          <p:spPr bwMode="auto">
            <a:xfrm>
              <a:off x="8999135" y="5543299"/>
              <a:ext cx="2800655" cy="417335"/>
            </a:xfrm>
            <a:prstGeom prst="rect">
              <a:avLst/>
            </a:prstGeom>
            <a:gradFill>
              <a:gsLst>
                <a:gs pos="0">
                  <a:srgbClr val="618251"/>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5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Analysis &amp; Reporting</a:t>
              </a:r>
            </a:p>
          </p:txBody>
        </p:sp>
        <p:sp>
          <p:nvSpPr>
            <p:cNvPr id="54" name="Text Box 4">
              <a:extLst>
                <a:ext uri="{FF2B5EF4-FFF2-40B4-BE49-F238E27FC236}">
                  <a16:creationId xmlns:a16="http://schemas.microsoft.com/office/drawing/2014/main" id="{F7D24C04-C3C9-F215-55B3-5CF43BCE2FCD}"/>
                </a:ext>
              </a:extLst>
            </p:cNvPr>
            <p:cNvSpPr txBox="1">
              <a:spLocks noChangeArrowheads="1"/>
            </p:cNvSpPr>
            <p:nvPr/>
          </p:nvSpPr>
          <p:spPr bwMode="auto">
            <a:xfrm>
              <a:off x="8999135" y="5992509"/>
              <a:ext cx="2800655" cy="417335"/>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5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Permanent Closure</a:t>
              </a:r>
            </a:p>
          </p:txBody>
        </p:sp>
      </p:grpSp>
    </p:spTree>
    <p:extLst>
      <p:ext uri="{BB962C8B-B14F-4D97-AF65-F5344CB8AC3E}">
        <p14:creationId xmlns:p14="http://schemas.microsoft.com/office/powerpoint/2010/main" val="41861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79B242-943E-FB8B-8DD2-AAD4CB685E9F}"/>
              </a:ext>
            </a:extLst>
          </p:cNvPr>
          <p:cNvSpPr>
            <a:spLocks noGrp="1"/>
          </p:cNvSpPr>
          <p:nvPr>
            <p:ph type="body" sz="quarter" idx="13"/>
          </p:nvPr>
        </p:nvSpPr>
        <p:spPr>
          <a:xfrm>
            <a:off x="609600" y="2743200"/>
            <a:ext cx="7543800" cy="990600"/>
          </a:xfrm>
        </p:spPr>
        <p:txBody>
          <a:bodyPr>
            <a:normAutofit fontScale="77500" lnSpcReduction="20000"/>
          </a:bodyPr>
          <a:lstStyle/>
          <a:p>
            <a:pPr marL="0" indent="0">
              <a:buNone/>
            </a:pPr>
            <a:r>
              <a:rPr lang="fr-FR" dirty="0"/>
              <a:t>Patient Engagement Model &amp; </a:t>
            </a:r>
            <a:r>
              <a:rPr lang="fr-FR" dirty="0" err="1"/>
              <a:t>Clinical</a:t>
            </a:r>
            <a:r>
              <a:rPr lang="fr-FR" dirty="0"/>
              <a:t> Trial </a:t>
            </a:r>
            <a:r>
              <a:rPr lang="fr-FR" dirty="0" err="1"/>
              <a:t>Touchpoints</a:t>
            </a:r>
            <a:endParaRPr lang="fr-FR" dirty="0"/>
          </a:p>
        </p:txBody>
      </p:sp>
    </p:spTree>
    <p:extLst>
      <p:ext uri="{BB962C8B-B14F-4D97-AF65-F5344CB8AC3E}">
        <p14:creationId xmlns:p14="http://schemas.microsoft.com/office/powerpoint/2010/main" val="2161124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B3A24A-F35C-245A-B146-A8A9FF16D262}"/>
              </a:ext>
            </a:extLst>
          </p:cNvPr>
          <p:cNvSpPr>
            <a:spLocks noGrp="1"/>
          </p:cNvSpPr>
          <p:nvPr>
            <p:ph idx="1"/>
          </p:nvPr>
        </p:nvSpPr>
        <p:spPr>
          <a:xfrm>
            <a:off x="786541" y="2057400"/>
            <a:ext cx="7671659" cy="3124200"/>
          </a:xfrm>
        </p:spPr>
        <p:txBody>
          <a:bodyPr>
            <a:normAutofit/>
          </a:bodyPr>
          <a:lstStyle/>
          <a:p>
            <a:r>
              <a:rPr lang="en-US" sz="1800" b="1" dirty="0">
                <a:effectLst/>
                <a:latin typeface="Calibri" panose="020F0502020204030204" pitchFamily="34" charset="0"/>
                <a:ea typeface="MS Mincho" panose="02020609040205080304" pitchFamily="49" charset="-128"/>
                <a:cs typeface="Times New Roman" panose="02020603050405020304" pitchFamily="18" charset="0"/>
              </a:rPr>
              <a:t>The role of Patient Representatives in the Canadian Cancer Trials Group (CCTG)</a:t>
            </a:r>
          </a:p>
          <a:p>
            <a:pPr lvl="2"/>
            <a:r>
              <a:rPr lang="en-US" sz="1800" dirty="0">
                <a:effectLst/>
                <a:latin typeface="Calibri" panose="020F0502020204030204" pitchFamily="34" charset="0"/>
                <a:ea typeface="MS Mincho" panose="02020609040205080304" pitchFamily="49" charset="-128"/>
                <a:cs typeface="Times New Roman" panose="02020603050405020304" pitchFamily="18" charset="0"/>
              </a:rPr>
              <a:t> is to represent the perspective of patients and their families, and the public at large, in the development and delivery of cancer clinical trials. </a:t>
            </a:r>
          </a:p>
          <a:p>
            <a:endParaRPr lang="en-US" sz="1800" dirty="0">
              <a:ea typeface="MS Mincho" panose="02020609040205080304" pitchFamily="49" charset="-128"/>
              <a:cs typeface="Times New Roman" panose="02020603050405020304" pitchFamily="18" charset="0"/>
            </a:endParaRPr>
          </a:p>
          <a:p>
            <a:r>
              <a:rPr lang="en-US" sz="1800" b="1" dirty="0">
                <a:effectLst/>
                <a:latin typeface="Calibri" panose="020F0502020204030204" pitchFamily="34" charset="0"/>
                <a:ea typeface="MS Mincho" panose="02020609040205080304" pitchFamily="49" charset="-128"/>
                <a:cs typeface="Times New Roman" panose="02020603050405020304" pitchFamily="18" charset="0"/>
              </a:rPr>
              <a:t>This is achieved by </a:t>
            </a:r>
          </a:p>
          <a:p>
            <a:pPr lvl="2"/>
            <a:r>
              <a:rPr lang="en-US" sz="1800" dirty="0">
                <a:effectLst/>
                <a:latin typeface="Calibri" panose="020F0502020204030204" pitchFamily="34" charset="0"/>
                <a:ea typeface="MS Mincho" panose="02020609040205080304" pitchFamily="49" charset="-128"/>
                <a:cs typeface="Times New Roman" panose="02020603050405020304" pitchFamily="18" charset="0"/>
              </a:rPr>
              <a:t>teaming with health care professionals/researcher, and </a:t>
            </a:r>
          </a:p>
          <a:p>
            <a:pPr lvl="2"/>
            <a:r>
              <a:rPr lang="en-US" sz="1800" dirty="0">
                <a:effectLst/>
                <a:latin typeface="Calibri" panose="020F0502020204030204" pitchFamily="34" charset="0"/>
                <a:ea typeface="MS Mincho" panose="02020609040205080304" pitchFamily="49" charset="-128"/>
                <a:cs typeface="Times New Roman" panose="02020603050405020304" pitchFamily="18" charset="0"/>
              </a:rPr>
              <a:t>providing formal patient input at defined patient touchpoints in the CCTG clinical trial lifecycle, from ideation through to trial closure.</a:t>
            </a:r>
          </a:p>
          <a:p>
            <a:pPr marL="237744" lvl="2" indent="0">
              <a:buNone/>
            </a:pPr>
            <a:endParaRPr lang="en-US" sz="1800" dirty="0">
              <a:ea typeface="MS Mincho" panose="02020609040205080304" pitchFamily="49" charset="-128"/>
              <a:cs typeface="Times New Roman" panose="02020603050405020304" pitchFamily="18" charset="0"/>
            </a:endParaRPr>
          </a:p>
          <a:p>
            <a:pPr lvl="2"/>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p:txBody>
      </p:sp>
      <p:sp>
        <p:nvSpPr>
          <p:cNvPr id="4" name="Slide Number Placeholder 3">
            <a:extLst>
              <a:ext uri="{FF2B5EF4-FFF2-40B4-BE49-F238E27FC236}">
                <a16:creationId xmlns:a16="http://schemas.microsoft.com/office/drawing/2014/main" id="{5CA73C47-48D2-AD0C-4B4A-423BECAC83C6}"/>
              </a:ext>
            </a:extLst>
          </p:cNvPr>
          <p:cNvSpPr>
            <a:spLocks noGrp="1"/>
          </p:cNvSpPr>
          <p:nvPr>
            <p:ph type="sldNum" sz="quarter" idx="12"/>
          </p:nvPr>
        </p:nvSpPr>
        <p:spPr/>
        <p:txBody>
          <a:bodyPr/>
          <a:lstStyle/>
          <a:p>
            <a:fld id="{2754ED01-E2A0-4C1E-8E21-014B99041579}" type="slidenum">
              <a:rPr lang="en-US" smtClean="0"/>
              <a:pPr/>
              <a:t>15</a:t>
            </a:fld>
            <a:endParaRPr lang="en-US" dirty="0"/>
          </a:p>
        </p:txBody>
      </p:sp>
      <p:sp>
        <p:nvSpPr>
          <p:cNvPr id="5" name="L-Shape 4">
            <a:extLst>
              <a:ext uri="{FF2B5EF4-FFF2-40B4-BE49-F238E27FC236}">
                <a16:creationId xmlns:a16="http://schemas.microsoft.com/office/drawing/2014/main" id="{0158D888-8F39-F847-DB14-46561A1D7606}"/>
              </a:ext>
            </a:extLst>
          </p:cNvPr>
          <p:cNvSpPr/>
          <p:nvPr/>
        </p:nvSpPr>
        <p:spPr>
          <a:xfrm rot="5400000">
            <a:off x="2133600" y="-457200"/>
            <a:ext cx="914400" cy="4114800"/>
          </a:xfrm>
          <a:prstGeom prst="corner">
            <a:avLst>
              <a:gd name="adj1" fmla="val 16120"/>
              <a:gd name="adj2" fmla="val 16110"/>
            </a:avLst>
          </a:prstGeom>
          <a:gradFill rotWithShape="0">
            <a:gsLst>
              <a:gs pos="90000">
                <a:srgbClr val="618251"/>
              </a:gs>
              <a:gs pos="100000">
                <a:srgbClr val="CADAB1"/>
              </a:gs>
            </a:gsLst>
          </a:gra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US"/>
          </a:p>
        </p:txBody>
      </p:sp>
      <p:sp>
        <p:nvSpPr>
          <p:cNvPr id="6" name="Freeform: Shape 5">
            <a:extLst>
              <a:ext uri="{FF2B5EF4-FFF2-40B4-BE49-F238E27FC236}">
                <a16:creationId xmlns:a16="http://schemas.microsoft.com/office/drawing/2014/main" id="{6A596BC6-4BC4-3103-1B84-0647183DF14B}"/>
              </a:ext>
            </a:extLst>
          </p:cNvPr>
          <p:cNvSpPr/>
          <p:nvPr/>
        </p:nvSpPr>
        <p:spPr>
          <a:xfrm>
            <a:off x="685798" y="1305874"/>
            <a:ext cx="4038602" cy="1056326"/>
          </a:xfrm>
          <a:custGeom>
            <a:avLst/>
            <a:gdLst>
              <a:gd name="connsiteX0" fmla="*/ 0 w 1205083"/>
              <a:gd name="connsiteY0" fmla="*/ 0 h 1056326"/>
              <a:gd name="connsiteX1" fmla="*/ 1205083 w 1205083"/>
              <a:gd name="connsiteY1" fmla="*/ 0 h 1056326"/>
              <a:gd name="connsiteX2" fmla="*/ 1205083 w 1205083"/>
              <a:gd name="connsiteY2" fmla="*/ 1056326 h 1056326"/>
              <a:gd name="connsiteX3" fmla="*/ 0 w 1205083"/>
              <a:gd name="connsiteY3" fmla="*/ 1056326 h 1056326"/>
              <a:gd name="connsiteX4" fmla="*/ 0 w 1205083"/>
              <a:gd name="connsiteY4" fmla="*/ 0 h 1056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083" h="1056326">
                <a:moveTo>
                  <a:pt x="0" y="0"/>
                </a:moveTo>
                <a:lnTo>
                  <a:pt x="1205083" y="0"/>
                </a:lnTo>
                <a:lnTo>
                  <a:pt x="1205083" y="1056326"/>
                </a:lnTo>
                <a:lnTo>
                  <a:pt x="0" y="10563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CA" sz="2400" kern="1200" dirty="0"/>
              <a:t>Engage</a:t>
            </a:r>
          </a:p>
        </p:txBody>
      </p:sp>
      <p:sp>
        <p:nvSpPr>
          <p:cNvPr id="7" name="Title 1">
            <a:extLst>
              <a:ext uri="{FF2B5EF4-FFF2-40B4-BE49-F238E27FC236}">
                <a16:creationId xmlns:a16="http://schemas.microsoft.com/office/drawing/2014/main" id="{6384121E-977D-5455-3AAC-5700E4637A64}"/>
              </a:ext>
            </a:extLst>
          </p:cNvPr>
          <p:cNvSpPr txBox="1">
            <a:spLocks/>
          </p:cNvSpPr>
          <p:nvPr/>
        </p:nvSpPr>
        <p:spPr>
          <a:xfrm>
            <a:off x="381000" y="228600"/>
            <a:ext cx="11329259" cy="5486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b="1" strike="noStrike" kern="1200" cap="none" baseline="0">
                <a:solidFill>
                  <a:srgbClr val="519136"/>
                </a:solidFill>
                <a:latin typeface="Calibri" panose="020F0502020204030204" pitchFamily="34" charset="0"/>
                <a:ea typeface="+mj-ea"/>
                <a:cs typeface="+mj-cs"/>
              </a:defRPr>
            </a:lvl1pPr>
          </a:lstStyle>
          <a:p>
            <a:pPr algn="l"/>
            <a:r>
              <a:rPr lang="en-CA" sz="4000" dirty="0">
                <a:solidFill>
                  <a:srgbClr val="3D6D28"/>
                </a:solidFill>
              </a:rPr>
              <a:t>Patient Engagement in CCTG</a:t>
            </a:r>
          </a:p>
        </p:txBody>
      </p:sp>
      <p:grpSp>
        <p:nvGrpSpPr>
          <p:cNvPr id="22" name="Group 21">
            <a:extLst>
              <a:ext uri="{FF2B5EF4-FFF2-40B4-BE49-F238E27FC236}">
                <a16:creationId xmlns:a16="http://schemas.microsoft.com/office/drawing/2014/main" id="{A63E2021-8E42-BEDF-66E3-396B26DE321C}"/>
              </a:ext>
            </a:extLst>
          </p:cNvPr>
          <p:cNvGrpSpPr/>
          <p:nvPr/>
        </p:nvGrpSpPr>
        <p:grpSpPr>
          <a:xfrm>
            <a:off x="7239000" y="98846"/>
            <a:ext cx="3107665" cy="1428161"/>
            <a:chOff x="1120776" y="2566111"/>
            <a:chExt cx="5763269" cy="2648573"/>
          </a:xfrm>
        </p:grpSpPr>
        <p:sp>
          <p:nvSpPr>
            <p:cNvPr id="23" name="L-Shape 22">
              <a:extLst>
                <a:ext uri="{FF2B5EF4-FFF2-40B4-BE49-F238E27FC236}">
                  <a16:creationId xmlns:a16="http://schemas.microsoft.com/office/drawing/2014/main" id="{3144BCD2-6234-F873-9766-8274336CF064}"/>
                </a:ext>
              </a:extLst>
            </p:cNvPr>
            <p:cNvSpPr/>
            <p:nvPr/>
          </p:nvSpPr>
          <p:spPr>
            <a:xfrm rot="5400000">
              <a:off x="1387093" y="3742104"/>
              <a:ext cx="802186" cy="1334820"/>
            </a:xfrm>
            <a:prstGeom prst="corner">
              <a:avLst>
                <a:gd name="adj1" fmla="val 16120"/>
                <a:gd name="adj2" fmla="val 16110"/>
              </a:avLst>
            </a:prstGeom>
            <a:gradFill rotWithShape="0">
              <a:gsLst>
                <a:gs pos="93000">
                  <a:srgbClr val="618251"/>
                </a:gs>
                <a:gs pos="100000">
                  <a:srgbClr val="CADAB1"/>
                </a:gs>
              </a:gsLst>
            </a:gra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US"/>
            </a:p>
          </p:txBody>
        </p:sp>
        <p:sp>
          <p:nvSpPr>
            <p:cNvPr id="24" name="Freeform: Shape 23">
              <a:extLst>
                <a:ext uri="{FF2B5EF4-FFF2-40B4-BE49-F238E27FC236}">
                  <a16:creationId xmlns:a16="http://schemas.microsoft.com/office/drawing/2014/main" id="{876509BC-3E2C-E6E1-F36E-FD7C071C67AB}"/>
                </a:ext>
              </a:extLst>
            </p:cNvPr>
            <p:cNvSpPr/>
            <p:nvPr/>
          </p:nvSpPr>
          <p:spPr>
            <a:xfrm>
              <a:off x="1233316" y="4158358"/>
              <a:ext cx="1205083" cy="1056326"/>
            </a:xfrm>
            <a:custGeom>
              <a:avLst/>
              <a:gdLst>
                <a:gd name="connsiteX0" fmla="*/ 0 w 1205083"/>
                <a:gd name="connsiteY0" fmla="*/ 0 h 1056326"/>
                <a:gd name="connsiteX1" fmla="*/ 1205083 w 1205083"/>
                <a:gd name="connsiteY1" fmla="*/ 0 h 1056326"/>
                <a:gd name="connsiteX2" fmla="*/ 1205083 w 1205083"/>
                <a:gd name="connsiteY2" fmla="*/ 1056326 h 1056326"/>
                <a:gd name="connsiteX3" fmla="*/ 0 w 1205083"/>
                <a:gd name="connsiteY3" fmla="*/ 1056326 h 1056326"/>
                <a:gd name="connsiteX4" fmla="*/ 0 w 1205083"/>
                <a:gd name="connsiteY4" fmla="*/ 0 h 1056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083" h="1056326">
                  <a:moveTo>
                    <a:pt x="0" y="0"/>
                  </a:moveTo>
                  <a:lnTo>
                    <a:pt x="1205083" y="0"/>
                  </a:lnTo>
                  <a:lnTo>
                    <a:pt x="1205083" y="1056326"/>
                  </a:lnTo>
                  <a:lnTo>
                    <a:pt x="0" y="10563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CA" sz="1100" kern="1200" dirty="0"/>
                <a:t>Recruit</a:t>
              </a:r>
            </a:p>
          </p:txBody>
        </p:sp>
        <p:sp>
          <p:nvSpPr>
            <p:cNvPr id="25" name="Isosceles Triangle 24">
              <a:extLst>
                <a:ext uri="{FF2B5EF4-FFF2-40B4-BE49-F238E27FC236}">
                  <a16:creationId xmlns:a16="http://schemas.microsoft.com/office/drawing/2014/main" id="{4CF00224-A0B5-BE5B-7A43-38CD46C4B89A}"/>
                </a:ext>
              </a:extLst>
            </p:cNvPr>
            <p:cNvSpPr/>
            <p:nvPr/>
          </p:nvSpPr>
          <p:spPr>
            <a:xfrm>
              <a:off x="2230897" y="3661273"/>
              <a:ext cx="227374" cy="227374"/>
            </a:xfrm>
            <a:prstGeom prst="triangle">
              <a:avLst>
                <a:gd name="adj" fmla="val 100000"/>
              </a:avLst>
            </a:prstGeom>
            <a:solidFill>
              <a:srgbClr val="618251"/>
            </a:solidFill>
            <a:effectLst>
              <a:outerShdw blurRad="40000" dist="23000" dir="5400000" rotWithShape="0">
                <a:schemeClr val="accent3">
                  <a:lumMod val="50000"/>
                  <a:alpha val="35000"/>
                </a:schemeClr>
              </a:outerShdw>
            </a:effectLst>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rgbClr r="0" g="0" b="0"/>
            </a:effectRef>
            <a:fontRef idx="minor">
              <a:schemeClr val="lt1"/>
            </a:fontRef>
          </p:style>
          <p:txBody>
            <a:bodyPr/>
            <a:lstStyle/>
            <a:p>
              <a:endParaRPr lang="en-US"/>
            </a:p>
          </p:txBody>
        </p:sp>
        <p:sp>
          <p:nvSpPr>
            <p:cNvPr id="26" name="L-Shape 25">
              <a:extLst>
                <a:ext uri="{FF2B5EF4-FFF2-40B4-BE49-F238E27FC236}">
                  <a16:creationId xmlns:a16="http://schemas.microsoft.com/office/drawing/2014/main" id="{CD82DC76-F6CD-4973-8279-F3F2A63BDF6A}"/>
                </a:ext>
              </a:extLst>
            </p:cNvPr>
            <p:cNvSpPr/>
            <p:nvPr/>
          </p:nvSpPr>
          <p:spPr>
            <a:xfrm rot="5400000">
              <a:off x="2862351" y="3394442"/>
              <a:ext cx="802186" cy="1334820"/>
            </a:xfrm>
            <a:prstGeom prst="corner">
              <a:avLst>
                <a:gd name="adj1" fmla="val 16120"/>
                <a:gd name="adj2" fmla="val 16110"/>
              </a:avLst>
            </a:prstGeom>
            <a:gradFill rotWithShape="0">
              <a:gsLst>
                <a:gs pos="90000">
                  <a:srgbClr val="618251"/>
                </a:gs>
                <a:gs pos="100000">
                  <a:srgbClr val="CADAB1"/>
                </a:gs>
              </a:gsLst>
            </a:gra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US"/>
            </a:p>
          </p:txBody>
        </p:sp>
        <p:sp>
          <p:nvSpPr>
            <p:cNvPr id="27" name="Freeform: Shape 26">
              <a:extLst>
                <a:ext uri="{FF2B5EF4-FFF2-40B4-BE49-F238E27FC236}">
                  <a16:creationId xmlns:a16="http://schemas.microsoft.com/office/drawing/2014/main" id="{8ABC0F63-2733-57CB-0EC7-DB9209452EED}"/>
                </a:ext>
              </a:extLst>
            </p:cNvPr>
            <p:cNvSpPr/>
            <p:nvPr/>
          </p:nvSpPr>
          <p:spPr>
            <a:xfrm>
              <a:off x="2728446" y="3793304"/>
              <a:ext cx="1205083" cy="1056326"/>
            </a:xfrm>
            <a:custGeom>
              <a:avLst/>
              <a:gdLst>
                <a:gd name="connsiteX0" fmla="*/ 0 w 1205083"/>
                <a:gd name="connsiteY0" fmla="*/ 0 h 1056326"/>
                <a:gd name="connsiteX1" fmla="*/ 1205083 w 1205083"/>
                <a:gd name="connsiteY1" fmla="*/ 0 h 1056326"/>
                <a:gd name="connsiteX2" fmla="*/ 1205083 w 1205083"/>
                <a:gd name="connsiteY2" fmla="*/ 1056326 h 1056326"/>
                <a:gd name="connsiteX3" fmla="*/ 0 w 1205083"/>
                <a:gd name="connsiteY3" fmla="*/ 1056326 h 1056326"/>
                <a:gd name="connsiteX4" fmla="*/ 0 w 1205083"/>
                <a:gd name="connsiteY4" fmla="*/ 0 h 1056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083" h="1056326">
                  <a:moveTo>
                    <a:pt x="0" y="0"/>
                  </a:moveTo>
                  <a:lnTo>
                    <a:pt x="1205083" y="0"/>
                  </a:lnTo>
                  <a:lnTo>
                    <a:pt x="1205083" y="1056326"/>
                  </a:lnTo>
                  <a:lnTo>
                    <a:pt x="0" y="10563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CA" sz="1100" kern="1200" dirty="0"/>
                <a:t>Orient</a:t>
              </a:r>
            </a:p>
          </p:txBody>
        </p:sp>
        <p:sp>
          <p:nvSpPr>
            <p:cNvPr id="28" name="Isosceles Triangle 27">
              <a:extLst>
                <a:ext uri="{FF2B5EF4-FFF2-40B4-BE49-F238E27FC236}">
                  <a16:creationId xmlns:a16="http://schemas.microsoft.com/office/drawing/2014/main" id="{49C5D88C-0108-7E78-E216-43C162B5EA3A}"/>
                </a:ext>
              </a:extLst>
            </p:cNvPr>
            <p:cNvSpPr/>
            <p:nvPr/>
          </p:nvSpPr>
          <p:spPr>
            <a:xfrm>
              <a:off x="3706155" y="3296219"/>
              <a:ext cx="227374" cy="227374"/>
            </a:xfrm>
            <a:prstGeom prst="triangle">
              <a:avLst>
                <a:gd name="adj" fmla="val 100000"/>
              </a:avLst>
            </a:prstGeom>
            <a:solidFill>
              <a:srgbClr val="618251"/>
            </a:soli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US"/>
            </a:p>
          </p:txBody>
        </p:sp>
        <p:sp>
          <p:nvSpPr>
            <p:cNvPr id="29" name="L-Shape 28">
              <a:extLst>
                <a:ext uri="{FF2B5EF4-FFF2-40B4-BE49-F238E27FC236}">
                  <a16:creationId xmlns:a16="http://schemas.microsoft.com/office/drawing/2014/main" id="{87311E68-622E-B1D5-6B3F-5A14876F4E35}"/>
                </a:ext>
              </a:extLst>
            </p:cNvPr>
            <p:cNvSpPr/>
            <p:nvPr/>
          </p:nvSpPr>
          <p:spPr>
            <a:xfrm rot="5400000">
              <a:off x="4337609" y="3029387"/>
              <a:ext cx="802186" cy="1334820"/>
            </a:xfrm>
            <a:prstGeom prst="corner">
              <a:avLst>
                <a:gd name="adj1" fmla="val 16120"/>
                <a:gd name="adj2" fmla="val 16110"/>
              </a:avLst>
            </a:prstGeom>
            <a:gradFill rotWithShape="0">
              <a:gsLst>
                <a:gs pos="90000">
                  <a:srgbClr val="618251"/>
                </a:gs>
                <a:gs pos="100000">
                  <a:srgbClr val="CADAB1"/>
                </a:gs>
              </a:gsLst>
            </a:gra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US"/>
            </a:p>
          </p:txBody>
        </p:sp>
        <p:sp>
          <p:nvSpPr>
            <p:cNvPr id="30" name="Freeform: Shape 29">
              <a:extLst>
                <a:ext uri="{FF2B5EF4-FFF2-40B4-BE49-F238E27FC236}">
                  <a16:creationId xmlns:a16="http://schemas.microsoft.com/office/drawing/2014/main" id="{A6BA1F38-388D-6AB0-73F4-3481EBBD4610}"/>
                </a:ext>
              </a:extLst>
            </p:cNvPr>
            <p:cNvSpPr/>
            <p:nvPr/>
          </p:nvSpPr>
          <p:spPr>
            <a:xfrm>
              <a:off x="4203704" y="3428250"/>
              <a:ext cx="1205083" cy="1056326"/>
            </a:xfrm>
            <a:custGeom>
              <a:avLst/>
              <a:gdLst>
                <a:gd name="connsiteX0" fmla="*/ 0 w 1205083"/>
                <a:gd name="connsiteY0" fmla="*/ 0 h 1056326"/>
                <a:gd name="connsiteX1" fmla="*/ 1205083 w 1205083"/>
                <a:gd name="connsiteY1" fmla="*/ 0 h 1056326"/>
                <a:gd name="connsiteX2" fmla="*/ 1205083 w 1205083"/>
                <a:gd name="connsiteY2" fmla="*/ 1056326 h 1056326"/>
                <a:gd name="connsiteX3" fmla="*/ 0 w 1205083"/>
                <a:gd name="connsiteY3" fmla="*/ 1056326 h 1056326"/>
                <a:gd name="connsiteX4" fmla="*/ 0 w 1205083"/>
                <a:gd name="connsiteY4" fmla="*/ 0 h 1056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083" h="1056326">
                  <a:moveTo>
                    <a:pt x="0" y="0"/>
                  </a:moveTo>
                  <a:lnTo>
                    <a:pt x="1205083" y="0"/>
                  </a:lnTo>
                  <a:lnTo>
                    <a:pt x="1205083" y="1056326"/>
                  </a:lnTo>
                  <a:lnTo>
                    <a:pt x="0" y="10563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CA" sz="1100" b="1" kern="1200" dirty="0"/>
                <a:t>Train</a:t>
              </a:r>
            </a:p>
          </p:txBody>
        </p:sp>
        <p:sp>
          <p:nvSpPr>
            <p:cNvPr id="31" name="Isosceles Triangle 30">
              <a:extLst>
                <a:ext uri="{FF2B5EF4-FFF2-40B4-BE49-F238E27FC236}">
                  <a16:creationId xmlns:a16="http://schemas.microsoft.com/office/drawing/2014/main" id="{FBFEFB9F-8354-FDF0-2516-31557B033311}"/>
                </a:ext>
              </a:extLst>
            </p:cNvPr>
            <p:cNvSpPr/>
            <p:nvPr/>
          </p:nvSpPr>
          <p:spPr>
            <a:xfrm>
              <a:off x="5181413" y="2931165"/>
              <a:ext cx="227374" cy="227374"/>
            </a:xfrm>
            <a:prstGeom prst="triangle">
              <a:avLst>
                <a:gd name="adj" fmla="val 100000"/>
              </a:avLst>
            </a:prstGeom>
            <a:solidFill>
              <a:srgbClr val="618251"/>
            </a:soli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US"/>
            </a:p>
          </p:txBody>
        </p:sp>
        <p:sp>
          <p:nvSpPr>
            <p:cNvPr id="32" name="L-Shape 31">
              <a:extLst>
                <a:ext uri="{FF2B5EF4-FFF2-40B4-BE49-F238E27FC236}">
                  <a16:creationId xmlns:a16="http://schemas.microsoft.com/office/drawing/2014/main" id="{82C12A96-7B2E-3BC7-9A02-7D95635A87F9}"/>
                </a:ext>
              </a:extLst>
            </p:cNvPr>
            <p:cNvSpPr/>
            <p:nvPr/>
          </p:nvSpPr>
          <p:spPr>
            <a:xfrm rot="5400000">
              <a:off x="5812867" y="2664333"/>
              <a:ext cx="802186" cy="1334820"/>
            </a:xfrm>
            <a:prstGeom prst="corner">
              <a:avLst>
                <a:gd name="adj1" fmla="val 16120"/>
                <a:gd name="adj2" fmla="val 16110"/>
              </a:avLst>
            </a:prstGeom>
            <a:gradFill rotWithShape="0">
              <a:gsLst>
                <a:gs pos="88000">
                  <a:srgbClr val="618251"/>
                </a:gs>
                <a:gs pos="100000">
                  <a:srgbClr val="CADAB1"/>
                </a:gs>
              </a:gsLst>
            </a:gra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US"/>
            </a:p>
          </p:txBody>
        </p:sp>
        <p:sp>
          <p:nvSpPr>
            <p:cNvPr id="33" name="Freeform: Shape 32">
              <a:extLst>
                <a:ext uri="{FF2B5EF4-FFF2-40B4-BE49-F238E27FC236}">
                  <a16:creationId xmlns:a16="http://schemas.microsoft.com/office/drawing/2014/main" id="{4BEEB687-1F7B-1B4F-A800-A0BA38772BAF}"/>
                </a:ext>
              </a:extLst>
            </p:cNvPr>
            <p:cNvSpPr/>
            <p:nvPr/>
          </p:nvSpPr>
          <p:spPr>
            <a:xfrm>
              <a:off x="5678962" y="3063196"/>
              <a:ext cx="1205083" cy="1056326"/>
            </a:xfrm>
            <a:custGeom>
              <a:avLst/>
              <a:gdLst>
                <a:gd name="connsiteX0" fmla="*/ 0 w 1205083"/>
                <a:gd name="connsiteY0" fmla="*/ 0 h 1056326"/>
                <a:gd name="connsiteX1" fmla="*/ 1205083 w 1205083"/>
                <a:gd name="connsiteY1" fmla="*/ 0 h 1056326"/>
                <a:gd name="connsiteX2" fmla="*/ 1205083 w 1205083"/>
                <a:gd name="connsiteY2" fmla="*/ 1056326 h 1056326"/>
                <a:gd name="connsiteX3" fmla="*/ 0 w 1205083"/>
                <a:gd name="connsiteY3" fmla="*/ 1056326 h 1056326"/>
                <a:gd name="connsiteX4" fmla="*/ 0 w 1205083"/>
                <a:gd name="connsiteY4" fmla="*/ 0 h 1056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083" h="1056326">
                  <a:moveTo>
                    <a:pt x="0" y="0"/>
                  </a:moveTo>
                  <a:lnTo>
                    <a:pt x="1205083" y="0"/>
                  </a:lnTo>
                  <a:lnTo>
                    <a:pt x="1205083" y="1056326"/>
                  </a:lnTo>
                  <a:lnTo>
                    <a:pt x="0" y="10563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CA" sz="1100" b="1" kern="1200" dirty="0">
                  <a:highlight>
                    <a:srgbClr val="FFFF00"/>
                  </a:highlight>
                </a:rPr>
                <a:t>Engage</a:t>
              </a:r>
            </a:p>
          </p:txBody>
        </p:sp>
        <p:sp>
          <p:nvSpPr>
            <p:cNvPr id="34" name="Isosceles Triangle 33">
              <a:extLst>
                <a:ext uri="{FF2B5EF4-FFF2-40B4-BE49-F238E27FC236}">
                  <a16:creationId xmlns:a16="http://schemas.microsoft.com/office/drawing/2014/main" id="{4466CA8B-C17B-D5BA-9B4B-8D487B612CC9}"/>
                </a:ext>
              </a:extLst>
            </p:cNvPr>
            <p:cNvSpPr/>
            <p:nvPr/>
          </p:nvSpPr>
          <p:spPr>
            <a:xfrm>
              <a:off x="6656671" y="2566111"/>
              <a:ext cx="227374" cy="227374"/>
            </a:xfrm>
            <a:prstGeom prst="triangle">
              <a:avLst>
                <a:gd name="adj" fmla="val 100000"/>
              </a:avLst>
            </a:prstGeom>
            <a:solidFill>
              <a:srgbClr val="618251"/>
            </a:soli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US"/>
            </a:p>
          </p:txBody>
        </p:sp>
      </p:grpSp>
      <p:sp>
        <p:nvSpPr>
          <p:cNvPr id="35" name="Slide Number Placeholder 1">
            <a:extLst>
              <a:ext uri="{FF2B5EF4-FFF2-40B4-BE49-F238E27FC236}">
                <a16:creationId xmlns:a16="http://schemas.microsoft.com/office/drawing/2014/main" id="{0C2EE5BA-38F5-3810-ED9B-8EC498BC2F41}"/>
              </a:ext>
            </a:extLst>
          </p:cNvPr>
          <p:cNvSpPr txBox="1">
            <a:spLocks/>
          </p:cNvSpPr>
          <p:nvPr/>
        </p:nvSpPr>
        <p:spPr>
          <a:xfrm>
            <a:off x="8610600" y="6356350"/>
            <a:ext cx="2743200" cy="365125"/>
          </a:xfrm>
          <a:prstGeom prst="ellipse">
            <a:avLst/>
          </a:prstGeom>
          <a:ln w="19050">
            <a:solidFill>
              <a:srgbClr val="FFFFFF"/>
            </a:solidFill>
          </a:ln>
        </p:spPr>
        <p:txBody>
          <a:bodyPr vert="horz" lIns="9144" tIns="9144" rIns="9144" bIns="9144" rtlCol="0" anchor="ctr">
            <a:normAutofit/>
          </a:bodyPr>
          <a:lstStyle>
            <a:defPPr>
              <a:defRPr lang="en-US"/>
            </a:defPPr>
            <a:lvl1pPr marL="0" algn="ctr" defTabSz="914400" rtl="0" eaLnBrk="1" latinLnBrk="0" hangingPunct="1">
              <a:defRPr sz="16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CA" sz="1200" dirty="0">
                <a:solidFill>
                  <a:schemeClr val="tx1"/>
                </a:solidFill>
                <a:latin typeface="Calibri" panose="020F0502020204030204" pitchFamily="34" charset="0"/>
                <a:cs typeface="Calibri" panose="020F0502020204030204" pitchFamily="34" charset="0"/>
              </a:rPr>
              <a:t>19</a:t>
            </a:r>
          </a:p>
        </p:txBody>
      </p:sp>
    </p:spTree>
    <p:extLst>
      <p:ext uri="{BB962C8B-B14F-4D97-AF65-F5344CB8AC3E}">
        <p14:creationId xmlns:p14="http://schemas.microsoft.com/office/powerpoint/2010/main" val="2893590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B3A24A-F35C-245A-B146-A8A9FF16D262}"/>
              </a:ext>
            </a:extLst>
          </p:cNvPr>
          <p:cNvSpPr>
            <a:spLocks noGrp="1"/>
          </p:cNvSpPr>
          <p:nvPr>
            <p:ph idx="1"/>
          </p:nvPr>
        </p:nvSpPr>
        <p:spPr>
          <a:xfrm>
            <a:off x="786541" y="2057400"/>
            <a:ext cx="7671659" cy="3124200"/>
          </a:xfrm>
        </p:spPr>
        <p:txBody>
          <a:bodyPr>
            <a:normAutofit/>
          </a:bodyPr>
          <a:lstStyle/>
          <a:p>
            <a:r>
              <a:rPr lang="en-US" sz="1800" b="1" dirty="0">
                <a:effectLst/>
                <a:latin typeface="Calibri" panose="020F0502020204030204" pitchFamily="34" charset="0"/>
                <a:ea typeface="MS Mincho" panose="02020609040205080304" pitchFamily="49" charset="-128"/>
                <a:cs typeface="Times New Roman" panose="02020603050405020304" pitchFamily="18" charset="0"/>
              </a:rPr>
              <a:t>The role of Patient Representatives in the Canadian Cancer Trials Group (CCTG)</a:t>
            </a:r>
          </a:p>
          <a:p>
            <a:pPr lvl="2"/>
            <a:r>
              <a:rPr lang="en-US" sz="1800" dirty="0">
                <a:effectLst/>
                <a:latin typeface="Calibri" panose="020F0502020204030204" pitchFamily="34" charset="0"/>
                <a:ea typeface="MS Mincho" panose="02020609040205080304" pitchFamily="49" charset="-128"/>
                <a:cs typeface="Times New Roman" panose="02020603050405020304" pitchFamily="18" charset="0"/>
              </a:rPr>
              <a:t> is to represent the perspective of patients and their families, and the public at large, in the development and delivery of cancer clinical trials. </a:t>
            </a:r>
          </a:p>
          <a:p>
            <a:endParaRPr lang="en-US" sz="1800" dirty="0">
              <a:ea typeface="MS Mincho" panose="02020609040205080304" pitchFamily="49" charset="-128"/>
              <a:cs typeface="Times New Roman" panose="02020603050405020304" pitchFamily="18" charset="0"/>
            </a:endParaRPr>
          </a:p>
          <a:p>
            <a:r>
              <a:rPr lang="en-US" sz="1800" b="1" dirty="0">
                <a:effectLst/>
                <a:latin typeface="Calibri" panose="020F0502020204030204" pitchFamily="34" charset="0"/>
                <a:ea typeface="MS Mincho" panose="02020609040205080304" pitchFamily="49" charset="-128"/>
                <a:cs typeface="Times New Roman" panose="02020603050405020304" pitchFamily="18" charset="0"/>
              </a:rPr>
              <a:t>This is achieved by </a:t>
            </a:r>
          </a:p>
          <a:p>
            <a:pPr lvl="2"/>
            <a:r>
              <a:rPr lang="en-US" sz="1800" dirty="0">
                <a:effectLst/>
                <a:latin typeface="Calibri" panose="020F0502020204030204" pitchFamily="34" charset="0"/>
                <a:ea typeface="MS Mincho" panose="02020609040205080304" pitchFamily="49" charset="-128"/>
                <a:cs typeface="Times New Roman" panose="02020603050405020304" pitchFamily="18" charset="0"/>
              </a:rPr>
              <a:t>teaming with health care professionals/researcher, and </a:t>
            </a:r>
          </a:p>
          <a:p>
            <a:pPr lvl="2"/>
            <a:r>
              <a:rPr lang="en-US" sz="1800" dirty="0">
                <a:effectLst/>
                <a:latin typeface="Calibri" panose="020F0502020204030204" pitchFamily="34" charset="0"/>
                <a:ea typeface="MS Mincho" panose="02020609040205080304" pitchFamily="49" charset="-128"/>
                <a:cs typeface="Times New Roman" panose="02020603050405020304" pitchFamily="18" charset="0"/>
              </a:rPr>
              <a:t>providing formal patient input at defined patient touchpoints in the CCTG clinical trial lifecycle, from ideation through to trial closure.</a:t>
            </a:r>
          </a:p>
          <a:p>
            <a:pPr marL="237744" lvl="2" indent="0">
              <a:buNone/>
            </a:pPr>
            <a:endParaRPr lang="en-US" sz="1800" dirty="0">
              <a:ea typeface="MS Mincho" panose="02020609040205080304" pitchFamily="49" charset="-128"/>
              <a:cs typeface="Times New Roman" panose="02020603050405020304" pitchFamily="18" charset="0"/>
            </a:endParaRPr>
          </a:p>
          <a:p>
            <a:pPr lvl="2"/>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p:txBody>
      </p:sp>
      <p:sp>
        <p:nvSpPr>
          <p:cNvPr id="4" name="Slide Number Placeholder 3">
            <a:extLst>
              <a:ext uri="{FF2B5EF4-FFF2-40B4-BE49-F238E27FC236}">
                <a16:creationId xmlns:a16="http://schemas.microsoft.com/office/drawing/2014/main" id="{5CA73C47-48D2-AD0C-4B4A-423BECAC83C6}"/>
              </a:ext>
            </a:extLst>
          </p:cNvPr>
          <p:cNvSpPr>
            <a:spLocks noGrp="1"/>
          </p:cNvSpPr>
          <p:nvPr>
            <p:ph type="sldNum" sz="quarter" idx="12"/>
          </p:nvPr>
        </p:nvSpPr>
        <p:spPr/>
        <p:txBody>
          <a:bodyPr/>
          <a:lstStyle/>
          <a:p>
            <a:fld id="{2754ED01-E2A0-4C1E-8E21-014B99041579}" type="slidenum">
              <a:rPr lang="en-US" smtClean="0"/>
              <a:pPr/>
              <a:t>16</a:t>
            </a:fld>
            <a:endParaRPr lang="en-US" dirty="0"/>
          </a:p>
        </p:txBody>
      </p:sp>
      <p:sp>
        <p:nvSpPr>
          <p:cNvPr id="5" name="L-Shape 4">
            <a:extLst>
              <a:ext uri="{FF2B5EF4-FFF2-40B4-BE49-F238E27FC236}">
                <a16:creationId xmlns:a16="http://schemas.microsoft.com/office/drawing/2014/main" id="{0158D888-8F39-F847-DB14-46561A1D7606}"/>
              </a:ext>
            </a:extLst>
          </p:cNvPr>
          <p:cNvSpPr/>
          <p:nvPr/>
        </p:nvSpPr>
        <p:spPr>
          <a:xfrm rot="5400000">
            <a:off x="2133600" y="-457200"/>
            <a:ext cx="914400" cy="4114800"/>
          </a:xfrm>
          <a:prstGeom prst="corner">
            <a:avLst>
              <a:gd name="adj1" fmla="val 16120"/>
              <a:gd name="adj2" fmla="val 16110"/>
            </a:avLst>
          </a:prstGeom>
          <a:gradFill rotWithShape="0">
            <a:gsLst>
              <a:gs pos="90000">
                <a:srgbClr val="618251"/>
              </a:gs>
              <a:gs pos="100000">
                <a:srgbClr val="CADAB1"/>
              </a:gs>
            </a:gsLst>
          </a:gra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US"/>
          </a:p>
        </p:txBody>
      </p:sp>
      <p:sp>
        <p:nvSpPr>
          <p:cNvPr id="6" name="Freeform: Shape 5">
            <a:extLst>
              <a:ext uri="{FF2B5EF4-FFF2-40B4-BE49-F238E27FC236}">
                <a16:creationId xmlns:a16="http://schemas.microsoft.com/office/drawing/2014/main" id="{6A596BC6-4BC4-3103-1B84-0647183DF14B}"/>
              </a:ext>
            </a:extLst>
          </p:cNvPr>
          <p:cNvSpPr/>
          <p:nvPr/>
        </p:nvSpPr>
        <p:spPr>
          <a:xfrm>
            <a:off x="685798" y="1305874"/>
            <a:ext cx="4038602" cy="1056326"/>
          </a:xfrm>
          <a:custGeom>
            <a:avLst/>
            <a:gdLst>
              <a:gd name="connsiteX0" fmla="*/ 0 w 1205083"/>
              <a:gd name="connsiteY0" fmla="*/ 0 h 1056326"/>
              <a:gd name="connsiteX1" fmla="*/ 1205083 w 1205083"/>
              <a:gd name="connsiteY1" fmla="*/ 0 h 1056326"/>
              <a:gd name="connsiteX2" fmla="*/ 1205083 w 1205083"/>
              <a:gd name="connsiteY2" fmla="*/ 1056326 h 1056326"/>
              <a:gd name="connsiteX3" fmla="*/ 0 w 1205083"/>
              <a:gd name="connsiteY3" fmla="*/ 1056326 h 1056326"/>
              <a:gd name="connsiteX4" fmla="*/ 0 w 1205083"/>
              <a:gd name="connsiteY4" fmla="*/ 0 h 1056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083" h="1056326">
                <a:moveTo>
                  <a:pt x="0" y="0"/>
                </a:moveTo>
                <a:lnTo>
                  <a:pt x="1205083" y="0"/>
                </a:lnTo>
                <a:lnTo>
                  <a:pt x="1205083" y="1056326"/>
                </a:lnTo>
                <a:lnTo>
                  <a:pt x="0" y="10563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CA" sz="2400" kern="1200" dirty="0"/>
              <a:t>Engage</a:t>
            </a:r>
          </a:p>
        </p:txBody>
      </p:sp>
      <p:sp>
        <p:nvSpPr>
          <p:cNvPr id="7" name="Title 1">
            <a:extLst>
              <a:ext uri="{FF2B5EF4-FFF2-40B4-BE49-F238E27FC236}">
                <a16:creationId xmlns:a16="http://schemas.microsoft.com/office/drawing/2014/main" id="{6384121E-977D-5455-3AAC-5700E4637A64}"/>
              </a:ext>
            </a:extLst>
          </p:cNvPr>
          <p:cNvSpPr txBox="1">
            <a:spLocks/>
          </p:cNvSpPr>
          <p:nvPr/>
        </p:nvSpPr>
        <p:spPr>
          <a:xfrm>
            <a:off x="381000" y="228600"/>
            <a:ext cx="11329259" cy="5486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b="1" strike="noStrike" kern="1200" cap="none" baseline="0">
                <a:solidFill>
                  <a:srgbClr val="519136"/>
                </a:solidFill>
                <a:latin typeface="Calibri" panose="020F0502020204030204" pitchFamily="34" charset="0"/>
                <a:ea typeface="+mj-ea"/>
                <a:cs typeface="+mj-cs"/>
              </a:defRPr>
            </a:lvl1pPr>
          </a:lstStyle>
          <a:p>
            <a:pPr algn="l"/>
            <a:r>
              <a:rPr lang="en-CA" sz="4000" dirty="0">
                <a:solidFill>
                  <a:srgbClr val="3D6D28"/>
                </a:solidFill>
              </a:rPr>
              <a:t>Patient Engagement in CCTG</a:t>
            </a:r>
          </a:p>
        </p:txBody>
      </p:sp>
      <p:grpSp>
        <p:nvGrpSpPr>
          <p:cNvPr id="36" name="Group 35">
            <a:extLst>
              <a:ext uri="{FF2B5EF4-FFF2-40B4-BE49-F238E27FC236}">
                <a16:creationId xmlns:a16="http://schemas.microsoft.com/office/drawing/2014/main" id="{45A4DC82-B223-BD6B-FCE7-B529088C592F}"/>
              </a:ext>
            </a:extLst>
          </p:cNvPr>
          <p:cNvGrpSpPr/>
          <p:nvPr/>
        </p:nvGrpSpPr>
        <p:grpSpPr>
          <a:xfrm>
            <a:off x="8996332" y="1066800"/>
            <a:ext cx="2814668" cy="5258413"/>
            <a:chOff x="8996332" y="1066800"/>
            <a:chExt cx="2814668" cy="5258413"/>
          </a:xfrm>
        </p:grpSpPr>
        <p:sp>
          <p:nvSpPr>
            <p:cNvPr id="10" name="Text Box 4">
              <a:extLst>
                <a:ext uri="{FF2B5EF4-FFF2-40B4-BE49-F238E27FC236}">
                  <a16:creationId xmlns:a16="http://schemas.microsoft.com/office/drawing/2014/main" id="{67115EAC-9EC9-BEA9-671E-18637F27E4A9}"/>
                </a:ext>
              </a:extLst>
            </p:cNvPr>
            <p:cNvSpPr txBox="1">
              <a:spLocks noChangeArrowheads="1"/>
            </p:cNvSpPr>
            <p:nvPr/>
          </p:nvSpPr>
          <p:spPr bwMode="auto">
            <a:xfrm>
              <a:off x="9010347" y="1066800"/>
              <a:ext cx="2800653" cy="332706"/>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Ideation</a:t>
              </a:r>
            </a:p>
          </p:txBody>
        </p:sp>
        <p:sp>
          <p:nvSpPr>
            <p:cNvPr id="11" name="Text Box 4">
              <a:extLst>
                <a:ext uri="{FF2B5EF4-FFF2-40B4-BE49-F238E27FC236}">
                  <a16:creationId xmlns:a16="http://schemas.microsoft.com/office/drawing/2014/main" id="{CDCFEC01-B8BF-3457-D2F8-086DC96B4444}"/>
                </a:ext>
              </a:extLst>
            </p:cNvPr>
            <p:cNvSpPr txBox="1">
              <a:spLocks noChangeArrowheads="1"/>
            </p:cNvSpPr>
            <p:nvPr/>
          </p:nvSpPr>
          <p:spPr bwMode="auto">
            <a:xfrm>
              <a:off x="9010345" y="1506682"/>
              <a:ext cx="2800653" cy="332706"/>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Proposal Development</a:t>
              </a:r>
            </a:p>
          </p:txBody>
        </p:sp>
        <p:sp>
          <p:nvSpPr>
            <p:cNvPr id="12" name="Text Box 4">
              <a:extLst>
                <a:ext uri="{FF2B5EF4-FFF2-40B4-BE49-F238E27FC236}">
                  <a16:creationId xmlns:a16="http://schemas.microsoft.com/office/drawing/2014/main" id="{AEA92B9C-BC9C-95F5-E453-08B69B5FEBA0}"/>
                </a:ext>
              </a:extLst>
            </p:cNvPr>
            <p:cNvSpPr txBox="1">
              <a:spLocks noChangeArrowheads="1"/>
            </p:cNvSpPr>
            <p:nvPr/>
          </p:nvSpPr>
          <p:spPr bwMode="auto">
            <a:xfrm>
              <a:off x="9010344" y="1946563"/>
              <a:ext cx="2800653" cy="332706"/>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Proposal Review / Approval</a:t>
              </a:r>
            </a:p>
          </p:txBody>
        </p:sp>
        <p:sp>
          <p:nvSpPr>
            <p:cNvPr id="13" name="Text Box 4">
              <a:extLst>
                <a:ext uri="{FF2B5EF4-FFF2-40B4-BE49-F238E27FC236}">
                  <a16:creationId xmlns:a16="http://schemas.microsoft.com/office/drawing/2014/main" id="{C336C44C-7D43-6665-0FAA-5E7F3C637B04}"/>
                </a:ext>
              </a:extLst>
            </p:cNvPr>
            <p:cNvSpPr txBox="1">
              <a:spLocks noChangeArrowheads="1"/>
            </p:cNvSpPr>
            <p:nvPr/>
          </p:nvSpPr>
          <p:spPr bwMode="auto">
            <a:xfrm>
              <a:off x="9010344" y="2390798"/>
              <a:ext cx="2800653" cy="332706"/>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Develop Protocol &amp; Consent</a:t>
              </a:r>
            </a:p>
          </p:txBody>
        </p:sp>
        <p:sp>
          <p:nvSpPr>
            <p:cNvPr id="14" name="Text Box 4">
              <a:extLst>
                <a:ext uri="{FF2B5EF4-FFF2-40B4-BE49-F238E27FC236}">
                  <a16:creationId xmlns:a16="http://schemas.microsoft.com/office/drawing/2014/main" id="{1FAA85D2-41D2-F3FC-4913-5F18EA644967}"/>
                </a:ext>
              </a:extLst>
            </p:cNvPr>
            <p:cNvSpPr txBox="1">
              <a:spLocks noChangeArrowheads="1"/>
            </p:cNvSpPr>
            <p:nvPr/>
          </p:nvSpPr>
          <p:spPr bwMode="auto">
            <a:xfrm>
              <a:off x="9010344" y="2841228"/>
              <a:ext cx="2800653" cy="338554"/>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6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Operations Centre Activation</a:t>
              </a:r>
            </a:p>
          </p:txBody>
        </p:sp>
        <p:sp>
          <p:nvSpPr>
            <p:cNvPr id="15" name="Text Box 4">
              <a:extLst>
                <a:ext uri="{FF2B5EF4-FFF2-40B4-BE49-F238E27FC236}">
                  <a16:creationId xmlns:a16="http://schemas.microsoft.com/office/drawing/2014/main" id="{09490CD5-4D73-9E77-AD83-F6FCD31BFE41}"/>
                </a:ext>
              </a:extLst>
            </p:cNvPr>
            <p:cNvSpPr txBox="1">
              <a:spLocks noChangeArrowheads="1"/>
            </p:cNvSpPr>
            <p:nvPr/>
          </p:nvSpPr>
          <p:spPr bwMode="auto">
            <a:xfrm>
              <a:off x="9010347" y="3297616"/>
              <a:ext cx="2800653" cy="332706"/>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Cancer Centres Activation</a:t>
              </a:r>
            </a:p>
          </p:txBody>
        </p:sp>
        <p:sp>
          <p:nvSpPr>
            <p:cNvPr id="16" name="Text Box 4">
              <a:extLst>
                <a:ext uri="{FF2B5EF4-FFF2-40B4-BE49-F238E27FC236}">
                  <a16:creationId xmlns:a16="http://schemas.microsoft.com/office/drawing/2014/main" id="{377C3660-B284-C1EF-B7A5-31B510B65068}"/>
                </a:ext>
              </a:extLst>
            </p:cNvPr>
            <p:cNvSpPr txBox="1">
              <a:spLocks noChangeArrowheads="1"/>
            </p:cNvSpPr>
            <p:nvPr/>
          </p:nvSpPr>
          <p:spPr bwMode="auto">
            <a:xfrm>
              <a:off x="9010342" y="3744644"/>
              <a:ext cx="2800653" cy="332706"/>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Accrual &amp; Data Collection</a:t>
              </a:r>
            </a:p>
          </p:txBody>
        </p:sp>
        <p:sp>
          <p:nvSpPr>
            <p:cNvPr id="17" name="Text Box 4">
              <a:extLst>
                <a:ext uri="{FF2B5EF4-FFF2-40B4-BE49-F238E27FC236}">
                  <a16:creationId xmlns:a16="http://schemas.microsoft.com/office/drawing/2014/main" id="{5DB8AC1A-ADA7-67ED-868B-BB6811B766FC}"/>
                </a:ext>
              </a:extLst>
            </p:cNvPr>
            <p:cNvSpPr txBox="1">
              <a:spLocks noChangeArrowheads="1"/>
            </p:cNvSpPr>
            <p:nvPr/>
          </p:nvSpPr>
          <p:spPr bwMode="auto">
            <a:xfrm>
              <a:off x="9010341" y="4196960"/>
              <a:ext cx="2800653" cy="332706"/>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Closure to Accrual</a:t>
              </a:r>
            </a:p>
          </p:txBody>
        </p:sp>
        <p:sp>
          <p:nvSpPr>
            <p:cNvPr id="18" name="Text Box 4">
              <a:extLst>
                <a:ext uri="{FF2B5EF4-FFF2-40B4-BE49-F238E27FC236}">
                  <a16:creationId xmlns:a16="http://schemas.microsoft.com/office/drawing/2014/main" id="{54F9720B-BD95-7D3A-088B-ADBCFF1CFFF7}"/>
                </a:ext>
              </a:extLst>
            </p:cNvPr>
            <p:cNvSpPr txBox="1">
              <a:spLocks noChangeArrowheads="1"/>
            </p:cNvSpPr>
            <p:nvPr/>
          </p:nvSpPr>
          <p:spPr bwMode="auto">
            <a:xfrm>
              <a:off x="9010340" y="4648645"/>
              <a:ext cx="2800653" cy="332706"/>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Follow Up/Data Collection</a:t>
              </a:r>
            </a:p>
          </p:txBody>
        </p:sp>
        <p:sp>
          <p:nvSpPr>
            <p:cNvPr id="19" name="Text Box 4">
              <a:extLst>
                <a:ext uri="{FF2B5EF4-FFF2-40B4-BE49-F238E27FC236}">
                  <a16:creationId xmlns:a16="http://schemas.microsoft.com/office/drawing/2014/main" id="{CF258261-CF05-5681-E39C-00B4782233EE}"/>
                </a:ext>
              </a:extLst>
            </p:cNvPr>
            <p:cNvSpPr txBox="1">
              <a:spLocks noChangeArrowheads="1"/>
            </p:cNvSpPr>
            <p:nvPr/>
          </p:nvSpPr>
          <p:spPr bwMode="auto">
            <a:xfrm>
              <a:off x="8996332" y="5095973"/>
              <a:ext cx="2800653" cy="332706"/>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Endpoint(s) Met</a:t>
              </a:r>
            </a:p>
          </p:txBody>
        </p:sp>
        <p:sp>
          <p:nvSpPr>
            <p:cNvPr id="20" name="Text Box 4">
              <a:extLst>
                <a:ext uri="{FF2B5EF4-FFF2-40B4-BE49-F238E27FC236}">
                  <a16:creationId xmlns:a16="http://schemas.microsoft.com/office/drawing/2014/main" id="{CC97084C-2416-D589-3992-B4608A2D6E0F}"/>
                </a:ext>
              </a:extLst>
            </p:cNvPr>
            <p:cNvSpPr txBox="1">
              <a:spLocks noChangeArrowheads="1"/>
            </p:cNvSpPr>
            <p:nvPr/>
          </p:nvSpPr>
          <p:spPr bwMode="auto">
            <a:xfrm>
              <a:off x="8999135" y="5543297"/>
              <a:ext cx="2800653" cy="332706"/>
            </a:xfrm>
            <a:prstGeom prst="rect">
              <a:avLst/>
            </a:prstGeom>
            <a:gradFill>
              <a:gsLst>
                <a:gs pos="0">
                  <a:srgbClr val="618251"/>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Analysis &amp; Reporting</a:t>
              </a:r>
            </a:p>
          </p:txBody>
        </p:sp>
        <p:sp>
          <p:nvSpPr>
            <p:cNvPr id="21" name="Text Box 4">
              <a:extLst>
                <a:ext uri="{FF2B5EF4-FFF2-40B4-BE49-F238E27FC236}">
                  <a16:creationId xmlns:a16="http://schemas.microsoft.com/office/drawing/2014/main" id="{C9B95FDF-FDA7-F5DC-A6B6-EE447DB16B8A}"/>
                </a:ext>
              </a:extLst>
            </p:cNvPr>
            <p:cNvSpPr txBox="1">
              <a:spLocks noChangeArrowheads="1"/>
            </p:cNvSpPr>
            <p:nvPr/>
          </p:nvSpPr>
          <p:spPr bwMode="auto">
            <a:xfrm>
              <a:off x="8999135" y="5992507"/>
              <a:ext cx="2800653" cy="332706"/>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Permanent Closure</a:t>
              </a:r>
            </a:p>
          </p:txBody>
        </p:sp>
      </p:grpSp>
      <p:grpSp>
        <p:nvGrpSpPr>
          <p:cNvPr id="22" name="Group 21">
            <a:extLst>
              <a:ext uri="{FF2B5EF4-FFF2-40B4-BE49-F238E27FC236}">
                <a16:creationId xmlns:a16="http://schemas.microsoft.com/office/drawing/2014/main" id="{A63E2021-8E42-BEDF-66E3-396B26DE321C}"/>
              </a:ext>
            </a:extLst>
          </p:cNvPr>
          <p:cNvGrpSpPr/>
          <p:nvPr/>
        </p:nvGrpSpPr>
        <p:grpSpPr>
          <a:xfrm>
            <a:off x="7239000" y="98846"/>
            <a:ext cx="3107665" cy="1428161"/>
            <a:chOff x="1120776" y="2566111"/>
            <a:chExt cx="5763269" cy="2648573"/>
          </a:xfrm>
        </p:grpSpPr>
        <p:sp>
          <p:nvSpPr>
            <p:cNvPr id="23" name="L-Shape 22">
              <a:extLst>
                <a:ext uri="{FF2B5EF4-FFF2-40B4-BE49-F238E27FC236}">
                  <a16:creationId xmlns:a16="http://schemas.microsoft.com/office/drawing/2014/main" id="{3144BCD2-6234-F873-9766-8274336CF064}"/>
                </a:ext>
              </a:extLst>
            </p:cNvPr>
            <p:cNvSpPr/>
            <p:nvPr/>
          </p:nvSpPr>
          <p:spPr>
            <a:xfrm rot="5400000">
              <a:off x="1387093" y="3742104"/>
              <a:ext cx="802186" cy="1334820"/>
            </a:xfrm>
            <a:prstGeom prst="corner">
              <a:avLst>
                <a:gd name="adj1" fmla="val 16120"/>
                <a:gd name="adj2" fmla="val 16110"/>
              </a:avLst>
            </a:prstGeom>
            <a:gradFill rotWithShape="0">
              <a:gsLst>
                <a:gs pos="93000">
                  <a:srgbClr val="618251"/>
                </a:gs>
                <a:gs pos="100000">
                  <a:srgbClr val="CADAB1"/>
                </a:gs>
              </a:gsLst>
            </a:gra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US"/>
            </a:p>
          </p:txBody>
        </p:sp>
        <p:sp>
          <p:nvSpPr>
            <p:cNvPr id="24" name="Freeform: Shape 23">
              <a:extLst>
                <a:ext uri="{FF2B5EF4-FFF2-40B4-BE49-F238E27FC236}">
                  <a16:creationId xmlns:a16="http://schemas.microsoft.com/office/drawing/2014/main" id="{876509BC-3E2C-E6E1-F36E-FD7C071C67AB}"/>
                </a:ext>
              </a:extLst>
            </p:cNvPr>
            <p:cNvSpPr/>
            <p:nvPr/>
          </p:nvSpPr>
          <p:spPr>
            <a:xfrm>
              <a:off x="1233316" y="4158358"/>
              <a:ext cx="1205083" cy="1056326"/>
            </a:xfrm>
            <a:custGeom>
              <a:avLst/>
              <a:gdLst>
                <a:gd name="connsiteX0" fmla="*/ 0 w 1205083"/>
                <a:gd name="connsiteY0" fmla="*/ 0 h 1056326"/>
                <a:gd name="connsiteX1" fmla="*/ 1205083 w 1205083"/>
                <a:gd name="connsiteY1" fmla="*/ 0 h 1056326"/>
                <a:gd name="connsiteX2" fmla="*/ 1205083 w 1205083"/>
                <a:gd name="connsiteY2" fmla="*/ 1056326 h 1056326"/>
                <a:gd name="connsiteX3" fmla="*/ 0 w 1205083"/>
                <a:gd name="connsiteY3" fmla="*/ 1056326 h 1056326"/>
                <a:gd name="connsiteX4" fmla="*/ 0 w 1205083"/>
                <a:gd name="connsiteY4" fmla="*/ 0 h 1056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083" h="1056326">
                  <a:moveTo>
                    <a:pt x="0" y="0"/>
                  </a:moveTo>
                  <a:lnTo>
                    <a:pt x="1205083" y="0"/>
                  </a:lnTo>
                  <a:lnTo>
                    <a:pt x="1205083" y="1056326"/>
                  </a:lnTo>
                  <a:lnTo>
                    <a:pt x="0" y="10563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CA" sz="1100" kern="1200" dirty="0"/>
                <a:t>Recruit</a:t>
              </a:r>
            </a:p>
          </p:txBody>
        </p:sp>
        <p:sp>
          <p:nvSpPr>
            <p:cNvPr id="25" name="Isosceles Triangle 24">
              <a:extLst>
                <a:ext uri="{FF2B5EF4-FFF2-40B4-BE49-F238E27FC236}">
                  <a16:creationId xmlns:a16="http://schemas.microsoft.com/office/drawing/2014/main" id="{4CF00224-A0B5-BE5B-7A43-38CD46C4B89A}"/>
                </a:ext>
              </a:extLst>
            </p:cNvPr>
            <p:cNvSpPr/>
            <p:nvPr/>
          </p:nvSpPr>
          <p:spPr>
            <a:xfrm>
              <a:off x="2230897" y="3661273"/>
              <a:ext cx="227374" cy="227374"/>
            </a:xfrm>
            <a:prstGeom prst="triangle">
              <a:avLst>
                <a:gd name="adj" fmla="val 100000"/>
              </a:avLst>
            </a:prstGeom>
            <a:solidFill>
              <a:srgbClr val="618251"/>
            </a:solidFill>
            <a:effectLst>
              <a:outerShdw blurRad="40000" dist="23000" dir="5400000" rotWithShape="0">
                <a:schemeClr val="accent3">
                  <a:lumMod val="50000"/>
                  <a:alpha val="35000"/>
                </a:schemeClr>
              </a:outerShdw>
            </a:effectLst>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rgbClr r="0" g="0" b="0"/>
            </a:effectRef>
            <a:fontRef idx="minor">
              <a:schemeClr val="lt1"/>
            </a:fontRef>
          </p:style>
          <p:txBody>
            <a:bodyPr/>
            <a:lstStyle/>
            <a:p>
              <a:endParaRPr lang="en-US"/>
            </a:p>
          </p:txBody>
        </p:sp>
        <p:sp>
          <p:nvSpPr>
            <p:cNvPr id="26" name="L-Shape 25">
              <a:extLst>
                <a:ext uri="{FF2B5EF4-FFF2-40B4-BE49-F238E27FC236}">
                  <a16:creationId xmlns:a16="http://schemas.microsoft.com/office/drawing/2014/main" id="{CD82DC76-F6CD-4973-8279-F3F2A63BDF6A}"/>
                </a:ext>
              </a:extLst>
            </p:cNvPr>
            <p:cNvSpPr/>
            <p:nvPr/>
          </p:nvSpPr>
          <p:spPr>
            <a:xfrm rot="5400000">
              <a:off x="2862351" y="3394442"/>
              <a:ext cx="802186" cy="1334820"/>
            </a:xfrm>
            <a:prstGeom prst="corner">
              <a:avLst>
                <a:gd name="adj1" fmla="val 16120"/>
                <a:gd name="adj2" fmla="val 16110"/>
              </a:avLst>
            </a:prstGeom>
            <a:gradFill rotWithShape="0">
              <a:gsLst>
                <a:gs pos="90000">
                  <a:srgbClr val="618251"/>
                </a:gs>
                <a:gs pos="100000">
                  <a:srgbClr val="CADAB1"/>
                </a:gs>
              </a:gsLst>
            </a:gra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US"/>
            </a:p>
          </p:txBody>
        </p:sp>
        <p:sp>
          <p:nvSpPr>
            <p:cNvPr id="27" name="Freeform: Shape 26">
              <a:extLst>
                <a:ext uri="{FF2B5EF4-FFF2-40B4-BE49-F238E27FC236}">
                  <a16:creationId xmlns:a16="http://schemas.microsoft.com/office/drawing/2014/main" id="{8ABC0F63-2733-57CB-0EC7-DB9209452EED}"/>
                </a:ext>
              </a:extLst>
            </p:cNvPr>
            <p:cNvSpPr/>
            <p:nvPr/>
          </p:nvSpPr>
          <p:spPr>
            <a:xfrm>
              <a:off x="2728446" y="3793304"/>
              <a:ext cx="1205083" cy="1056326"/>
            </a:xfrm>
            <a:custGeom>
              <a:avLst/>
              <a:gdLst>
                <a:gd name="connsiteX0" fmla="*/ 0 w 1205083"/>
                <a:gd name="connsiteY0" fmla="*/ 0 h 1056326"/>
                <a:gd name="connsiteX1" fmla="*/ 1205083 w 1205083"/>
                <a:gd name="connsiteY1" fmla="*/ 0 h 1056326"/>
                <a:gd name="connsiteX2" fmla="*/ 1205083 w 1205083"/>
                <a:gd name="connsiteY2" fmla="*/ 1056326 h 1056326"/>
                <a:gd name="connsiteX3" fmla="*/ 0 w 1205083"/>
                <a:gd name="connsiteY3" fmla="*/ 1056326 h 1056326"/>
                <a:gd name="connsiteX4" fmla="*/ 0 w 1205083"/>
                <a:gd name="connsiteY4" fmla="*/ 0 h 1056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083" h="1056326">
                  <a:moveTo>
                    <a:pt x="0" y="0"/>
                  </a:moveTo>
                  <a:lnTo>
                    <a:pt x="1205083" y="0"/>
                  </a:lnTo>
                  <a:lnTo>
                    <a:pt x="1205083" y="1056326"/>
                  </a:lnTo>
                  <a:lnTo>
                    <a:pt x="0" y="10563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CA" sz="1100" kern="1200" dirty="0"/>
                <a:t>Orient</a:t>
              </a:r>
            </a:p>
          </p:txBody>
        </p:sp>
        <p:sp>
          <p:nvSpPr>
            <p:cNvPr id="28" name="Isosceles Triangle 27">
              <a:extLst>
                <a:ext uri="{FF2B5EF4-FFF2-40B4-BE49-F238E27FC236}">
                  <a16:creationId xmlns:a16="http://schemas.microsoft.com/office/drawing/2014/main" id="{49C5D88C-0108-7E78-E216-43C162B5EA3A}"/>
                </a:ext>
              </a:extLst>
            </p:cNvPr>
            <p:cNvSpPr/>
            <p:nvPr/>
          </p:nvSpPr>
          <p:spPr>
            <a:xfrm>
              <a:off x="3706155" y="3296219"/>
              <a:ext cx="227374" cy="227374"/>
            </a:xfrm>
            <a:prstGeom prst="triangle">
              <a:avLst>
                <a:gd name="adj" fmla="val 100000"/>
              </a:avLst>
            </a:prstGeom>
            <a:solidFill>
              <a:srgbClr val="618251"/>
            </a:soli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US"/>
            </a:p>
          </p:txBody>
        </p:sp>
        <p:sp>
          <p:nvSpPr>
            <p:cNvPr id="29" name="L-Shape 28">
              <a:extLst>
                <a:ext uri="{FF2B5EF4-FFF2-40B4-BE49-F238E27FC236}">
                  <a16:creationId xmlns:a16="http://schemas.microsoft.com/office/drawing/2014/main" id="{87311E68-622E-B1D5-6B3F-5A14876F4E35}"/>
                </a:ext>
              </a:extLst>
            </p:cNvPr>
            <p:cNvSpPr/>
            <p:nvPr/>
          </p:nvSpPr>
          <p:spPr>
            <a:xfrm rot="5400000">
              <a:off x="4337609" y="3029387"/>
              <a:ext cx="802186" cy="1334820"/>
            </a:xfrm>
            <a:prstGeom prst="corner">
              <a:avLst>
                <a:gd name="adj1" fmla="val 16120"/>
                <a:gd name="adj2" fmla="val 16110"/>
              </a:avLst>
            </a:prstGeom>
            <a:gradFill rotWithShape="0">
              <a:gsLst>
                <a:gs pos="90000">
                  <a:srgbClr val="618251"/>
                </a:gs>
                <a:gs pos="100000">
                  <a:srgbClr val="CADAB1"/>
                </a:gs>
              </a:gsLst>
            </a:gra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US"/>
            </a:p>
          </p:txBody>
        </p:sp>
        <p:sp>
          <p:nvSpPr>
            <p:cNvPr id="30" name="Freeform: Shape 29">
              <a:extLst>
                <a:ext uri="{FF2B5EF4-FFF2-40B4-BE49-F238E27FC236}">
                  <a16:creationId xmlns:a16="http://schemas.microsoft.com/office/drawing/2014/main" id="{A6BA1F38-388D-6AB0-73F4-3481EBBD4610}"/>
                </a:ext>
              </a:extLst>
            </p:cNvPr>
            <p:cNvSpPr/>
            <p:nvPr/>
          </p:nvSpPr>
          <p:spPr>
            <a:xfrm>
              <a:off x="4203704" y="3428250"/>
              <a:ext cx="1205083" cy="1056326"/>
            </a:xfrm>
            <a:custGeom>
              <a:avLst/>
              <a:gdLst>
                <a:gd name="connsiteX0" fmla="*/ 0 w 1205083"/>
                <a:gd name="connsiteY0" fmla="*/ 0 h 1056326"/>
                <a:gd name="connsiteX1" fmla="*/ 1205083 w 1205083"/>
                <a:gd name="connsiteY1" fmla="*/ 0 h 1056326"/>
                <a:gd name="connsiteX2" fmla="*/ 1205083 w 1205083"/>
                <a:gd name="connsiteY2" fmla="*/ 1056326 h 1056326"/>
                <a:gd name="connsiteX3" fmla="*/ 0 w 1205083"/>
                <a:gd name="connsiteY3" fmla="*/ 1056326 h 1056326"/>
                <a:gd name="connsiteX4" fmla="*/ 0 w 1205083"/>
                <a:gd name="connsiteY4" fmla="*/ 0 h 1056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083" h="1056326">
                  <a:moveTo>
                    <a:pt x="0" y="0"/>
                  </a:moveTo>
                  <a:lnTo>
                    <a:pt x="1205083" y="0"/>
                  </a:lnTo>
                  <a:lnTo>
                    <a:pt x="1205083" y="1056326"/>
                  </a:lnTo>
                  <a:lnTo>
                    <a:pt x="0" y="10563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CA" sz="1100" b="1" kern="1200" dirty="0"/>
                <a:t>Train</a:t>
              </a:r>
            </a:p>
          </p:txBody>
        </p:sp>
        <p:sp>
          <p:nvSpPr>
            <p:cNvPr id="31" name="Isosceles Triangle 30">
              <a:extLst>
                <a:ext uri="{FF2B5EF4-FFF2-40B4-BE49-F238E27FC236}">
                  <a16:creationId xmlns:a16="http://schemas.microsoft.com/office/drawing/2014/main" id="{FBFEFB9F-8354-FDF0-2516-31557B033311}"/>
                </a:ext>
              </a:extLst>
            </p:cNvPr>
            <p:cNvSpPr/>
            <p:nvPr/>
          </p:nvSpPr>
          <p:spPr>
            <a:xfrm>
              <a:off x="5181413" y="2931165"/>
              <a:ext cx="227374" cy="227374"/>
            </a:xfrm>
            <a:prstGeom prst="triangle">
              <a:avLst>
                <a:gd name="adj" fmla="val 100000"/>
              </a:avLst>
            </a:prstGeom>
            <a:solidFill>
              <a:srgbClr val="618251"/>
            </a:soli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US"/>
            </a:p>
          </p:txBody>
        </p:sp>
        <p:sp>
          <p:nvSpPr>
            <p:cNvPr id="32" name="L-Shape 31">
              <a:extLst>
                <a:ext uri="{FF2B5EF4-FFF2-40B4-BE49-F238E27FC236}">
                  <a16:creationId xmlns:a16="http://schemas.microsoft.com/office/drawing/2014/main" id="{82C12A96-7B2E-3BC7-9A02-7D95635A87F9}"/>
                </a:ext>
              </a:extLst>
            </p:cNvPr>
            <p:cNvSpPr/>
            <p:nvPr/>
          </p:nvSpPr>
          <p:spPr>
            <a:xfrm rot="5400000">
              <a:off x="5812867" y="2664333"/>
              <a:ext cx="802186" cy="1334820"/>
            </a:xfrm>
            <a:prstGeom prst="corner">
              <a:avLst>
                <a:gd name="adj1" fmla="val 16120"/>
                <a:gd name="adj2" fmla="val 16110"/>
              </a:avLst>
            </a:prstGeom>
            <a:gradFill rotWithShape="0">
              <a:gsLst>
                <a:gs pos="88000">
                  <a:srgbClr val="618251"/>
                </a:gs>
                <a:gs pos="100000">
                  <a:srgbClr val="CADAB1"/>
                </a:gs>
              </a:gsLst>
            </a:gra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US"/>
            </a:p>
          </p:txBody>
        </p:sp>
        <p:sp>
          <p:nvSpPr>
            <p:cNvPr id="33" name="Freeform: Shape 32">
              <a:extLst>
                <a:ext uri="{FF2B5EF4-FFF2-40B4-BE49-F238E27FC236}">
                  <a16:creationId xmlns:a16="http://schemas.microsoft.com/office/drawing/2014/main" id="{4BEEB687-1F7B-1B4F-A800-A0BA38772BAF}"/>
                </a:ext>
              </a:extLst>
            </p:cNvPr>
            <p:cNvSpPr/>
            <p:nvPr/>
          </p:nvSpPr>
          <p:spPr>
            <a:xfrm>
              <a:off x="5678962" y="3063196"/>
              <a:ext cx="1205083" cy="1056326"/>
            </a:xfrm>
            <a:custGeom>
              <a:avLst/>
              <a:gdLst>
                <a:gd name="connsiteX0" fmla="*/ 0 w 1205083"/>
                <a:gd name="connsiteY0" fmla="*/ 0 h 1056326"/>
                <a:gd name="connsiteX1" fmla="*/ 1205083 w 1205083"/>
                <a:gd name="connsiteY1" fmla="*/ 0 h 1056326"/>
                <a:gd name="connsiteX2" fmla="*/ 1205083 w 1205083"/>
                <a:gd name="connsiteY2" fmla="*/ 1056326 h 1056326"/>
                <a:gd name="connsiteX3" fmla="*/ 0 w 1205083"/>
                <a:gd name="connsiteY3" fmla="*/ 1056326 h 1056326"/>
                <a:gd name="connsiteX4" fmla="*/ 0 w 1205083"/>
                <a:gd name="connsiteY4" fmla="*/ 0 h 1056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083" h="1056326">
                  <a:moveTo>
                    <a:pt x="0" y="0"/>
                  </a:moveTo>
                  <a:lnTo>
                    <a:pt x="1205083" y="0"/>
                  </a:lnTo>
                  <a:lnTo>
                    <a:pt x="1205083" y="1056326"/>
                  </a:lnTo>
                  <a:lnTo>
                    <a:pt x="0" y="10563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CA" sz="1100" b="1" kern="1200" dirty="0">
                  <a:highlight>
                    <a:srgbClr val="FFFF00"/>
                  </a:highlight>
                </a:rPr>
                <a:t>Engage</a:t>
              </a:r>
            </a:p>
          </p:txBody>
        </p:sp>
        <p:sp>
          <p:nvSpPr>
            <p:cNvPr id="34" name="Isosceles Triangle 33">
              <a:extLst>
                <a:ext uri="{FF2B5EF4-FFF2-40B4-BE49-F238E27FC236}">
                  <a16:creationId xmlns:a16="http://schemas.microsoft.com/office/drawing/2014/main" id="{4466CA8B-C17B-D5BA-9B4B-8D487B612CC9}"/>
                </a:ext>
              </a:extLst>
            </p:cNvPr>
            <p:cNvSpPr/>
            <p:nvPr/>
          </p:nvSpPr>
          <p:spPr>
            <a:xfrm>
              <a:off x="6656671" y="2566111"/>
              <a:ext cx="227374" cy="227374"/>
            </a:xfrm>
            <a:prstGeom prst="triangle">
              <a:avLst>
                <a:gd name="adj" fmla="val 100000"/>
              </a:avLst>
            </a:prstGeom>
            <a:solidFill>
              <a:srgbClr val="618251"/>
            </a:soli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US"/>
            </a:p>
          </p:txBody>
        </p:sp>
      </p:grpSp>
      <p:sp>
        <p:nvSpPr>
          <p:cNvPr id="35" name="TextBox 34">
            <a:extLst>
              <a:ext uri="{FF2B5EF4-FFF2-40B4-BE49-F238E27FC236}">
                <a16:creationId xmlns:a16="http://schemas.microsoft.com/office/drawing/2014/main" id="{09F07855-B0BA-41C1-8FB8-BCE55B1E7EE4}"/>
              </a:ext>
            </a:extLst>
          </p:cNvPr>
          <p:cNvSpPr txBox="1"/>
          <p:nvPr/>
        </p:nvSpPr>
        <p:spPr>
          <a:xfrm>
            <a:off x="304799" y="5172670"/>
            <a:ext cx="7729687" cy="923330"/>
          </a:xfrm>
          <a:prstGeom prst="rect">
            <a:avLst/>
          </a:prstGeom>
          <a:noFill/>
        </p:spPr>
        <p:txBody>
          <a:bodyPr wrap="square">
            <a:spAutoFit/>
          </a:bodyPr>
          <a:lstStyle/>
          <a:p>
            <a:pPr marL="742950" lvl="1" indent="-285750">
              <a:buFont typeface="Arial" panose="020B0604020202020204" pitchFamily="34" charset="0"/>
              <a:buChar char="•"/>
            </a:pPr>
            <a:r>
              <a:rPr lang="en-US" sz="1800" b="1" dirty="0">
                <a:effectLst/>
                <a:latin typeface="Calibri" panose="020F0502020204030204" pitchFamily="34" charset="0"/>
                <a:ea typeface="MS Mincho" panose="02020609040205080304" pitchFamily="49" charset="-128"/>
                <a:cs typeface="Times New Roman" panose="02020603050405020304" pitchFamily="18" charset="0"/>
              </a:rPr>
              <a:t>With the objective of</a:t>
            </a:r>
          </a:p>
          <a:p>
            <a:pPr lvl="2"/>
            <a:r>
              <a:rPr lang="en-US" sz="1800" dirty="0">
                <a:effectLst/>
                <a:latin typeface="Calibri" panose="020F0502020204030204" pitchFamily="34" charset="0"/>
                <a:ea typeface="MS Mincho" panose="02020609040205080304" pitchFamily="49" charset="-128"/>
                <a:cs typeface="Times New Roman" panose="02020603050405020304" pitchFamily="18" charset="0"/>
              </a:rPr>
              <a:t>Identifying potential </a:t>
            </a:r>
            <a:r>
              <a:rPr lang="en-US" sz="1800" b="1" dirty="0">
                <a:effectLst/>
                <a:latin typeface="Calibri" panose="020F0502020204030204" pitchFamily="34" charset="0"/>
                <a:ea typeface="MS Mincho" panose="02020609040205080304" pitchFamily="49" charset="-128"/>
                <a:cs typeface="Times New Roman" panose="02020603050405020304" pitchFamily="18" charset="0"/>
              </a:rPr>
              <a:t>patient barriers </a:t>
            </a:r>
            <a:r>
              <a:rPr lang="en-US" sz="1800" dirty="0">
                <a:ea typeface="MS Mincho" panose="02020609040205080304" pitchFamily="49" charset="-128"/>
                <a:cs typeface="Times New Roman" panose="02020603050405020304" pitchFamily="18" charset="0"/>
              </a:rPr>
              <a:t>in trial development and design,  </a:t>
            </a:r>
            <a:r>
              <a:rPr lang="en-US" sz="1800" b="1" dirty="0">
                <a:ea typeface="MS Mincho" panose="02020609040205080304" pitchFamily="49" charset="-128"/>
                <a:cs typeface="Times New Roman" panose="02020603050405020304" pitchFamily="18" charset="0"/>
              </a:rPr>
              <a:t>inclusion of patient-centred endpoints, </a:t>
            </a:r>
            <a:r>
              <a:rPr lang="en-US" sz="1800" dirty="0">
                <a:ea typeface="MS Mincho" panose="02020609040205080304" pitchFamily="49" charset="-128"/>
                <a:cs typeface="Times New Roman" panose="02020603050405020304" pitchFamily="18" charset="0"/>
              </a:rPr>
              <a:t>and </a:t>
            </a:r>
            <a:r>
              <a:rPr lang="en-US" sz="1800" b="1" dirty="0">
                <a:ea typeface="MS Mincho" panose="02020609040205080304" pitchFamily="49" charset="-128"/>
                <a:cs typeface="Times New Roman" panose="02020603050405020304" pitchFamily="18" charset="0"/>
              </a:rPr>
              <a:t>accrual planning.</a:t>
            </a:r>
            <a:endParaRPr lang="en-CA" sz="1800" dirty="0">
              <a:effectLst/>
              <a:latin typeface="Arial" panose="020B0604020202020204" pitchFamily="34" charset="0"/>
              <a:ea typeface="MS Mincho" panose="02020609040205080304" pitchFamily="49" charset="-128"/>
              <a:cs typeface="Times New Roman" panose="02020603050405020304" pitchFamily="18" charset="0"/>
            </a:endParaRPr>
          </a:p>
        </p:txBody>
      </p:sp>
      <p:sp>
        <p:nvSpPr>
          <p:cNvPr id="37" name="Slide Number Placeholder 1">
            <a:extLst>
              <a:ext uri="{FF2B5EF4-FFF2-40B4-BE49-F238E27FC236}">
                <a16:creationId xmlns:a16="http://schemas.microsoft.com/office/drawing/2014/main" id="{06F77B43-BBD8-7BE5-198A-16E00CFF3EDE}"/>
              </a:ext>
            </a:extLst>
          </p:cNvPr>
          <p:cNvSpPr txBox="1">
            <a:spLocks/>
          </p:cNvSpPr>
          <p:nvPr/>
        </p:nvSpPr>
        <p:spPr>
          <a:xfrm>
            <a:off x="8610600" y="6356350"/>
            <a:ext cx="2743200" cy="365125"/>
          </a:xfrm>
          <a:prstGeom prst="ellipse">
            <a:avLst/>
          </a:prstGeom>
          <a:ln w="19050">
            <a:solidFill>
              <a:srgbClr val="FFFFFF"/>
            </a:solidFill>
          </a:ln>
        </p:spPr>
        <p:txBody>
          <a:bodyPr vert="horz" lIns="9144" tIns="9144" rIns="9144" bIns="9144" rtlCol="0" anchor="ctr">
            <a:normAutofit/>
          </a:bodyPr>
          <a:lstStyle>
            <a:defPPr>
              <a:defRPr lang="en-US"/>
            </a:defPPr>
            <a:lvl1pPr marL="0" algn="ctr" defTabSz="914400" rtl="0" eaLnBrk="1" latinLnBrk="0" hangingPunct="1">
              <a:defRPr sz="16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CA" sz="1200" dirty="0">
                <a:solidFill>
                  <a:schemeClr val="tx1"/>
                </a:solidFill>
                <a:latin typeface="Calibri" panose="020F0502020204030204" pitchFamily="34" charset="0"/>
                <a:cs typeface="Calibri" panose="020F0502020204030204" pitchFamily="34" charset="0"/>
              </a:rPr>
              <a:t>20</a:t>
            </a:r>
          </a:p>
        </p:txBody>
      </p:sp>
    </p:spTree>
    <p:extLst>
      <p:ext uri="{BB962C8B-B14F-4D97-AF65-F5344CB8AC3E}">
        <p14:creationId xmlns:p14="http://schemas.microsoft.com/office/powerpoint/2010/main" val="3207249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8" name="Elbow Connector 87"/>
          <p:cNvCxnSpPr/>
          <p:nvPr/>
        </p:nvCxnSpPr>
        <p:spPr bwMode="auto">
          <a:xfrm rot="10800000" flipV="1">
            <a:off x="7968873" y="4006923"/>
            <a:ext cx="485171" cy="2495507"/>
          </a:xfrm>
          <a:prstGeom prst="bentConnector3">
            <a:avLst/>
          </a:prstGeom>
          <a:solidFill>
            <a:schemeClr val="accent1"/>
          </a:solidFill>
          <a:ln w="12700" cap="sq" cmpd="sng" algn="ctr">
            <a:solidFill>
              <a:schemeClr val="tx1"/>
            </a:solidFill>
            <a:prstDash val="solid"/>
            <a:round/>
            <a:headEnd type="none" w="sm" len="sm"/>
            <a:tailEnd type="triangle"/>
          </a:ln>
          <a:effectLst>
            <a:outerShdw dist="35921" dir="2700000" algn="ctr" rotWithShape="0">
              <a:schemeClr val="bg2"/>
            </a:outerShdw>
          </a:effectLst>
        </p:spPr>
      </p:cxnSp>
      <p:cxnSp>
        <p:nvCxnSpPr>
          <p:cNvPr id="86" name="Elbow Connector 85"/>
          <p:cNvCxnSpPr/>
          <p:nvPr/>
        </p:nvCxnSpPr>
        <p:spPr bwMode="auto">
          <a:xfrm rot="10800000" flipV="1">
            <a:off x="7968873" y="4010696"/>
            <a:ext cx="485171" cy="1996847"/>
          </a:xfrm>
          <a:prstGeom prst="bentConnector3">
            <a:avLst/>
          </a:prstGeom>
          <a:solidFill>
            <a:schemeClr val="accent1"/>
          </a:solidFill>
          <a:ln w="12700" cap="sq" cmpd="sng" algn="ctr">
            <a:solidFill>
              <a:schemeClr val="tx1"/>
            </a:solidFill>
            <a:prstDash val="solid"/>
            <a:round/>
            <a:headEnd type="none" w="sm" len="sm"/>
            <a:tailEnd type="triangle"/>
          </a:ln>
          <a:effectLst>
            <a:outerShdw dist="35921" dir="2700000" algn="ctr" rotWithShape="0">
              <a:schemeClr val="bg2"/>
            </a:outerShdw>
          </a:effectLst>
        </p:spPr>
      </p:cxnSp>
      <p:cxnSp>
        <p:nvCxnSpPr>
          <p:cNvPr id="84" name="Elbow Connector 83"/>
          <p:cNvCxnSpPr/>
          <p:nvPr/>
        </p:nvCxnSpPr>
        <p:spPr bwMode="auto">
          <a:xfrm rot="10800000" flipV="1">
            <a:off x="7943850" y="4010696"/>
            <a:ext cx="537111" cy="1500279"/>
          </a:xfrm>
          <a:prstGeom prst="bentConnector3">
            <a:avLst/>
          </a:prstGeom>
          <a:solidFill>
            <a:schemeClr val="accent1"/>
          </a:solidFill>
          <a:ln w="12700" cap="sq" cmpd="sng" algn="ctr">
            <a:solidFill>
              <a:schemeClr val="tx1"/>
            </a:solidFill>
            <a:prstDash val="solid"/>
            <a:round/>
            <a:headEnd type="none" w="sm" len="sm"/>
            <a:tailEnd type="triangle"/>
          </a:ln>
          <a:effectLst>
            <a:outerShdw dist="35921" dir="2700000" algn="ctr" rotWithShape="0">
              <a:schemeClr val="bg2"/>
            </a:outerShdw>
          </a:effectLst>
        </p:spPr>
      </p:cxnSp>
      <p:cxnSp>
        <p:nvCxnSpPr>
          <p:cNvPr id="82" name="Elbow Connector 81"/>
          <p:cNvCxnSpPr/>
          <p:nvPr/>
        </p:nvCxnSpPr>
        <p:spPr bwMode="auto">
          <a:xfrm rot="10800000" flipV="1">
            <a:off x="7975600" y="4010696"/>
            <a:ext cx="472733" cy="1003707"/>
          </a:xfrm>
          <a:prstGeom prst="bentConnector3">
            <a:avLst/>
          </a:prstGeom>
          <a:solidFill>
            <a:schemeClr val="accent1"/>
          </a:solidFill>
          <a:ln w="12700" cap="sq" cmpd="sng" algn="ctr">
            <a:solidFill>
              <a:schemeClr val="tx1"/>
            </a:solidFill>
            <a:prstDash val="solid"/>
            <a:round/>
            <a:headEnd type="none" w="sm" len="sm"/>
            <a:tailEnd type="triangle"/>
          </a:ln>
          <a:effectLst>
            <a:outerShdw dist="35921" dir="2700000" algn="ctr" rotWithShape="0">
              <a:schemeClr val="bg2"/>
            </a:outerShdw>
          </a:effectLst>
        </p:spPr>
      </p:cxnSp>
      <p:cxnSp>
        <p:nvCxnSpPr>
          <p:cNvPr id="80" name="Elbow Connector 79"/>
          <p:cNvCxnSpPr/>
          <p:nvPr/>
        </p:nvCxnSpPr>
        <p:spPr bwMode="auto">
          <a:xfrm rot="10800000" flipV="1">
            <a:off x="7975943" y="4010025"/>
            <a:ext cx="472732" cy="502299"/>
          </a:xfrm>
          <a:prstGeom prst="bentConnector3">
            <a:avLst/>
          </a:prstGeom>
          <a:solidFill>
            <a:schemeClr val="accent1"/>
          </a:solidFill>
          <a:ln w="12700" cap="sq" cmpd="sng" algn="ctr">
            <a:solidFill>
              <a:schemeClr val="tx1"/>
            </a:solidFill>
            <a:prstDash val="solid"/>
            <a:round/>
            <a:headEnd type="none" w="sm" len="sm"/>
            <a:tailEnd type="triangle"/>
          </a:ln>
          <a:effectLst>
            <a:outerShdw dist="35921" dir="2700000" algn="ctr" rotWithShape="0">
              <a:schemeClr val="bg2"/>
            </a:outerShdw>
          </a:effectLst>
        </p:spPr>
      </p:cxnSp>
      <p:cxnSp>
        <p:nvCxnSpPr>
          <p:cNvPr id="78" name="Elbow Connector 77"/>
          <p:cNvCxnSpPr>
            <a:cxnSpLocks/>
          </p:cNvCxnSpPr>
          <p:nvPr/>
        </p:nvCxnSpPr>
        <p:spPr bwMode="auto">
          <a:xfrm rot="10800000">
            <a:off x="7971482" y="4006850"/>
            <a:ext cx="472731" cy="5175"/>
          </a:xfrm>
          <a:prstGeom prst="bentConnector3">
            <a:avLst>
              <a:gd name="adj1" fmla="val 50000"/>
            </a:avLst>
          </a:prstGeom>
          <a:solidFill>
            <a:schemeClr val="accent1"/>
          </a:solidFill>
          <a:ln w="12700" cap="sq" cmpd="sng" algn="ctr">
            <a:solidFill>
              <a:schemeClr val="tx1"/>
            </a:solidFill>
            <a:prstDash val="solid"/>
            <a:round/>
            <a:headEnd type="none" w="sm" len="sm"/>
            <a:tailEnd type="triangle"/>
          </a:ln>
          <a:effectLst>
            <a:outerShdw dist="35921" dir="2700000" algn="ctr" rotWithShape="0">
              <a:schemeClr val="bg2"/>
            </a:outerShdw>
          </a:effectLst>
        </p:spPr>
      </p:cxnSp>
      <p:cxnSp>
        <p:nvCxnSpPr>
          <p:cNvPr id="27" name="Elbow Connector 26"/>
          <p:cNvCxnSpPr/>
          <p:nvPr/>
        </p:nvCxnSpPr>
        <p:spPr bwMode="auto">
          <a:xfrm flipV="1">
            <a:off x="4340427" y="1035308"/>
            <a:ext cx="522100" cy="282961"/>
          </a:xfrm>
          <a:prstGeom prst="bentConnector3">
            <a:avLst/>
          </a:prstGeom>
          <a:solidFill>
            <a:schemeClr val="accent1"/>
          </a:solidFill>
          <a:ln w="12700" cap="sq" cmpd="sng" algn="ctr">
            <a:solidFill>
              <a:schemeClr val="tx1"/>
            </a:solidFill>
            <a:prstDash val="solid"/>
            <a:round/>
            <a:headEnd type="none" w="sm" len="sm"/>
            <a:tailEnd type="triangle"/>
          </a:ln>
          <a:effectLst>
            <a:outerShdw dist="35921" dir="2700000" algn="ctr" rotWithShape="0">
              <a:schemeClr val="bg2"/>
            </a:outerShdw>
          </a:effectLst>
        </p:spPr>
      </p:cxnSp>
      <p:sp>
        <p:nvSpPr>
          <p:cNvPr id="4" name="Rectangle 2"/>
          <p:cNvSpPr>
            <a:spLocks noGrp="1" noChangeArrowheads="1"/>
          </p:cNvSpPr>
          <p:nvPr>
            <p:ph type="title"/>
          </p:nvPr>
        </p:nvSpPr>
        <p:spPr>
          <a:xfrm>
            <a:off x="864293" y="77787"/>
            <a:ext cx="10718107" cy="608013"/>
          </a:xfrm>
          <a:noFill/>
        </p:spPr>
        <p:txBody>
          <a:bodyPr/>
          <a:lstStyle/>
          <a:p>
            <a:pPr eaLnBrk="1" hangingPunct="1"/>
            <a:r>
              <a:rPr lang="en-US" altLang="en-US" sz="2400" dirty="0">
                <a:solidFill>
                  <a:srgbClr val="3D6D28"/>
                </a:solidFill>
              </a:rPr>
              <a:t>The Canadian Cancer Trials Group Clinical Trial Lifecycle</a:t>
            </a:r>
          </a:p>
        </p:txBody>
      </p:sp>
      <p:sp>
        <p:nvSpPr>
          <p:cNvPr id="5" name="Text Box 4"/>
          <p:cNvSpPr txBox="1">
            <a:spLocks noChangeArrowheads="1"/>
          </p:cNvSpPr>
          <p:nvPr/>
        </p:nvSpPr>
        <p:spPr bwMode="auto">
          <a:xfrm>
            <a:off x="4862527" y="838200"/>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Ideation</a:t>
            </a:r>
          </a:p>
        </p:txBody>
      </p:sp>
      <p:sp>
        <p:nvSpPr>
          <p:cNvPr id="6" name="Text Box 4"/>
          <p:cNvSpPr txBox="1">
            <a:spLocks noChangeArrowheads="1"/>
          </p:cNvSpPr>
          <p:nvPr/>
        </p:nvSpPr>
        <p:spPr bwMode="auto">
          <a:xfrm>
            <a:off x="4862525" y="1326506"/>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Proposal Development</a:t>
            </a:r>
          </a:p>
        </p:txBody>
      </p:sp>
      <p:sp>
        <p:nvSpPr>
          <p:cNvPr id="7" name="Text Box 4"/>
          <p:cNvSpPr txBox="1">
            <a:spLocks noChangeArrowheads="1"/>
          </p:cNvSpPr>
          <p:nvPr/>
        </p:nvSpPr>
        <p:spPr bwMode="auto">
          <a:xfrm>
            <a:off x="4862524" y="1814811"/>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Proposal Review / Approval</a:t>
            </a:r>
          </a:p>
        </p:txBody>
      </p:sp>
      <p:sp>
        <p:nvSpPr>
          <p:cNvPr id="8" name="Text Box 4"/>
          <p:cNvSpPr txBox="1">
            <a:spLocks noChangeArrowheads="1"/>
          </p:cNvSpPr>
          <p:nvPr/>
        </p:nvSpPr>
        <p:spPr bwMode="auto">
          <a:xfrm>
            <a:off x="4862519" y="2205642"/>
            <a:ext cx="3108960" cy="646331"/>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Develop Protocol, Consent and Patient Facing Material</a:t>
            </a:r>
          </a:p>
        </p:txBody>
      </p:sp>
      <p:sp>
        <p:nvSpPr>
          <p:cNvPr id="9" name="Text Box 4"/>
          <p:cNvSpPr txBox="1">
            <a:spLocks noChangeArrowheads="1"/>
          </p:cNvSpPr>
          <p:nvPr/>
        </p:nvSpPr>
        <p:spPr bwMode="auto">
          <a:xfrm>
            <a:off x="4862523" y="2807964"/>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Operations Centre Activation</a:t>
            </a:r>
          </a:p>
        </p:txBody>
      </p:sp>
      <p:sp>
        <p:nvSpPr>
          <p:cNvPr id="10" name="Text Box 4"/>
          <p:cNvSpPr txBox="1">
            <a:spLocks noChangeArrowheads="1"/>
          </p:cNvSpPr>
          <p:nvPr/>
        </p:nvSpPr>
        <p:spPr bwMode="auto">
          <a:xfrm>
            <a:off x="4862523" y="3314593"/>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Cancer Centres Activation</a:t>
            </a:r>
          </a:p>
        </p:txBody>
      </p:sp>
      <p:sp>
        <p:nvSpPr>
          <p:cNvPr id="11" name="Text Box 4"/>
          <p:cNvSpPr txBox="1">
            <a:spLocks noChangeArrowheads="1"/>
          </p:cNvSpPr>
          <p:nvPr/>
        </p:nvSpPr>
        <p:spPr bwMode="auto">
          <a:xfrm>
            <a:off x="4862521" y="3810832"/>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Accrual &amp; Data Collection</a:t>
            </a:r>
          </a:p>
        </p:txBody>
      </p:sp>
      <p:sp>
        <p:nvSpPr>
          <p:cNvPr id="12" name="Text Box 4"/>
          <p:cNvSpPr txBox="1">
            <a:spLocks noChangeArrowheads="1"/>
          </p:cNvSpPr>
          <p:nvPr/>
        </p:nvSpPr>
        <p:spPr bwMode="auto">
          <a:xfrm>
            <a:off x="4862520" y="4312940"/>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Closure to Accrual</a:t>
            </a:r>
          </a:p>
        </p:txBody>
      </p:sp>
      <p:sp>
        <p:nvSpPr>
          <p:cNvPr id="13" name="Text Box 4"/>
          <p:cNvSpPr txBox="1">
            <a:spLocks noChangeArrowheads="1"/>
          </p:cNvSpPr>
          <p:nvPr/>
        </p:nvSpPr>
        <p:spPr bwMode="auto">
          <a:xfrm>
            <a:off x="4862519" y="4814349"/>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Follow Up/Data Collection</a:t>
            </a:r>
          </a:p>
        </p:txBody>
      </p:sp>
      <p:sp>
        <p:nvSpPr>
          <p:cNvPr id="14" name="Text Box 4"/>
          <p:cNvSpPr txBox="1">
            <a:spLocks noChangeArrowheads="1"/>
          </p:cNvSpPr>
          <p:nvPr/>
        </p:nvSpPr>
        <p:spPr bwMode="auto">
          <a:xfrm>
            <a:off x="4846969" y="5310920"/>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Endpoint(s) Met</a:t>
            </a:r>
          </a:p>
        </p:txBody>
      </p:sp>
      <p:sp>
        <p:nvSpPr>
          <p:cNvPr id="15" name="Text Box 4"/>
          <p:cNvSpPr txBox="1">
            <a:spLocks noChangeArrowheads="1"/>
          </p:cNvSpPr>
          <p:nvPr/>
        </p:nvSpPr>
        <p:spPr bwMode="auto">
          <a:xfrm>
            <a:off x="4850081" y="5807488"/>
            <a:ext cx="3108960" cy="369332"/>
          </a:xfrm>
          <a:prstGeom prst="rect">
            <a:avLst/>
          </a:prstGeom>
          <a:gradFill>
            <a:gsLst>
              <a:gs pos="0">
                <a:srgbClr val="618251"/>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Analysis &amp; Reporting</a:t>
            </a:r>
          </a:p>
        </p:txBody>
      </p:sp>
      <p:sp>
        <p:nvSpPr>
          <p:cNvPr id="17" name="Text Box 4"/>
          <p:cNvSpPr txBox="1">
            <a:spLocks noChangeArrowheads="1"/>
          </p:cNvSpPr>
          <p:nvPr/>
        </p:nvSpPr>
        <p:spPr bwMode="auto">
          <a:xfrm>
            <a:off x="4850081" y="6306148"/>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Permanent Closure</a:t>
            </a:r>
          </a:p>
        </p:txBody>
      </p:sp>
      <p:sp>
        <p:nvSpPr>
          <p:cNvPr id="21" name="TextBox 20"/>
          <p:cNvSpPr txBox="1"/>
          <p:nvPr/>
        </p:nvSpPr>
        <p:spPr>
          <a:xfrm>
            <a:off x="1958579" y="2037960"/>
            <a:ext cx="2547325" cy="338554"/>
          </a:xfrm>
          <a:prstGeom prst="rect">
            <a:avLst/>
          </a:prstGeom>
          <a:solidFill>
            <a:schemeClr val="bg1"/>
          </a:solidFill>
          <a:ln>
            <a:solidFill>
              <a:schemeClr val="tx1"/>
            </a:solidFill>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Franklin Gothic Book"/>
                <a:ea typeface="+mn-ea"/>
                <a:cs typeface="+mn-cs"/>
              </a:rPr>
              <a:t>   Clinical Trials Committee </a:t>
            </a:r>
          </a:p>
        </p:txBody>
      </p:sp>
      <p:cxnSp>
        <p:nvCxnSpPr>
          <p:cNvPr id="29" name="Elbow Connector 28"/>
          <p:cNvCxnSpPr/>
          <p:nvPr/>
        </p:nvCxnSpPr>
        <p:spPr bwMode="auto">
          <a:xfrm>
            <a:off x="4340431" y="1313272"/>
            <a:ext cx="522092" cy="211504"/>
          </a:xfrm>
          <a:prstGeom prst="bentConnector3">
            <a:avLst/>
          </a:prstGeom>
          <a:solidFill>
            <a:schemeClr val="accent1"/>
          </a:solidFill>
          <a:ln w="12700" cap="sq" cmpd="sng" algn="ctr">
            <a:solidFill>
              <a:schemeClr val="tx1"/>
            </a:solidFill>
            <a:prstDash val="solid"/>
            <a:round/>
            <a:headEnd type="none" w="sm" len="sm"/>
            <a:tailEnd type="triangle"/>
          </a:ln>
          <a:effectLst>
            <a:outerShdw dist="35921" dir="2700000" algn="ctr" rotWithShape="0">
              <a:schemeClr val="bg2"/>
            </a:outerShdw>
          </a:effectLst>
        </p:spPr>
      </p:cxnSp>
      <p:sp>
        <p:nvSpPr>
          <p:cNvPr id="22" name="TextBox 21"/>
          <p:cNvSpPr txBox="1"/>
          <p:nvPr/>
        </p:nvSpPr>
        <p:spPr>
          <a:xfrm>
            <a:off x="8408276" y="1337846"/>
            <a:ext cx="2548128" cy="338554"/>
          </a:xfrm>
          <a:prstGeom prst="rect">
            <a:avLst/>
          </a:prstGeom>
          <a:noFill/>
          <a:ln>
            <a:solidFill>
              <a:schemeClr val="tx1"/>
            </a:solid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Franklin Gothic Book"/>
                <a:ea typeface="+mn-ea"/>
                <a:cs typeface="+mn-cs"/>
              </a:rPr>
              <a:t>Senior Investigators</a:t>
            </a:r>
          </a:p>
        </p:txBody>
      </p:sp>
      <p:cxnSp>
        <p:nvCxnSpPr>
          <p:cNvPr id="32" name="Elbow Connector 31"/>
          <p:cNvCxnSpPr>
            <a:cxnSpLocks/>
            <a:stCxn id="21" idx="3"/>
            <a:endCxn id="7" idx="1"/>
          </p:cNvCxnSpPr>
          <p:nvPr/>
        </p:nvCxnSpPr>
        <p:spPr bwMode="auto">
          <a:xfrm flipV="1">
            <a:off x="4505904" y="1999477"/>
            <a:ext cx="356620" cy="207760"/>
          </a:xfrm>
          <a:prstGeom prst="bentConnector3">
            <a:avLst>
              <a:gd name="adj1" fmla="val 50000"/>
            </a:avLst>
          </a:prstGeom>
          <a:solidFill>
            <a:schemeClr val="accent1"/>
          </a:solidFill>
          <a:ln w="12700" cap="sq" cmpd="sng" algn="ctr">
            <a:solidFill>
              <a:schemeClr val="tx1"/>
            </a:solidFill>
            <a:prstDash val="solid"/>
            <a:round/>
            <a:headEnd type="none" w="sm" len="sm"/>
            <a:tailEnd type="triangle"/>
          </a:ln>
          <a:effectLst>
            <a:outerShdw dist="35921" dir="2700000" algn="ctr" rotWithShape="0">
              <a:schemeClr val="bg2"/>
            </a:outerShdw>
          </a:effectLst>
        </p:spPr>
      </p:cxnSp>
      <p:cxnSp>
        <p:nvCxnSpPr>
          <p:cNvPr id="54" name="Elbow Connector 53"/>
          <p:cNvCxnSpPr/>
          <p:nvPr/>
        </p:nvCxnSpPr>
        <p:spPr bwMode="auto">
          <a:xfrm>
            <a:off x="4482101" y="4579011"/>
            <a:ext cx="365760" cy="492543"/>
          </a:xfrm>
          <a:prstGeom prst="bentConnector3">
            <a:avLst>
              <a:gd name="adj1" fmla="val 50000"/>
            </a:avLst>
          </a:prstGeom>
          <a:ln>
            <a:solidFill>
              <a:schemeClr val="bg2">
                <a:lumMod val="75000"/>
              </a:schemeClr>
            </a:solidFill>
            <a:headEnd type="none" w="sm" len="sm"/>
            <a:tailEnd type="triangle"/>
          </a:ln>
          <a:effectLst/>
        </p:spPr>
        <p:style>
          <a:lnRef idx="2">
            <a:schemeClr val="accent6"/>
          </a:lnRef>
          <a:fillRef idx="0">
            <a:schemeClr val="accent6"/>
          </a:fillRef>
          <a:effectRef idx="1">
            <a:schemeClr val="accent6"/>
          </a:effectRef>
          <a:fontRef idx="minor">
            <a:schemeClr val="tx1"/>
          </a:fontRef>
        </p:style>
      </p:cxnSp>
      <p:cxnSp>
        <p:nvCxnSpPr>
          <p:cNvPr id="56" name="Elbow Connector 55"/>
          <p:cNvCxnSpPr/>
          <p:nvPr/>
        </p:nvCxnSpPr>
        <p:spPr bwMode="auto">
          <a:xfrm flipV="1">
            <a:off x="4482101" y="4093845"/>
            <a:ext cx="365760" cy="487680"/>
          </a:xfrm>
          <a:prstGeom prst="bentConnector3">
            <a:avLst/>
          </a:prstGeom>
          <a:ln>
            <a:solidFill>
              <a:schemeClr val="bg2">
                <a:lumMod val="75000"/>
              </a:schemeClr>
            </a:solidFill>
            <a:headEnd type="none" w="sm" len="sm"/>
            <a:tailEnd type="triangle"/>
          </a:ln>
          <a:effectLst/>
        </p:spPr>
        <p:style>
          <a:lnRef idx="2">
            <a:schemeClr val="accent6"/>
          </a:lnRef>
          <a:fillRef idx="0">
            <a:schemeClr val="accent6"/>
          </a:fillRef>
          <a:effectRef idx="1">
            <a:schemeClr val="accent6"/>
          </a:effectRef>
          <a:fontRef idx="minor">
            <a:schemeClr val="tx1"/>
          </a:fontRef>
        </p:style>
      </p:cxnSp>
      <p:cxnSp>
        <p:nvCxnSpPr>
          <p:cNvPr id="58" name="Elbow Connector 57"/>
          <p:cNvCxnSpPr/>
          <p:nvPr/>
        </p:nvCxnSpPr>
        <p:spPr bwMode="auto">
          <a:xfrm flipV="1">
            <a:off x="4482101" y="4565650"/>
            <a:ext cx="365760" cy="8865"/>
          </a:xfrm>
          <a:prstGeom prst="bentConnector3">
            <a:avLst/>
          </a:prstGeom>
          <a:ln>
            <a:solidFill>
              <a:schemeClr val="bg2">
                <a:lumMod val="75000"/>
              </a:schemeClr>
            </a:solidFill>
            <a:headEnd type="none" w="sm" len="sm"/>
            <a:tailEnd type="triangle"/>
          </a:ln>
          <a:effectLst/>
        </p:spPr>
        <p:style>
          <a:lnRef idx="2">
            <a:schemeClr val="accent6"/>
          </a:lnRef>
          <a:fillRef idx="0">
            <a:schemeClr val="accent6"/>
          </a:fillRef>
          <a:effectRef idx="1">
            <a:schemeClr val="accent6"/>
          </a:effectRef>
          <a:fontRef idx="minor">
            <a:schemeClr val="tx1"/>
          </a:fontRef>
        </p:style>
      </p:cxnSp>
      <p:cxnSp>
        <p:nvCxnSpPr>
          <p:cNvPr id="68" name="Elbow Connector 67"/>
          <p:cNvCxnSpPr>
            <a:cxnSpLocks/>
          </p:cNvCxnSpPr>
          <p:nvPr/>
        </p:nvCxnSpPr>
        <p:spPr bwMode="auto">
          <a:xfrm flipV="1">
            <a:off x="4482101" y="3603625"/>
            <a:ext cx="365760" cy="975360"/>
          </a:xfrm>
          <a:prstGeom prst="bentConnector3">
            <a:avLst/>
          </a:prstGeom>
          <a:ln>
            <a:solidFill>
              <a:srgbClr val="91A7AB"/>
            </a:solidFill>
            <a:headEnd type="none" w="sm" len="sm"/>
            <a:tailEnd type="triangle"/>
          </a:ln>
          <a:effectLst/>
        </p:spPr>
        <p:style>
          <a:lnRef idx="2">
            <a:schemeClr val="accent6"/>
          </a:lnRef>
          <a:fillRef idx="0">
            <a:schemeClr val="accent6"/>
          </a:fillRef>
          <a:effectRef idx="1">
            <a:schemeClr val="accent6"/>
          </a:effectRef>
          <a:fontRef idx="minor">
            <a:schemeClr val="tx1"/>
          </a:fontRef>
        </p:style>
      </p:cxnSp>
      <p:cxnSp>
        <p:nvCxnSpPr>
          <p:cNvPr id="70" name="Straight Arrow Connector 69"/>
          <p:cNvCxnSpPr>
            <a:cxnSpLocks/>
            <a:stCxn id="22" idx="1"/>
            <a:endCxn id="6" idx="3"/>
          </p:cNvCxnSpPr>
          <p:nvPr/>
        </p:nvCxnSpPr>
        <p:spPr bwMode="auto">
          <a:xfrm flipH="1">
            <a:off x="7971485" y="1507123"/>
            <a:ext cx="436791" cy="4049"/>
          </a:xfrm>
          <a:prstGeom prst="straightConnector1">
            <a:avLst/>
          </a:prstGeom>
          <a:solidFill>
            <a:schemeClr val="accent1"/>
          </a:solidFill>
          <a:ln w="12700" cap="sq" cmpd="sng" algn="ctr">
            <a:solidFill>
              <a:schemeClr val="tx1"/>
            </a:solidFill>
            <a:prstDash val="solid"/>
            <a:round/>
            <a:headEnd type="none" w="sm" len="sm"/>
            <a:tailEnd type="triangle"/>
          </a:ln>
          <a:effectLst>
            <a:outerShdw dist="35921" dir="2700000" algn="ctr" rotWithShape="0">
              <a:schemeClr val="bg2"/>
            </a:outerShdw>
          </a:effectLst>
        </p:spPr>
      </p:cxnSp>
      <p:cxnSp>
        <p:nvCxnSpPr>
          <p:cNvPr id="72" name="Elbow Connector 71"/>
          <p:cNvCxnSpPr>
            <a:cxnSpLocks/>
          </p:cNvCxnSpPr>
          <p:nvPr/>
        </p:nvCxnSpPr>
        <p:spPr bwMode="auto">
          <a:xfrm rot="10800000">
            <a:off x="7971484" y="2498725"/>
            <a:ext cx="472728" cy="1508058"/>
          </a:xfrm>
          <a:prstGeom prst="bentConnector3">
            <a:avLst>
              <a:gd name="adj1" fmla="val 50000"/>
            </a:avLst>
          </a:prstGeom>
          <a:solidFill>
            <a:schemeClr val="accent1"/>
          </a:solidFill>
          <a:ln w="12700" cap="sq" cmpd="sng" algn="ctr">
            <a:solidFill>
              <a:schemeClr val="tx1"/>
            </a:solidFill>
            <a:prstDash val="solid"/>
            <a:round/>
            <a:headEnd type="none" w="sm" len="sm"/>
            <a:tailEnd type="triangle"/>
          </a:ln>
          <a:effectLst>
            <a:outerShdw dist="35921" dir="2700000" algn="ctr" rotWithShape="0">
              <a:schemeClr val="bg2"/>
            </a:outerShdw>
          </a:effectLst>
        </p:spPr>
      </p:cxnSp>
      <p:cxnSp>
        <p:nvCxnSpPr>
          <p:cNvPr id="74" name="Elbow Connector 73"/>
          <p:cNvCxnSpPr>
            <a:cxnSpLocks/>
          </p:cNvCxnSpPr>
          <p:nvPr/>
        </p:nvCxnSpPr>
        <p:spPr bwMode="auto">
          <a:xfrm rot="10800000">
            <a:off x="7971484" y="2992457"/>
            <a:ext cx="472729" cy="1008043"/>
          </a:xfrm>
          <a:prstGeom prst="bentConnector3">
            <a:avLst>
              <a:gd name="adj1" fmla="val 50000"/>
            </a:avLst>
          </a:prstGeom>
          <a:solidFill>
            <a:schemeClr val="accent1"/>
          </a:solidFill>
          <a:ln w="12700" cap="sq" cmpd="sng" algn="ctr">
            <a:solidFill>
              <a:schemeClr val="tx1"/>
            </a:solidFill>
            <a:prstDash val="solid"/>
            <a:round/>
            <a:headEnd type="none" w="sm" len="sm"/>
            <a:tailEnd type="triangle"/>
          </a:ln>
          <a:effectLst>
            <a:outerShdw dist="35921" dir="2700000" algn="ctr" rotWithShape="0">
              <a:schemeClr val="bg2"/>
            </a:outerShdw>
          </a:effectLst>
        </p:spPr>
      </p:cxnSp>
      <p:cxnSp>
        <p:nvCxnSpPr>
          <p:cNvPr id="76" name="Elbow Connector 75"/>
          <p:cNvCxnSpPr>
            <a:cxnSpLocks/>
          </p:cNvCxnSpPr>
          <p:nvPr/>
        </p:nvCxnSpPr>
        <p:spPr bwMode="auto">
          <a:xfrm rot="10800000">
            <a:off x="7971484" y="3502261"/>
            <a:ext cx="472729" cy="501414"/>
          </a:xfrm>
          <a:prstGeom prst="bentConnector3">
            <a:avLst>
              <a:gd name="adj1" fmla="val 50000"/>
            </a:avLst>
          </a:prstGeom>
          <a:solidFill>
            <a:schemeClr val="accent1"/>
          </a:solidFill>
          <a:ln w="12700" cap="sq" cmpd="sng" algn="ctr">
            <a:solidFill>
              <a:schemeClr val="tx1"/>
            </a:solidFill>
            <a:prstDash val="solid"/>
            <a:round/>
            <a:headEnd type="none" w="sm" len="sm"/>
            <a:tailEnd type="triangle"/>
          </a:ln>
          <a:effectLst>
            <a:outerShdw dist="35921" dir="2700000" algn="ctr" rotWithShape="0">
              <a:schemeClr val="bg2"/>
            </a:outerShdw>
          </a:effectLst>
        </p:spPr>
      </p:cxnSp>
      <p:cxnSp>
        <p:nvCxnSpPr>
          <p:cNvPr id="33" name="Elbow Connector 32"/>
          <p:cNvCxnSpPr>
            <a:cxnSpLocks/>
          </p:cNvCxnSpPr>
          <p:nvPr/>
        </p:nvCxnSpPr>
        <p:spPr bwMode="auto">
          <a:xfrm>
            <a:off x="4157557" y="6059390"/>
            <a:ext cx="689413" cy="1"/>
          </a:xfrm>
          <a:prstGeom prst="bentConnector3">
            <a:avLst/>
          </a:prstGeom>
          <a:ln>
            <a:solidFill>
              <a:srgbClr val="C00000"/>
            </a:solidFill>
            <a:headEnd type="none" w="sm" len="sm"/>
            <a:tailEnd type="triangle"/>
          </a:ln>
          <a:effectLst/>
        </p:spPr>
        <p:style>
          <a:lnRef idx="2">
            <a:schemeClr val="accent6"/>
          </a:lnRef>
          <a:fillRef idx="0">
            <a:schemeClr val="accent6"/>
          </a:fillRef>
          <a:effectRef idx="1">
            <a:schemeClr val="accent6"/>
          </a:effectRef>
          <a:fontRef idx="minor">
            <a:schemeClr val="tx1"/>
          </a:fontRef>
        </p:style>
      </p:cxnSp>
      <p:cxnSp>
        <p:nvCxnSpPr>
          <p:cNvPr id="30" name="Elbow Connector 29"/>
          <p:cNvCxnSpPr>
            <a:cxnSpLocks/>
          </p:cNvCxnSpPr>
          <p:nvPr/>
        </p:nvCxnSpPr>
        <p:spPr bwMode="auto">
          <a:xfrm rot="10800000" flipH="1">
            <a:off x="2072640" y="2994775"/>
            <a:ext cx="2804160" cy="3096000"/>
          </a:xfrm>
          <a:prstGeom prst="bentConnector3">
            <a:avLst>
              <a:gd name="adj1" fmla="val -7703"/>
            </a:avLst>
          </a:prstGeom>
          <a:ln>
            <a:solidFill>
              <a:srgbClr val="C00000"/>
            </a:solidFill>
            <a:headEnd type="none" w="sm" len="sm"/>
            <a:tailEnd type="triangle"/>
          </a:ln>
          <a:effectLst/>
        </p:spPr>
        <p:style>
          <a:lnRef idx="2">
            <a:schemeClr val="accent6"/>
          </a:lnRef>
          <a:fillRef idx="0">
            <a:schemeClr val="accent6"/>
          </a:fillRef>
          <a:effectRef idx="1">
            <a:schemeClr val="accent6"/>
          </a:effectRef>
          <a:fontRef idx="minor">
            <a:schemeClr val="tx1"/>
          </a:fontRef>
        </p:style>
      </p:cxnSp>
      <p:sp>
        <p:nvSpPr>
          <p:cNvPr id="20" name="TextBox 19"/>
          <p:cNvSpPr txBox="1"/>
          <p:nvPr/>
        </p:nvSpPr>
        <p:spPr>
          <a:xfrm>
            <a:off x="1961931" y="1083216"/>
            <a:ext cx="2547325" cy="830997"/>
          </a:xfrm>
          <a:prstGeom prst="rect">
            <a:avLst/>
          </a:prstGeom>
          <a:solidFill>
            <a:schemeClr val="bg1"/>
          </a:solidFill>
          <a:ln>
            <a:solidFill>
              <a:schemeClr val="tx1"/>
            </a:solid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Franklin Gothic Book"/>
                <a:ea typeface="+mn-ea"/>
                <a:cs typeface="+mn-cs"/>
              </a:rPr>
              <a:t>Member Investigators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Franklin Gothic Book"/>
                <a:ea typeface="+mn-ea"/>
                <a:cs typeface="+mn-cs"/>
              </a:rPr>
              <a:t>Disease Site Committees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Franklin Gothic Book"/>
                <a:ea typeface="+mn-ea"/>
                <a:cs typeface="+mn-cs"/>
              </a:rPr>
              <a:t>and Executives</a:t>
            </a:r>
          </a:p>
        </p:txBody>
      </p:sp>
      <p:sp>
        <p:nvSpPr>
          <p:cNvPr id="25" name="TextBox 24"/>
          <p:cNvSpPr txBox="1"/>
          <p:nvPr/>
        </p:nvSpPr>
        <p:spPr>
          <a:xfrm>
            <a:off x="1961563" y="4203782"/>
            <a:ext cx="2548128" cy="646331"/>
          </a:xfrm>
          <a:prstGeom prst="rect">
            <a:avLst/>
          </a:prstGeom>
          <a:gradFill>
            <a:gsLst>
              <a:gs pos="0">
                <a:srgbClr val="618252"/>
              </a:gs>
              <a:gs pos="100000">
                <a:srgbClr val="E5EBE6"/>
              </a:gs>
            </a:gsLst>
          </a:gradFill>
          <a:ln>
            <a:solidFill>
              <a:schemeClr val="accent1"/>
            </a:solidFill>
          </a:ln>
          <a:effectLst>
            <a:outerShdw blurRad="50800" dist="38100" dir="2700000" algn="tl" rotWithShape="0">
              <a:schemeClr val="tx1">
                <a:lumMod val="50000"/>
                <a:lumOff val="50000"/>
                <a:alpha val="40000"/>
              </a:schemeClr>
            </a:outerShdw>
          </a:effectLst>
        </p:spPr>
        <p:style>
          <a:lnRef idx="0">
            <a:schemeClr val="accent6"/>
          </a:lnRef>
          <a:fillRef idx="3">
            <a:schemeClr val="accent6"/>
          </a:fillRef>
          <a:effectRef idx="3">
            <a:schemeClr val="accent6"/>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Member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Cancer Centres</a:t>
            </a:r>
          </a:p>
        </p:txBody>
      </p:sp>
      <p:cxnSp>
        <p:nvCxnSpPr>
          <p:cNvPr id="79" name="Elbow Connector 78"/>
          <p:cNvCxnSpPr/>
          <p:nvPr/>
        </p:nvCxnSpPr>
        <p:spPr bwMode="auto">
          <a:xfrm>
            <a:off x="4463819" y="4565650"/>
            <a:ext cx="396000" cy="975360"/>
          </a:xfrm>
          <a:prstGeom prst="bentConnector3">
            <a:avLst/>
          </a:prstGeom>
          <a:ln>
            <a:solidFill>
              <a:schemeClr val="bg2">
                <a:lumMod val="75000"/>
              </a:schemeClr>
            </a:solidFill>
            <a:headEnd type="none" w="sm" len="sm"/>
            <a:tailEnd type="triangle"/>
          </a:ln>
          <a:effectLst/>
        </p:spPr>
        <p:style>
          <a:lnRef idx="2">
            <a:schemeClr val="accent6"/>
          </a:lnRef>
          <a:fillRef idx="0">
            <a:schemeClr val="accent6"/>
          </a:fillRef>
          <a:effectRef idx="1">
            <a:schemeClr val="accent6"/>
          </a:effectRef>
          <a:fontRef idx="minor">
            <a:schemeClr val="tx1"/>
          </a:fontRef>
        </p:style>
      </p:cxnSp>
      <p:sp>
        <p:nvSpPr>
          <p:cNvPr id="67" name="Rectangle 66"/>
          <p:cNvSpPr/>
          <p:nvPr/>
        </p:nvSpPr>
        <p:spPr>
          <a:xfrm>
            <a:off x="152401" y="6324600"/>
            <a:ext cx="4114800" cy="50352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Franklin Gothic Book"/>
              <a:ea typeface="+mn-ea"/>
              <a:cs typeface="+mn-cs"/>
            </a:endParaRPr>
          </a:p>
        </p:txBody>
      </p:sp>
      <p:cxnSp>
        <p:nvCxnSpPr>
          <p:cNvPr id="37" name="Straight Arrow Connector 36">
            <a:extLst>
              <a:ext uri="{FF2B5EF4-FFF2-40B4-BE49-F238E27FC236}">
                <a16:creationId xmlns:a16="http://schemas.microsoft.com/office/drawing/2014/main" id="{252CADF6-8542-4812-BF03-D4DD4F6B45CB}"/>
              </a:ext>
            </a:extLst>
          </p:cNvPr>
          <p:cNvCxnSpPr>
            <a:cxnSpLocks/>
          </p:cNvCxnSpPr>
          <p:nvPr/>
        </p:nvCxnSpPr>
        <p:spPr>
          <a:xfrm>
            <a:off x="4433248" y="2535499"/>
            <a:ext cx="468000" cy="0"/>
          </a:xfrm>
          <a:prstGeom prst="straightConnector1">
            <a:avLst/>
          </a:prstGeom>
          <a:ln w="34925">
            <a:solidFill>
              <a:srgbClr val="91A7AB"/>
            </a:solidFill>
            <a:tailEnd type="triangle"/>
          </a:ln>
          <a:effectLst/>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346304EB-0584-4209-BD04-33AA5C107BE0}"/>
              </a:ext>
            </a:extLst>
          </p:cNvPr>
          <p:cNvSpPr txBox="1"/>
          <p:nvPr/>
        </p:nvSpPr>
        <p:spPr>
          <a:xfrm>
            <a:off x="1968138" y="2496643"/>
            <a:ext cx="2537766" cy="338554"/>
          </a:xfrm>
          <a:prstGeom prst="rect">
            <a:avLst/>
          </a:prstGeom>
          <a:solidFill>
            <a:schemeClr val="bg1"/>
          </a:solidFill>
          <a:ln>
            <a:solidFill>
              <a:schemeClr val="tx1"/>
            </a:solidFill>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Franklin Gothic Book"/>
                <a:ea typeface="+mn-ea"/>
                <a:cs typeface="+mn-cs"/>
              </a:rPr>
              <a:t>   Trial Team Members</a:t>
            </a:r>
          </a:p>
        </p:txBody>
      </p:sp>
      <p:cxnSp>
        <p:nvCxnSpPr>
          <p:cNvPr id="40" name="Straight Connector 39">
            <a:extLst>
              <a:ext uri="{FF2B5EF4-FFF2-40B4-BE49-F238E27FC236}">
                <a16:creationId xmlns:a16="http://schemas.microsoft.com/office/drawing/2014/main" id="{32F4415A-372E-4795-956E-8313F601C754}"/>
              </a:ext>
            </a:extLst>
          </p:cNvPr>
          <p:cNvCxnSpPr/>
          <p:nvPr/>
        </p:nvCxnSpPr>
        <p:spPr>
          <a:xfrm>
            <a:off x="4663324" y="2535499"/>
            <a:ext cx="0" cy="1148426"/>
          </a:xfrm>
          <a:prstGeom prst="line">
            <a:avLst/>
          </a:prstGeom>
          <a:ln w="28575">
            <a:solidFill>
              <a:srgbClr val="91A7AB"/>
            </a:solidFill>
          </a:ln>
          <a:effectLst/>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1968138" y="5760724"/>
            <a:ext cx="2537766" cy="584775"/>
          </a:xfrm>
          <a:prstGeom prst="rect">
            <a:avLst/>
          </a:prstGeom>
          <a:solidFill>
            <a:schemeClr val="bg1"/>
          </a:solidFill>
          <a:ln w="12700">
            <a:solidFill>
              <a:srgbClr val="C00000"/>
            </a:solidFill>
          </a:ln>
          <a:effectLst/>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Franklin Gothic Book"/>
                <a:ea typeface="+mn-ea"/>
                <a:cs typeface="+mn-cs"/>
              </a:rPr>
              <a:t>Independent Data Safety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Franklin Gothic Book"/>
                <a:ea typeface="+mn-ea"/>
                <a:cs typeface="+mn-cs"/>
              </a:rPr>
              <a:t>    Monitoring Committee</a:t>
            </a:r>
          </a:p>
        </p:txBody>
      </p:sp>
      <p:sp>
        <p:nvSpPr>
          <p:cNvPr id="23" name="TextBox 22"/>
          <p:cNvSpPr txBox="1"/>
          <p:nvPr/>
        </p:nvSpPr>
        <p:spPr>
          <a:xfrm>
            <a:off x="8408276" y="3657600"/>
            <a:ext cx="2548128" cy="615553"/>
          </a:xfrm>
          <a:prstGeom prst="rect">
            <a:avLst/>
          </a:prstGeom>
          <a:solidFill>
            <a:schemeClr val="bg1"/>
          </a:solidFill>
          <a:ln>
            <a:solidFill>
              <a:schemeClr val="tx1"/>
            </a:solidFill>
          </a:ln>
          <a:effectLst/>
        </p:spPr>
        <p:txBody>
          <a:bodyPr wrap="square" rtlCol="0">
            <a:spAutoFit/>
          </a:bodyPr>
          <a:lstStyle/>
          <a:p>
            <a:pPr marL="380990" marR="0" lvl="0" indent="-38099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srgbClr val="000000"/>
                </a:solidFill>
                <a:effectLst/>
                <a:uLnTx/>
                <a:uFillTx/>
                <a:latin typeface="Franklin Gothic Book"/>
                <a:ea typeface="+mn-ea"/>
                <a:cs typeface="+mn-cs"/>
              </a:rPr>
              <a:t>Trial Team</a:t>
            </a:r>
          </a:p>
          <a:p>
            <a:pPr marL="380990" marR="0" lvl="0" indent="-38099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srgbClr val="000000"/>
                </a:solidFill>
                <a:effectLst/>
                <a:uLnTx/>
                <a:uFillTx/>
                <a:latin typeface="Franklin Gothic Book"/>
                <a:ea typeface="+mn-ea"/>
                <a:cs typeface="+mn-cs"/>
              </a:rPr>
              <a:t>Support Departments </a:t>
            </a: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 </a:t>
            </a:r>
          </a:p>
        </p:txBody>
      </p:sp>
      <p:sp>
        <p:nvSpPr>
          <p:cNvPr id="42" name="TextBox 41">
            <a:extLst>
              <a:ext uri="{FF2B5EF4-FFF2-40B4-BE49-F238E27FC236}">
                <a16:creationId xmlns:a16="http://schemas.microsoft.com/office/drawing/2014/main" id="{ED061ABD-991B-42D5-9E19-6A7A7A6C9F53}"/>
              </a:ext>
            </a:extLst>
          </p:cNvPr>
          <p:cNvSpPr txBox="1"/>
          <p:nvPr/>
        </p:nvSpPr>
        <p:spPr>
          <a:xfrm flipH="1">
            <a:off x="2590804" y="697468"/>
            <a:ext cx="11429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srgbClr val="000000"/>
                </a:solidFill>
                <a:effectLst/>
                <a:uLnTx/>
                <a:uFillTx/>
                <a:latin typeface="Franklin Gothic Book"/>
                <a:ea typeface="+mn-ea"/>
                <a:cs typeface="+mn-cs"/>
              </a:rPr>
              <a:t>Members</a:t>
            </a:r>
          </a:p>
        </p:txBody>
      </p:sp>
      <p:sp>
        <p:nvSpPr>
          <p:cNvPr id="97" name="TextBox 96">
            <a:extLst>
              <a:ext uri="{FF2B5EF4-FFF2-40B4-BE49-F238E27FC236}">
                <a16:creationId xmlns:a16="http://schemas.microsoft.com/office/drawing/2014/main" id="{3D0F82AA-681E-4485-B94E-02278A8D66CF}"/>
              </a:ext>
            </a:extLst>
          </p:cNvPr>
          <p:cNvSpPr txBox="1"/>
          <p:nvPr/>
        </p:nvSpPr>
        <p:spPr>
          <a:xfrm flipH="1">
            <a:off x="8001000" y="697468"/>
            <a:ext cx="3429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srgbClr val="000000"/>
                </a:solidFill>
                <a:effectLst/>
                <a:uLnTx/>
                <a:uFillTx/>
                <a:latin typeface="Franklin Gothic Book"/>
                <a:ea typeface="+mn-ea"/>
                <a:cs typeface="+mn-cs"/>
              </a:rPr>
              <a:t>Operations and Statistics Centre</a:t>
            </a:r>
          </a:p>
        </p:txBody>
      </p:sp>
      <p:sp>
        <p:nvSpPr>
          <p:cNvPr id="2" name="Slide Number Placeholder 1">
            <a:extLst>
              <a:ext uri="{FF2B5EF4-FFF2-40B4-BE49-F238E27FC236}">
                <a16:creationId xmlns:a16="http://schemas.microsoft.com/office/drawing/2014/main" id="{9839BE59-FCEA-98DB-D559-583DC102F372}"/>
              </a:ext>
            </a:extLst>
          </p:cNvPr>
          <p:cNvSpPr>
            <a:spLocks noGrp="1"/>
          </p:cNvSpPr>
          <p:nvPr>
            <p:ph type="sldNum" sz="quarter" idx="12"/>
          </p:nvPr>
        </p:nvSpPr>
        <p:spPr/>
        <p:txBody>
          <a:bodyPr/>
          <a:lstStyle/>
          <a:p>
            <a:fld id="{2754ED01-E2A0-4C1E-8E21-014B99041579}" type="slidenum">
              <a:rPr lang="en-US" smtClean="0"/>
              <a:pPr/>
              <a:t>17</a:t>
            </a:fld>
            <a:endParaRPr lang="en-US" dirty="0"/>
          </a:p>
        </p:txBody>
      </p:sp>
    </p:spTree>
    <p:extLst>
      <p:ext uri="{BB962C8B-B14F-4D97-AF65-F5344CB8AC3E}">
        <p14:creationId xmlns:p14="http://schemas.microsoft.com/office/powerpoint/2010/main" val="3478383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8" name="Elbow Connector 87"/>
          <p:cNvCxnSpPr/>
          <p:nvPr/>
        </p:nvCxnSpPr>
        <p:spPr bwMode="auto">
          <a:xfrm rot="10800000" flipV="1">
            <a:off x="7968873" y="4006923"/>
            <a:ext cx="485171" cy="2495507"/>
          </a:xfrm>
          <a:prstGeom prst="bentConnector3">
            <a:avLst/>
          </a:prstGeom>
          <a:solidFill>
            <a:schemeClr val="accent1"/>
          </a:solidFill>
          <a:ln w="12700" cap="sq" cmpd="sng" algn="ctr">
            <a:solidFill>
              <a:schemeClr val="tx1"/>
            </a:solidFill>
            <a:prstDash val="solid"/>
            <a:round/>
            <a:headEnd type="none" w="sm" len="sm"/>
            <a:tailEnd type="triangle"/>
          </a:ln>
          <a:effectLst>
            <a:outerShdw dist="35921" dir="2700000" algn="ctr" rotWithShape="0">
              <a:schemeClr val="bg2"/>
            </a:outerShdw>
          </a:effectLst>
        </p:spPr>
      </p:cxnSp>
      <p:cxnSp>
        <p:nvCxnSpPr>
          <p:cNvPr id="86" name="Elbow Connector 85"/>
          <p:cNvCxnSpPr/>
          <p:nvPr/>
        </p:nvCxnSpPr>
        <p:spPr bwMode="auto">
          <a:xfrm rot="10800000" flipV="1">
            <a:off x="7968873" y="4010696"/>
            <a:ext cx="485171" cy="1996847"/>
          </a:xfrm>
          <a:prstGeom prst="bentConnector3">
            <a:avLst/>
          </a:prstGeom>
          <a:solidFill>
            <a:schemeClr val="accent1"/>
          </a:solidFill>
          <a:ln w="12700" cap="sq" cmpd="sng" algn="ctr">
            <a:solidFill>
              <a:schemeClr val="tx1"/>
            </a:solidFill>
            <a:prstDash val="solid"/>
            <a:round/>
            <a:headEnd type="none" w="sm" len="sm"/>
            <a:tailEnd type="triangle"/>
          </a:ln>
          <a:effectLst>
            <a:outerShdw dist="35921" dir="2700000" algn="ctr" rotWithShape="0">
              <a:schemeClr val="bg2"/>
            </a:outerShdw>
          </a:effectLst>
        </p:spPr>
      </p:cxnSp>
      <p:cxnSp>
        <p:nvCxnSpPr>
          <p:cNvPr id="84" name="Elbow Connector 83"/>
          <p:cNvCxnSpPr/>
          <p:nvPr/>
        </p:nvCxnSpPr>
        <p:spPr bwMode="auto">
          <a:xfrm rot="10800000" flipV="1">
            <a:off x="7943850" y="4010696"/>
            <a:ext cx="537111" cy="1500279"/>
          </a:xfrm>
          <a:prstGeom prst="bentConnector3">
            <a:avLst/>
          </a:prstGeom>
          <a:solidFill>
            <a:schemeClr val="accent1"/>
          </a:solidFill>
          <a:ln w="12700" cap="sq" cmpd="sng" algn="ctr">
            <a:solidFill>
              <a:schemeClr val="tx1"/>
            </a:solidFill>
            <a:prstDash val="solid"/>
            <a:round/>
            <a:headEnd type="none" w="sm" len="sm"/>
            <a:tailEnd type="triangle"/>
          </a:ln>
          <a:effectLst>
            <a:outerShdw dist="35921" dir="2700000" algn="ctr" rotWithShape="0">
              <a:schemeClr val="bg2"/>
            </a:outerShdw>
          </a:effectLst>
        </p:spPr>
      </p:cxnSp>
      <p:cxnSp>
        <p:nvCxnSpPr>
          <p:cNvPr id="82" name="Elbow Connector 81"/>
          <p:cNvCxnSpPr/>
          <p:nvPr/>
        </p:nvCxnSpPr>
        <p:spPr bwMode="auto">
          <a:xfrm rot="10800000" flipV="1">
            <a:off x="7975600" y="4010696"/>
            <a:ext cx="472733" cy="1003707"/>
          </a:xfrm>
          <a:prstGeom prst="bentConnector3">
            <a:avLst/>
          </a:prstGeom>
          <a:solidFill>
            <a:schemeClr val="accent1"/>
          </a:solidFill>
          <a:ln w="12700" cap="sq" cmpd="sng" algn="ctr">
            <a:solidFill>
              <a:schemeClr val="tx1"/>
            </a:solidFill>
            <a:prstDash val="solid"/>
            <a:round/>
            <a:headEnd type="none" w="sm" len="sm"/>
            <a:tailEnd type="triangle"/>
          </a:ln>
          <a:effectLst>
            <a:outerShdw dist="35921" dir="2700000" algn="ctr" rotWithShape="0">
              <a:schemeClr val="bg2"/>
            </a:outerShdw>
          </a:effectLst>
        </p:spPr>
      </p:cxnSp>
      <p:cxnSp>
        <p:nvCxnSpPr>
          <p:cNvPr id="80" name="Elbow Connector 79"/>
          <p:cNvCxnSpPr/>
          <p:nvPr/>
        </p:nvCxnSpPr>
        <p:spPr bwMode="auto">
          <a:xfrm rot="10800000" flipV="1">
            <a:off x="7975943" y="4010025"/>
            <a:ext cx="472732" cy="502299"/>
          </a:xfrm>
          <a:prstGeom prst="bentConnector3">
            <a:avLst/>
          </a:prstGeom>
          <a:solidFill>
            <a:schemeClr val="accent1"/>
          </a:solidFill>
          <a:ln w="12700" cap="sq" cmpd="sng" algn="ctr">
            <a:solidFill>
              <a:schemeClr val="tx1"/>
            </a:solidFill>
            <a:prstDash val="solid"/>
            <a:round/>
            <a:headEnd type="none" w="sm" len="sm"/>
            <a:tailEnd type="triangle"/>
          </a:ln>
          <a:effectLst>
            <a:outerShdw dist="35921" dir="2700000" algn="ctr" rotWithShape="0">
              <a:schemeClr val="bg2"/>
            </a:outerShdw>
          </a:effectLst>
        </p:spPr>
      </p:cxnSp>
      <p:cxnSp>
        <p:nvCxnSpPr>
          <p:cNvPr id="78" name="Elbow Connector 77"/>
          <p:cNvCxnSpPr>
            <a:cxnSpLocks/>
          </p:cNvCxnSpPr>
          <p:nvPr/>
        </p:nvCxnSpPr>
        <p:spPr bwMode="auto">
          <a:xfrm rot="10800000">
            <a:off x="7971482" y="4006850"/>
            <a:ext cx="472731" cy="5175"/>
          </a:xfrm>
          <a:prstGeom prst="bentConnector3">
            <a:avLst>
              <a:gd name="adj1" fmla="val 50000"/>
            </a:avLst>
          </a:prstGeom>
          <a:solidFill>
            <a:schemeClr val="accent1"/>
          </a:solidFill>
          <a:ln w="12700" cap="sq" cmpd="sng" algn="ctr">
            <a:solidFill>
              <a:schemeClr val="tx1"/>
            </a:solidFill>
            <a:prstDash val="solid"/>
            <a:round/>
            <a:headEnd type="none" w="sm" len="sm"/>
            <a:tailEnd type="triangle"/>
          </a:ln>
          <a:effectLst>
            <a:outerShdw dist="35921" dir="2700000" algn="ctr" rotWithShape="0">
              <a:schemeClr val="bg2"/>
            </a:outerShdw>
          </a:effectLst>
        </p:spPr>
      </p:cxnSp>
      <p:cxnSp>
        <p:nvCxnSpPr>
          <p:cNvPr id="27" name="Elbow Connector 26"/>
          <p:cNvCxnSpPr/>
          <p:nvPr/>
        </p:nvCxnSpPr>
        <p:spPr bwMode="auto">
          <a:xfrm flipV="1">
            <a:off x="4340427" y="1035308"/>
            <a:ext cx="522100" cy="282961"/>
          </a:xfrm>
          <a:prstGeom prst="bentConnector3">
            <a:avLst/>
          </a:prstGeom>
          <a:solidFill>
            <a:schemeClr val="accent1"/>
          </a:solidFill>
          <a:ln w="12700" cap="sq" cmpd="sng" algn="ctr">
            <a:solidFill>
              <a:schemeClr val="tx1"/>
            </a:solidFill>
            <a:prstDash val="solid"/>
            <a:round/>
            <a:headEnd type="none" w="sm" len="sm"/>
            <a:tailEnd type="triangle"/>
          </a:ln>
          <a:effectLst>
            <a:outerShdw dist="35921" dir="2700000" algn="ctr" rotWithShape="0">
              <a:schemeClr val="bg2"/>
            </a:outerShdw>
          </a:effectLst>
        </p:spPr>
      </p:cxnSp>
      <p:sp>
        <p:nvSpPr>
          <p:cNvPr id="4" name="Rectangle 2"/>
          <p:cNvSpPr>
            <a:spLocks noGrp="1" noChangeArrowheads="1"/>
          </p:cNvSpPr>
          <p:nvPr>
            <p:ph type="title"/>
          </p:nvPr>
        </p:nvSpPr>
        <p:spPr>
          <a:xfrm>
            <a:off x="864293" y="77787"/>
            <a:ext cx="10718107" cy="608013"/>
          </a:xfrm>
          <a:noFill/>
        </p:spPr>
        <p:txBody>
          <a:bodyPr/>
          <a:lstStyle/>
          <a:p>
            <a:pPr eaLnBrk="1" hangingPunct="1"/>
            <a:r>
              <a:rPr lang="en-US" altLang="en-US" sz="2400" dirty="0">
                <a:solidFill>
                  <a:srgbClr val="3D6D28"/>
                </a:solidFill>
              </a:rPr>
              <a:t>The Canadian Cancer Trials Group Clinical Trial Lifecycle</a:t>
            </a:r>
          </a:p>
        </p:txBody>
      </p:sp>
      <p:sp>
        <p:nvSpPr>
          <p:cNvPr id="5" name="Text Box 4"/>
          <p:cNvSpPr txBox="1">
            <a:spLocks noChangeArrowheads="1"/>
          </p:cNvSpPr>
          <p:nvPr/>
        </p:nvSpPr>
        <p:spPr bwMode="auto">
          <a:xfrm>
            <a:off x="4862527" y="838200"/>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Ideation</a:t>
            </a:r>
          </a:p>
        </p:txBody>
      </p:sp>
      <p:sp>
        <p:nvSpPr>
          <p:cNvPr id="6" name="Text Box 4"/>
          <p:cNvSpPr txBox="1">
            <a:spLocks noChangeArrowheads="1"/>
          </p:cNvSpPr>
          <p:nvPr/>
        </p:nvSpPr>
        <p:spPr bwMode="auto">
          <a:xfrm>
            <a:off x="4862525" y="1326506"/>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Proposal Development</a:t>
            </a:r>
          </a:p>
        </p:txBody>
      </p:sp>
      <p:sp>
        <p:nvSpPr>
          <p:cNvPr id="7" name="Text Box 4"/>
          <p:cNvSpPr txBox="1">
            <a:spLocks noChangeArrowheads="1"/>
          </p:cNvSpPr>
          <p:nvPr/>
        </p:nvSpPr>
        <p:spPr bwMode="auto">
          <a:xfrm>
            <a:off x="4862524" y="1814811"/>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Proposal Review / Approval</a:t>
            </a:r>
          </a:p>
        </p:txBody>
      </p:sp>
      <p:sp>
        <p:nvSpPr>
          <p:cNvPr id="8" name="Text Box 4"/>
          <p:cNvSpPr txBox="1">
            <a:spLocks noChangeArrowheads="1"/>
          </p:cNvSpPr>
          <p:nvPr/>
        </p:nvSpPr>
        <p:spPr bwMode="auto">
          <a:xfrm>
            <a:off x="4862519" y="2187249"/>
            <a:ext cx="3108960" cy="646331"/>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Develop Protocol, Consent and Patient Facing Material</a:t>
            </a:r>
          </a:p>
        </p:txBody>
      </p:sp>
      <p:sp>
        <p:nvSpPr>
          <p:cNvPr id="9" name="Text Box 4"/>
          <p:cNvSpPr txBox="1">
            <a:spLocks noChangeArrowheads="1"/>
          </p:cNvSpPr>
          <p:nvPr/>
        </p:nvSpPr>
        <p:spPr bwMode="auto">
          <a:xfrm>
            <a:off x="4862523" y="2807964"/>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Operations Centre Activation</a:t>
            </a:r>
          </a:p>
        </p:txBody>
      </p:sp>
      <p:sp>
        <p:nvSpPr>
          <p:cNvPr id="10" name="Text Box 4"/>
          <p:cNvSpPr txBox="1">
            <a:spLocks noChangeArrowheads="1"/>
          </p:cNvSpPr>
          <p:nvPr/>
        </p:nvSpPr>
        <p:spPr bwMode="auto">
          <a:xfrm>
            <a:off x="4862523" y="3314593"/>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Cancer Centres Activation</a:t>
            </a:r>
          </a:p>
        </p:txBody>
      </p:sp>
      <p:sp>
        <p:nvSpPr>
          <p:cNvPr id="11" name="Text Box 4"/>
          <p:cNvSpPr txBox="1">
            <a:spLocks noChangeArrowheads="1"/>
          </p:cNvSpPr>
          <p:nvPr/>
        </p:nvSpPr>
        <p:spPr bwMode="auto">
          <a:xfrm>
            <a:off x="4862521" y="3810832"/>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Accrual &amp; Data Collection</a:t>
            </a:r>
          </a:p>
        </p:txBody>
      </p:sp>
      <p:sp>
        <p:nvSpPr>
          <p:cNvPr id="12" name="Text Box 4"/>
          <p:cNvSpPr txBox="1">
            <a:spLocks noChangeArrowheads="1"/>
          </p:cNvSpPr>
          <p:nvPr/>
        </p:nvSpPr>
        <p:spPr bwMode="auto">
          <a:xfrm>
            <a:off x="4862520" y="4312940"/>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Closure to Accrual</a:t>
            </a:r>
          </a:p>
        </p:txBody>
      </p:sp>
      <p:sp>
        <p:nvSpPr>
          <p:cNvPr id="13" name="Text Box 4"/>
          <p:cNvSpPr txBox="1">
            <a:spLocks noChangeArrowheads="1"/>
          </p:cNvSpPr>
          <p:nvPr/>
        </p:nvSpPr>
        <p:spPr bwMode="auto">
          <a:xfrm>
            <a:off x="4862519" y="4814349"/>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Follow Up/Data Collection</a:t>
            </a:r>
          </a:p>
        </p:txBody>
      </p:sp>
      <p:sp>
        <p:nvSpPr>
          <p:cNvPr id="14" name="Text Box 4"/>
          <p:cNvSpPr txBox="1">
            <a:spLocks noChangeArrowheads="1"/>
          </p:cNvSpPr>
          <p:nvPr/>
        </p:nvSpPr>
        <p:spPr bwMode="auto">
          <a:xfrm>
            <a:off x="4846969" y="5310920"/>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Endpoint(s) Met</a:t>
            </a:r>
          </a:p>
        </p:txBody>
      </p:sp>
      <p:sp>
        <p:nvSpPr>
          <p:cNvPr id="15" name="Text Box 4"/>
          <p:cNvSpPr txBox="1">
            <a:spLocks noChangeArrowheads="1"/>
          </p:cNvSpPr>
          <p:nvPr/>
        </p:nvSpPr>
        <p:spPr bwMode="auto">
          <a:xfrm>
            <a:off x="4850081" y="5807488"/>
            <a:ext cx="3108960" cy="369332"/>
          </a:xfrm>
          <a:prstGeom prst="rect">
            <a:avLst/>
          </a:prstGeom>
          <a:gradFill>
            <a:gsLst>
              <a:gs pos="0">
                <a:srgbClr val="618251"/>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Analysis &amp; Reporting</a:t>
            </a:r>
          </a:p>
        </p:txBody>
      </p:sp>
      <p:sp>
        <p:nvSpPr>
          <p:cNvPr id="17" name="Text Box 4"/>
          <p:cNvSpPr txBox="1">
            <a:spLocks noChangeArrowheads="1"/>
          </p:cNvSpPr>
          <p:nvPr/>
        </p:nvSpPr>
        <p:spPr bwMode="auto">
          <a:xfrm>
            <a:off x="4850081" y="6306148"/>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Permanent Closure</a:t>
            </a:r>
          </a:p>
        </p:txBody>
      </p:sp>
      <p:sp>
        <p:nvSpPr>
          <p:cNvPr id="21" name="TextBox 20"/>
          <p:cNvSpPr txBox="1"/>
          <p:nvPr/>
        </p:nvSpPr>
        <p:spPr>
          <a:xfrm>
            <a:off x="1958579" y="2037960"/>
            <a:ext cx="2547325" cy="338554"/>
          </a:xfrm>
          <a:prstGeom prst="rect">
            <a:avLst/>
          </a:prstGeom>
          <a:solidFill>
            <a:schemeClr val="bg1"/>
          </a:solidFill>
          <a:ln>
            <a:solidFill>
              <a:schemeClr val="tx1"/>
            </a:solidFill>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Franklin Gothic Book"/>
                <a:ea typeface="+mn-ea"/>
                <a:cs typeface="+mn-cs"/>
              </a:rPr>
              <a:t>   Clinical Trials Committee </a:t>
            </a:r>
          </a:p>
        </p:txBody>
      </p:sp>
      <p:cxnSp>
        <p:nvCxnSpPr>
          <p:cNvPr id="29" name="Elbow Connector 28"/>
          <p:cNvCxnSpPr/>
          <p:nvPr/>
        </p:nvCxnSpPr>
        <p:spPr bwMode="auto">
          <a:xfrm>
            <a:off x="4340431" y="1313272"/>
            <a:ext cx="522092" cy="211504"/>
          </a:xfrm>
          <a:prstGeom prst="bentConnector3">
            <a:avLst/>
          </a:prstGeom>
          <a:solidFill>
            <a:schemeClr val="accent1"/>
          </a:solidFill>
          <a:ln w="12700" cap="sq" cmpd="sng" algn="ctr">
            <a:solidFill>
              <a:schemeClr val="tx1"/>
            </a:solidFill>
            <a:prstDash val="solid"/>
            <a:round/>
            <a:headEnd type="none" w="sm" len="sm"/>
            <a:tailEnd type="triangle"/>
          </a:ln>
          <a:effectLst>
            <a:outerShdw dist="35921" dir="2700000" algn="ctr" rotWithShape="0">
              <a:schemeClr val="bg2"/>
            </a:outerShdw>
          </a:effectLst>
        </p:spPr>
      </p:cxnSp>
      <p:sp>
        <p:nvSpPr>
          <p:cNvPr id="22" name="TextBox 21"/>
          <p:cNvSpPr txBox="1"/>
          <p:nvPr/>
        </p:nvSpPr>
        <p:spPr>
          <a:xfrm>
            <a:off x="8408276" y="1337846"/>
            <a:ext cx="2548128" cy="338554"/>
          </a:xfrm>
          <a:prstGeom prst="rect">
            <a:avLst/>
          </a:prstGeom>
          <a:noFill/>
          <a:ln>
            <a:solidFill>
              <a:schemeClr val="tx1"/>
            </a:solid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Franklin Gothic Book"/>
                <a:ea typeface="+mn-ea"/>
                <a:cs typeface="+mn-cs"/>
              </a:rPr>
              <a:t>Senior Investigators</a:t>
            </a:r>
          </a:p>
        </p:txBody>
      </p:sp>
      <p:cxnSp>
        <p:nvCxnSpPr>
          <p:cNvPr id="32" name="Elbow Connector 31"/>
          <p:cNvCxnSpPr>
            <a:cxnSpLocks/>
            <a:stCxn id="21" idx="3"/>
            <a:endCxn id="7" idx="1"/>
          </p:cNvCxnSpPr>
          <p:nvPr/>
        </p:nvCxnSpPr>
        <p:spPr bwMode="auto">
          <a:xfrm flipV="1">
            <a:off x="4505904" y="1999477"/>
            <a:ext cx="356620" cy="207760"/>
          </a:xfrm>
          <a:prstGeom prst="bentConnector3">
            <a:avLst>
              <a:gd name="adj1" fmla="val 50000"/>
            </a:avLst>
          </a:prstGeom>
          <a:solidFill>
            <a:schemeClr val="accent1"/>
          </a:solidFill>
          <a:ln w="12700" cap="sq" cmpd="sng" algn="ctr">
            <a:solidFill>
              <a:schemeClr val="tx1"/>
            </a:solidFill>
            <a:prstDash val="solid"/>
            <a:round/>
            <a:headEnd type="none" w="sm" len="sm"/>
            <a:tailEnd type="triangle"/>
          </a:ln>
          <a:effectLst>
            <a:outerShdw dist="35921" dir="2700000" algn="ctr" rotWithShape="0">
              <a:schemeClr val="bg2"/>
            </a:outerShdw>
          </a:effectLst>
        </p:spPr>
      </p:cxnSp>
      <p:cxnSp>
        <p:nvCxnSpPr>
          <p:cNvPr id="54" name="Elbow Connector 53"/>
          <p:cNvCxnSpPr/>
          <p:nvPr/>
        </p:nvCxnSpPr>
        <p:spPr bwMode="auto">
          <a:xfrm>
            <a:off x="4482101" y="4579011"/>
            <a:ext cx="365760" cy="492543"/>
          </a:xfrm>
          <a:prstGeom prst="bentConnector3">
            <a:avLst>
              <a:gd name="adj1" fmla="val 50000"/>
            </a:avLst>
          </a:prstGeom>
          <a:ln>
            <a:solidFill>
              <a:schemeClr val="bg2">
                <a:lumMod val="75000"/>
              </a:schemeClr>
            </a:solidFill>
            <a:headEnd type="none" w="sm" len="sm"/>
            <a:tailEnd type="triangle"/>
          </a:ln>
          <a:effectLst/>
        </p:spPr>
        <p:style>
          <a:lnRef idx="2">
            <a:schemeClr val="accent6"/>
          </a:lnRef>
          <a:fillRef idx="0">
            <a:schemeClr val="accent6"/>
          </a:fillRef>
          <a:effectRef idx="1">
            <a:schemeClr val="accent6"/>
          </a:effectRef>
          <a:fontRef idx="minor">
            <a:schemeClr val="tx1"/>
          </a:fontRef>
        </p:style>
      </p:cxnSp>
      <p:cxnSp>
        <p:nvCxnSpPr>
          <p:cNvPr id="56" name="Elbow Connector 55"/>
          <p:cNvCxnSpPr/>
          <p:nvPr/>
        </p:nvCxnSpPr>
        <p:spPr bwMode="auto">
          <a:xfrm flipV="1">
            <a:off x="4482101" y="4093845"/>
            <a:ext cx="365760" cy="487680"/>
          </a:xfrm>
          <a:prstGeom prst="bentConnector3">
            <a:avLst/>
          </a:prstGeom>
          <a:ln>
            <a:solidFill>
              <a:schemeClr val="bg2">
                <a:lumMod val="75000"/>
              </a:schemeClr>
            </a:solidFill>
            <a:headEnd type="none" w="sm" len="sm"/>
            <a:tailEnd type="triangle"/>
          </a:ln>
          <a:effectLst/>
        </p:spPr>
        <p:style>
          <a:lnRef idx="2">
            <a:schemeClr val="accent6"/>
          </a:lnRef>
          <a:fillRef idx="0">
            <a:schemeClr val="accent6"/>
          </a:fillRef>
          <a:effectRef idx="1">
            <a:schemeClr val="accent6"/>
          </a:effectRef>
          <a:fontRef idx="minor">
            <a:schemeClr val="tx1"/>
          </a:fontRef>
        </p:style>
      </p:cxnSp>
      <p:cxnSp>
        <p:nvCxnSpPr>
          <p:cNvPr id="58" name="Elbow Connector 57"/>
          <p:cNvCxnSpPr/>
          <p:nvPr/>
        </p:nvCxnSpPr>
        <p:spPr bwMode="auto">
          <a:xfrm flipV="1">
            <a:off x="4482101" y="4565650"/>
            <a:ext cx="365760" cy="8865"/>
          </a:xfrm>
          <a:prstGeom prst="bentConnector3">
            <a:avLst/>
          </a:prstGeom>
          <a:ln>
            <a:solidFill>
              <a:schemeClr val="bg2">
                <a:lumMod val="75000"/>
              </a:schemeClr>
            </a:solidFill>
            <a:headEnd type="none" w="sm" len="sm"/>
            <a:tailEnd type="triangle"/>
          </a:ln>
          <a:effectLst/>
        </p:spPr>
        <p:style>
          <a:lnRef idx="2">
            <a:schemeClr val="accent6"/>
          </a:lnRef>
          <a:fillRef idx="0">
            <a:schemeClr val="accent6"/>
          </a:fillRef>
          <a:effectRef idx="1">
            <a:schemeClr val="accent6"/>
          </a:effectRef>
          <a:fontRef idx="minor">
            <a:schemeClr val="tx1"/>
          </a:fontRef>
        </p:style>
      </p:cxnSp>
      <p:cxnSp>
        <p:nvCxnSpPr>
          <p:cNvPr id="68" name="Elbow Connector 67"/>
          <p:cNvCxnSpPr>
            <a:cxnSpLocks/>
          </p:cNvCxnSpPr>
          <p:nvPr/>
        </p:nvCxnSpPr>
        <p:spPr bwMode="auto">
          <a:xfrm flipV="1">
            <a:off x="4482101" y="3603625"/>
            <a:ext cx="365760" cy="975360"/>
          </a:xfrm>
          <a:prstGeom prst="bentConnector3">
            <a:avLst/>
          </a:prstGeom>
          <a:ln>
            <a:solidFill>
              <a:srgbClr val="91A7AB"/>
            </a:solidFill>
            <a:headEnd type="none" w="sm" len="sm"/>
            <a:tailEnd type="triangle"/>
          </a:ln>
          <a:effectLst/>
        </p:spPr>
        <p:style>
          <a:lnRef idx="2">
            <a:schemeClr val="accent6"/>
          </a:lnRef>
          <a:fillRef idx="0">
            <a:schemeClr val="accent6"/>
          </a:fillRef>
          <a:effectRef idx="1">
            <a:schemeClr val="accent6"/>
          </a:effectRef>
          <a:fontRef idx="minor">
            <a:schemeClr val="tx1"/>
          </a:fontRef>
        </p:style>
      </p:cxnSp>
      <p:cxnSp>
        <p:nvCxnSpPr>
          <p:cNvPr id="70" name="Straight Arrow Connector 69"/>
          <p:cNvCxnSpPr>
            <a:cxnSpLocks/>
            <a:stCxn id="22" idx="1"/>
            <a:endCxn id="6" idx="3"/>
          </p:cNvCxnSpPr>
          <p:nvPr/>
        </p:nvCxnSpPr>
        <p:spPr bwMode="auto">
          <a:xfrm flipH="1">
            <a:off x="7971485" y="1507123"/>
            <a:ext cx="436791" cy="4049"/>
          </a:xfrm>
          <a:prstGeom prst="straightConnector1">
            <a:avLst/>
          </a:prstGeom>
          <a:solidFill>
            <a:schemeClr val="accent1"/>
          </a:solidFill>
          <a:ln w="12700" cap="sq" cmpd="sng" algn="ctr">
            <a:solidFill>
              <a:schemeClr val="tx1"/>
            </a:solidFill>
            <a:prstDash val="solid"/>
            <a:round/>
            <a:headEnd type="none" w="sm" len="sm"/>
            <a:tailEnd type="triangle"/>
          </a:ln>
          <a:effectLst>
            <a:outerShdw dist="35921" dir="2700000" algn="ctr" rotWithShape="0">
              <a:schemeClr val="bg2"/>
            </a:outerShdw>
          </a:effectLst>
        </p:spPr>
      </p:cxnSp>
      <p:cxnSp>
        <p:nvCxnSpPr>
          <p:cNvPr id="72" name="Elbow Connector 71"/>
          <p:cNvCxnSpPr>
            <a:cxnSpLocks/>
          </p:cNvCxnSpPr>
          <p:nvPr/>
        </p:nvCxnSpPr>
        <p:spPr bwMode="auto">
          <a:xfrm rot="10800000">
            <a:off x="7971484" y="2498725"/>
            <a:ext cx="472728" cy="1508058"/>
          </a:xfrm>
          <a:prstGeom prst="bentConnector3">
            <a:avLst>
              <a:gd name="adj1" fmla="val 50000"/>
            </a:avLst>
          </a:prstGeom>
          <a:solidFill>
            <a:schemeClr val="accent1"/>
          </a:solidFill>
          <a:ln w="12700" cap="sq" cmpd="sng" algn="ctr">
            <a:solidFill>
              <a:schemeClr val="tx1"/>
            </a:solidFill>
            <a:prstDash val="solid"/>
            <a:round/>
            <a:headEnd type="none" w="sm" len="sm"/>
            <a:tailEnd type="triangle"/>
          </a:ln>
          <a:effectLst>
            <a:outerShdw dist="35921" dir="2700000" algn="ctr" rotWithShape="0">
              <a:schemeClr val="bg2"/>
            </a:outerShdw>
          </a:effectLst>
        </p:spPr>
      </p:cxnSp>
      <p:cxnSp>
        <p:nvCxnSpPr>
          <p:cNvPr id="74" name="Elbow Connector 73"/>
          <p:cNvCxnSpPr>
            <a:cxnSpLocks/>
          </p:cNvCxnSpPr>
          <p:nvPr/>
        </p:nvCxnSpPr>
        <p:spPr bwMode="auto">
          <a:xfrm rot="10800000">
            <a:off x="7971484" y="2992457"/>
            <a:ext cx="472729" cy="1008043"/>
          </a:xfrm>
          <a:prstGeom prst="bentConnector3">
            <a:avLst>
              <a:gd name="adj1" fmla="val 50000"/>
            </a:avLst>
          </a:prstGeom>
          <a:solidFill>
            <a:schemeClr val="accent1"/>
          </a:solidFill>
          <a:ln w="12700" cap="sq" cmpd="sng" algn="ctr">
            <a:solidFill>
              <a:schemeClr val="tx1"/>
            </a:solidFill>
            <a:prstDash val="solid"/>
            <a:round/>
            <a:headEnd type="none" w="sm" len="sm"/>
            <a:tailEnd type="triangle"/>
          </a:ln>
          <a:effectLst>
            <a:outerShdw dist="35921" dir="2700000" algn="ctr" rotWithShape="0">
              <a:schemeClr val="bg2"/>
            </a:outerShdw>
          </a:effectLst>
        </p:spPr>
      </p:cxnSp>
      <p:cxnSp>
        <p:nvCxnSpPr>
          <p:cNvPr id="76" name="Elbow Connector 75"/>
          <p:cNvCxnSpPr>
            <a:cxnSpLocks/>
          </p:cNvCxnSpPr>
          <p:nvPr/>
        </p:nvCxnSpPr>
        <p:spPr bwMode="auto">
          <a:xfrm rot="10800000">
            <a:off x="7971484" y="3502261"/>
            <a:ext cx="472729" cy="501414"/>
          </a:xfrm>
          <a:prstGeom prst="bentConnector3">
            <a:avLst>
              <a:gd name="adj1" fmla="val 50000"/>
            </a:avLst>
          </a:prstGeom>
          <a:solidFill>
            <a:schemeClr val="accent1"/>
          </a:solidFill>
          <a:ln w="12700" cap="sq" cmpd="sng" algn="ctr">
            <a:solidFill>
              <a:schemeClr val="tx1"/>
            </a:solidFill>
            <a:prstDash val="solid"/>
            <a:round/>
            <a:headEnd type="none" w="sm" len="sm"/>
            <a:tailEnd type="triangle"/>
          </a:ln>
          <a:effectLst>
            <a:outerShdw dist="35921" dir="2700000" algn="ctr" rotWithShape="0">
              <a:schemeClr val="bg2"/>
            </a:outerShdw>
          </a:effectLst>
        </p:spPr>
      </p:cxnSp>
      <p:cxnSp>
        <p:nvCxnSpPr>
          <p:cNvPr id="33" name="Elbow Connector 32"/>
          <p:cNvCxnSpPr>
            <a:cxnSpLocks/>
          </p:cNvCxnSpPr>
          <p:nvPr/>
        </p:nvCxnSpPr>
        <p:spPr bwMode="auto">
          <a:xfrm>
            <a:off x="4157557" y="6059390"/>
            <a:ext cx="689413" cy="1"/>
          </a:xfrm>
          <a:prstGeom prst="bentConnector3">
            <a:avLst/>
          </a:prstGeom>
          <a:ln>
            <a:solidFill>
              <a:srgbClr val="C00000"/>
            </a:solidFill>
            <a:headEnd type="none" w="sm" len="sm"/>
            <a:tailEnd type="triangle"/>
          </a:ln>
          <a:effectLst/>
        </p:spPr>
        <p:style>
          <a:lnRef idx="2">
            <a:schemeClr val="accent6"/>
          </a:lnRef>
          <a:fillRef idx="0">
            <a:schemeClr val="accent6"/>
          </a:fillRef>
          <a:effectRef idx="1">
            <a:schemeClr val="accent6"/>
          </a:effectRef>
          <a:fontRef idx="minor">
            <a:schemeClr val="tx1"/>
          </a:fontRef>
        </p:style>
      </p:cxnSp>
      <p:cxnSp>
        <p:nvCxnSpPr>
          <p:cNvPr id="30" name="Elbow Connector 29"/>
          <p:cNvCxnSpPr>
            <a:cxnSpLocks/>
          </p:cNvCxnSpPr>
          <p:nvPr/>
        </p:nvCxnSpPr>
        <p:spPr bwMode="auto">
          <a:xfrm rot="10800000" flipH="1">
            <a:off x="2072640" y="2994775"/>
            <a:ext cx="2804160" cy="3096000"/>
          </a:xfrm>
          <a:prstGeom prst="bentConnector3">
            <a:avLst>
              <a:gd name="adj1" fmla="val -7703"/>
            </a:avLst>
          </a:prstGeom>
          <a:ln>
            <a:solidFill>
              <a:srgbClr val="C00000"/>
            </a:solidFill>
            <a:headEnd type="none" w="sm" len="sm"/>
            <a:tailEnd type="triangle"/>
          </a:ln>
          <a:effectLst/>
        </p:spPr>
        <p:style>
          <a:lnRef idx="2">
            <a:schemeClr val="accent6"/>
          </a:lnRef>
          <a:fillRef idx="0">
            <a:schemeClr val="accent6"/>
          </a:fillRef>
          <a:effectRef idx="1">
            <a:schemeClr val="accent6"/>
          </a:effectRef>
          <a:fontRef idx="minor">
            <a:schemeClr val="tx1"/>
          </a:fontRef>
        </p:style>
      </p:cxnSp>
      <p:sp>
        <p:nvSpPr>
          <p:cNvPr id="20" name="TextBox 19"/>
          <p:cNvSpPr txBox="1"/>
          <p:nvPr/>
        </p:nvSpPr>
        <p:spPr>
          <a:xfrm>
            <a:off x="1961931" y="1083216"/>
            <a:ext cx="2547325" cy="830997"/>
          </a:xfrm>
          <a:prstGeom prst="rect">
            <a:avLst/>
          </a:prstGeom>
          <a:solidFill>
            <a:schemeClr val="bg1"/>
          </a:solidFill>
          <a:ln>
            <a:solidFill>
              <a:schemeClr val="tx1"/>
            </a:solid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Franklin Gothic Book"/>
                <a:ea typeface="+mn-ea"/>
                <a:cs typeface="+mn-cs"/>
              </a:rPr>
              <a:t>Member Investigators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Franklin Gothic Book"/>
                <a:ea typeface="+mn-ea"/>
                <a:cs typeface="+mn-cs"/>
              </a:rPr>
              <a:t>Disease Site Committees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Franklin Gothic Book"/>
                <a:ea typeface="+mn-ea"/>
                <a:cs typeface="+mn-cs"/>
              </a:rPr>
              <a:t>and Executives</a:t>
            </a:r>
          </a:p>
        </p:txBody>
      </p:sp>
      <p:sp>
        <p:nvSpPr>
          <p:cNvPr id="25" name="TextBox 24"/>
          <p:cNvSpPr txBox="1"/>
          <p:nvPr/>
        </p:nvSpPr>
        <p:spPr>
          <a:xfrm>
            <a:off x="1961563" y="4203782"/>
            <a:ext cx="2548128" cy="646331"/>
          </a:xfrm>
          <a:prstGeom prst="rect">
            <a:avLst/>
          </a:prstGeom>
          <a:gradFill>
            <a:gsLst>
              <a:gs pos="0">
                <a:srgbClr val="618252"/>
              </a:gs>
              <a:gs pos="100000">
                <a:srgbClr val="E5EBE6"/>
              </a:gs>
            </a:gsLst>
          </a:gradFill>
          <a:ln>
            <a:solidFill>
              <a:schemeClr val="accent1"/>
            </a:solidFill>
          </a:ln>
          <a:effectLst>
            <a:outerShdw blurRad="50800" dist="38100" dir="2700000" algn="tl" rotWithShape="0">
              <a:schemeClr val="tx1">
                <a:lumMod val="50000"/>
                <a:lumOff val="50000"/>
                <a:alpha val="40000"/>
              </a:schemeClr>
            </a:outerShdw>
          </a:effectLst>
        </p:spPr>
        <p:style>
          <a:lnRef idx="0">
            <a:schemeClr val="accent6"/>
          </a:lnRef>
          <a:fillRef idx="3">
            <a:schemeClr val="accent6"/>
          </a:fillRef>
          <a:effectRef idx="3">
            <a:schemeClr val="accent6"/>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Member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Cancer Centres</a:t>
            </a:r>
          </a:p>
        </p:txBody>
      </p:sp>
      <p:sp>
        <p:nvSpPr>
          <p:cNvPr id="3" name="TextBox 2"/>
          <p:cNvSpPr txBox="1"/>
          <p:nvPr/>
        </p:nvSpPr>
        <p:spPr>
          <a:xfrm>
            <a:off x="8781687" y="5153946"/>
            <a:ext cx="1865447" cy="1138773"/>
          </a:xfrm>
          <a:prstGeom prst="rect">
            <a:avLst/>
          </a:prstGeom>
          <a:noFill/>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Franklin Gothic Book"/>
                <a:ea typeface="+mn-ea"/>
                <a:cs typeface="+mn-cs"/>
              </a:rPr>
              <a:t>Legend:</a:t>
            </a:r>
          </a:p>
          <a:p>
            <a:pPr marL="0" marR="0" lvl="0" indent="0" algn="l" defTabSz="35877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Franklin Gothic Book"/>
                <a:ea typeface="+mn-ea"/>
                <a:cs typeface="+mn-cs"/>
              </a:rPr>
              <a:t>	Current</a:t>
            </a:r>
          </a:p>
          <a:p>
            <a:pPr marL="0" marR="0" lvl="0" indent="0" algn="l" defTabSz="35877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Franklin Gothic Book"/>
                <a:ea typeface="+mn-ea"/>
                <a:cs typeface="+mn-cs"/>
              </a:rPr>
              <a:t>	Patient Engagement</a:t>
            </a:r>
          </a:p>
          <a:p>
            <a:pPr marL="0" marR="0" lvl="0" indent="0" algn="l" defTabSz="538163"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Franklin Gothic Book"/>
              <a:ea typeface="+mn-ea"/>
              <a:cs typeface="+mn-cs"/>
            </a:endParaRPr>
          </a:p>
          <a:p>
            <a:pPr marL="0" marR="0" lvl="0" indent="0" algn="l" defTabSz="35877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Franklin Gothic Book"/>
                <a:ea typeface="+mn-ea"/>
                <a:cs typeface="+mn-cs"/>
              </a:rPr>
              <a:t>	Planned </a:t>
            </a:r>
          </a:p>
          <a:p>
            <a:pPr marL="0" marR="0" lvl="0" indent="0" algn="l" defTabSz="35877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Franklin Gothic Book"/>
                <a:ea typeface="+mn-ea"/>
                <a:cs typeface="+mn-cs"/>
              </a:rPr>
              <a:t>	Patient Engagement</a:t>
            </a:r>
          </a:p>
        </p:txBody>
      </p:sp>
      <p:cxnSp>
        <p:nvCxnSpPr>
          <p:cNvPr id="79" name="Elbow Connector 78"/>
          <p:cNvCxnSpPr/>
          <p:nvPr/>
        </p:nvCxnSpPr>
        <p:spPr bwMode="auto">
          <a:xfrm>
            <a:off x="4463819" y="4565650"/>
            <a:ext cx="396000" cy="975360"/>
          </a:xfrm>
          <a:prstGeom prst="bentConnector3">
            <a:avLst/>
          </a:prstGeom>
          <a:ln>
            <a:solidFill>
              <a:schemeClr val="bg2">
                <a:lumMod val="75000"/>
              </a:schemeClr>
            </a:solidFill>
            <a:headEnd type="none" w="sm" len="sm"/>
            <a:tailEnd type="triangle"/>
          </a:ln>
          <a:effectLst/>
        </p:spPr>
        <p:style>
          <a:lnRef idx="2">
            <a:schemeClr val="accent6"/>
          </a:lnRef>
          <a:fillRef idx="0">
            <a:schemeClr val="accent6"/>
          </a:fillRef>
          <a:effectRef idx="1">
            <a:schemeClr val="accent6"/>
          </a:effectRef>
          <a:fontRef idx="minor">
            <a:schemeClr val="tx1"/>
          </a:fontRef>
        </p:style>
      </p:cxnSp>
      <p:sp>
        <p:nvSpPr>
          <p:cNvPr id="67" name="Rectangle 66"/>
          <p:cNvSpPr/>
          <p:nvPr/>
        </p:nvSpPr>
        <p:spPr>
          <a:xfrm>
            <a:off x="152401" y="6324600"/>
            <a:ext cx="4114800" cy="50352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Franklin Gothic Book"/>
              <a:ea typeface="+mn-ea"/>
              <a:cs typeface="+mn-cs"/>
            </a:endParaRPr>
          </a:p>
        </p:txBody>
      </p:sp>
      <p:cxnSp>
        <p:nvCxnSpPr>
          <p:cNvPr id="37" name="Straight Arrow Connector 36">
            <a:extLst>
              <a:ext uri="{FF2B5EF4-FFF2-40B4-BE49-F238E27FC236}">
                <a16:creationId xmlns:a16="http://schemas.microsoft.com/office/drawing/2014/main" id="{252CADF6-8542-4812-BF03-D4DD4F6B45CB}"/>
              </a:ext>
            </a:extLst>
          </p:cNvPr>
          <p:cNvCxnSpPr>
            <a:cxnSpLocks/>
          </p:cNvCxnSpPr>
          <p:nvPr/>
        </p:nvCxnSpPr>
        <p:spPr>
          <a:xfrm>
            <a:off x="4433248" y="2535499"/>
            <a:ext cx="468000" cy="0"/>
          </a:xfrm>
          <a:prstGeom prst="straightConnector1">
            <a:avLst/>
          </a:prstGeom>
          <a:ln w="34925">
            <a:solidFill>
              <a:srgbClr val="91A7AB"/>
            </a:solidFill>
            <a:tailEnd type="triangle"/>
          </a:ln>
          <a:effectLst/>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346304EB-0584-4209-BD04-33AA5C107BE0}"/>
              </a:ext>
            </a:extLst>
          </p:cNvPr>
          <p:cNvSpPr txBox="1"/>
          <p:nvPr/>
        </p:nvSpPr>
        <p:spPr>
          <a:xfrm>
            <a:off x="1968138" y="2496643"/>
            <a:ext cx="2537766" cy="338554"/>
          </a:xfrm>
          <a:prstGeom prst="rect">
            <a:avLst/>
          </a:prstGeom>
          <a:solidFill>
            <a:schemeClr val="bg1"/>
          </a:solidFill>
          <a:ln>
            <a:solidFill>
              <a:schemeClr val="tx1"/>
            </a:solidFill>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Franklin Gothic Book"/>
                <a:ea typeface="+mn-ea"/>
                <a:cs typeface="+mn-cs"/>
              </a:rPr>
              <a:t>   Trial Team Members</a:t>
            </a:r>
          </a:p>
        </p:txBody>
      </p:sp>
      <p:cxnSp>
        <p:nvCxnSpPr>
          <p:cNvPr id="40" name="Straight Connector 39">
            <a:extLst>
              <a:ext uri="{FF2B5EF4-FFF2-40B4-BE49-F238E27FC236}">
                <a16:creationId xmlns:a16="http://schemas.microsoft.com/office/drawing/2014/main" id="{32F4415A-372E-4795-956E-8313F601C754}"/>
              </a:ext>
            </a:extLst>
          </p:cNvPr>
          <p:cNvCxnSpPr/>
          <p:nvPr/>
        </p:nvCxnSpPr>
        <p:spPr>
          <a:xfrm>
            <a:off x="4663324" y="2535499"/>
            <a:ext cx="0" cy="1148426"/>
          </a:xfrm>
          <a:prstGeom prst="line">
            <a:avLst/>
          </a:prstGeom>
          <a:ln w="28575">
            <a:solidFill>
              <a:srgbClr val="91A7AB"/>
            </a:solidFill>
          </a:ln>
          <a:effectLst/>
        </p:spPr>
        <p:style>
          <a:lnRef idx="1">
            <a:schemeClr val="accent1"/>
          </a:lnRef>
          <a:fillRef idx="0">
            <a:schemeClr val="accent1"/>
          </a:fillRef>
          <a:effectRef idx="0">
            <a:schemeClr val="accent1"/>
          </a:effectRef>
          <a:fontRef idx="minor">
            <a:schemeClr val="tx1"/>
          </a:fontRef>
        </p:style>
      </p:cxnSp>
      <p:pic>
        <p:nvPicPr>
          <p:cNvPr id="75" name="Picture 74">
            <a:extLst>
              <a:ext uri="{FF2B5EF4-FFF2-40B4-BE49-F238E27FC236}">
                <a16:creationId xmlns:a16="http://schemas.microsoft.com/office/drawing/2014/main" id="{FE22BAD7-3B22-4FF1-B602-D4746E100C1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9336"/>
          <a:stretch/>
        </p:blipFill>
        <p:spPr>
          <a:xfrm>
            <a:off x="4942695" y="1321427"/>
            <a:ext cx="159176" cy="360000"/>
          </a:xfrm>
          <a:prstGeom prst="rect">
            <a:avLst/>
          </a:prstGeom>
          <a:effectLst/>
        </p:spPr>
      </p:pic>
      <p:pic>
        <p:nvPicPr>
          <p:cNvPr id="81" name="Picture 80">
            <a:extLst>
              <a:ext uri="{FF2B5EF4-FFF2-40B4-BE49-F238E27FC236}">
                <a16:creationId xmlns:a16="http://schemas.microsoft.com/office/drawing/2014/main" id="{35EA4E32-2F3D-47BB-A371-0A36C3C1C7A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9336"/>
          <a:stretch/>
        </p:blipFill>
        <p:spPr>
          <a:xfrm>
            <a:off x="4916048" y="1816067"/>
            <a:ext cx="188064" cy="360000"/>
          </a:xfrm>
          <a:prstGeom prst="rect">
            <a:avLst/>
          </a:prstGeom>
          <a:effectLst/>
        </p:spPr>
      </p:pic>
      <p:pic>
        <p:nvPicPr>
          <p:cNvPr id="83" name="Picture 82">
            <a:extLst>
              <a:ext uri="{FF2B5EF4-FFF2-40B4-BE49-F238E27FC236}">
                <a16:creationId xmlns:a16="http://schemas.microsoft.com/office/drawing/2014/main" id="{4249A6C2-BB26-40C2-B071-AF1A5D63D08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9336"/>
          <a:stretch/>
        </p:blipFill>
        <p:spPr>
          <a:xfrm>
            <a:off x="4899492" y="2458328"/>
            <a:ext cx="159176" cy="360000"/>
          </a:xfrm>
          <a:prstGeom prst="rect">
            <a:avLst/>
          </a:prstGeom>
          <a:effectLst/>
        </p:spPr>
      </p:pic>
      <p:pic>
        <p:nvPicPr>
          <p:cNvPr id="85" name="Picture 84">
            <a:extLst>
              <a:ext uri="{FF2B5EF4-FFF2-40B4-BE49-F238E27FC236}">
                <a16:creationId xmlns:a16="http://schemas.microsoft.com/office/drawing/2014/main" id="{049B6B2A-75F6-46AF-AF34-F0E0BA55C6B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9336"/>
          <a:stretch/>
        </p:blipFill>
        <p:spPr>
          <a:xfrm>
            <a:off x="4942896" y="3811275"/>
            <a:ext cx="159176" cy="360000"/>
          </a:xfrm>
          <a:prstGeom prst="rect">
            <a:avLst/>
          </a:prstGeom>
          <a:effectLst/>
        </p:spPr>
      </p:pic>
      <p:pic>
        <p:nvPicPr>
          <p:cNvPr id="90" name="Picture 89">
            <a:extLst>
              <a:ext uri="{FF2B5EF4-FFF2-40B4-BE49-F238E27FC236}">
                <a16:creationId xmlns:a16="http://schemas.microsoft.com/office/drawing/2014/main" id="{3EACF598-E00A-4A78-903F-20F0F366F1C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9336"/>
          <a:stretch/>
        </p:blipFill>
        <p:spPr>
          <a:xfrm>
            <a:off x="1996535" y="2014056"/>
            <a:ext cx="188064" cy="360000"/>
          </a:xfrm>
          <a:prstGeom prst="rect">
            <a:avLst/>
          </a:prstGeom>
          <a:effectLst/>
        </p:spPr>
      </p:pic>
      <p:pic>
        <p:nvPicPr>
          <p:cNvPr id="91" name="Picture 90">
            <a:extLst>
              <a:ext uri="{FF2B5EF4-FFF2-40B4-BE49-F238E27FC236}">
                <a16:creationId xmlns:a16="http://schemas.microsoft.com/office/drawing/2014/main" id="{622088CA-AAAC-46E9-9119-E884769B64D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9336"/>
          <a:stretch/>
        </p:blipFill>
        <p:spPr>
          <a:xfrm>
            <a:off x="2022535" y="1546415"/>
            <a:ext cx="159176" cy="360000"/>
          </a:xfrm>
          <a:prstGeom prst="rect">
            <a:avLst/>
          </a:prstGeom>
          <a:effectLst/>
        </p:spPr>
      </p:pic>
      <p:pic>
        <p:nvPicPr>
          <p:cNvPr id="93" name="Picture 92">
            <a:extLst>
              <a:ext uri="{FF2B5EF4-FFF2-40B4-BE49-F238E27FC236}">
                <a16:creationId xmlns:a16="http://schemas.microsoft.com/office/drawing/2014/main" id="{28B5C7C5-606A-40E2-9B85-D44358B69FB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9336"/>
          <a:stretch/>
        </p:blipFill>
        <p:spPr>
          <a:xfrm>
            <a:off x="9000565" y="5383272"/>
            <a:ext cx="159176" cy="360000"/>
          </a:xfrm>
          <a:prstGeom prst="rect">
            <a:avLst/>
          </a:prstGeom>
          <a:effectLst/>
        </p:spPr>
      </p:pic>
      <p:pic>
        <p:nvPicPr>
          <p:cNvPr id="94" name="Picture 93">
            <a:extLst>
              <a:ext uri="{FF2B5EF4-FFF2-40B4-BE49-F238E27FC236}">
                <a16:creationId xmlns:a16="http://schemas.microsoft.com/office/drawing/2014/main" id="{41DADD04-8238-4FFF-8E3B-4CB1E54DC313}"/>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artisticPencilSketch trans="15000"/>
                    </a14:imgEffect>
                  </a14:imgLayer>
                </a14:imgProps>
              </a:ext>
              <a:ext uri="{28A0092B-C50C-407E-A947-70E740481C1C}">
                <a14:useLocalDpi xmlns:a14="http://schemas.microsoft.com/office/drawing/2010/main" val="0"/>
              </a:ext>
            </a:extLst>
          </a:blip>
          <a:srcRect l="79336"/>
          <a:stretch/>
        </p:blipFill>
        <p:spPr>
          <a:xfrm>
            <a:off x="9002578" y="5878719"/>
            <a:ext cx="159176" cy="360000"/>
          </a:xfrm>
          <a:prstGeom prst="rect">
            <a:avLst/>
          </a:prstGeom>
          <a:effectLst/>
        </p:spPr>
      </p:pic>
      <p:pic>
        <p:nvPicPr>
          <p:cNvPr id="95" name="Picture 94">
            <a:extLst>
              <a:ext uri="{FF2B5EF4-FFF2-40B4-BE49-F238E27FC236}">
                <a16:creationId xmlns:a16="http://schemas.microsoft.com/office/drawing/2014/main" id="{E165A52B-25B9-489B-A909-F0D1B932F2BA}"/>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artisticPencilSketch trans="15000"/>
                    </a14:imgEffect>
                  </a14:imgLayer>
                </a14:imgProps>
              </a:ext>
              <a:ext uri="{28A0092B-C50C-407E-A947-70E740481C1C}">
                <a14:useLocalDpi xmlns:a14="http://schemas.microsoft.com/office/drawing/2010/main" val="0"/>
              </a:ext>
            </a:extLst>
          </a:blip>
          <a:srcRect l="79336"/>
          <a:stretch/>
        </p:blipFill>
        <p:spPr>
          <a:xfrm>
            <a:off x="4925157" y="5810668"/>
            <a:ext cx="159176" cy="360000"/>
          </a:xfrm>
          <a:prstGeom prst="rect">
            <a:avLst/>
          </a:prstGeom>
          <a:effectLst/>
        </p:spPr>
      </p:pic>
      <p:sp>
        <p:nvSpPr>
          <p:cNvPr id="89" name="TextBox 88"/>
          <p:cNvSpPr txBox="1"/>
          <p:nvPr/>
        </p:nvSpPr>
        <p:spPr>
          <a:xfrm>
            <a:off x="1968138" y="5760724"/>
            <a:ext cx="2537766" cy="584775"/>
          </a:xfrm>
          <a:prstGeom prst="rect">
            <a:avLst/>
          </a:prstGeom>
          <a:solidFill>
            <a:schemeClr val="bg1"/>
          </a:solidFill>
          <a:ln w="12700">
            <a:solidFill>
              <a:srgbClr val="C00000"/>
            </a:solidFill>
          </a:ln>
          <a:effectLst/>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Franklin Gothic Book"/>
                <a:ea typeface="+mn-ea"/>
                <a:cs typeface="+mn-cs"/>
              </a:rPr>
              <a:t>Independent Data Safety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Franklin Gothic Book"/>
                <a:ea typeface="+mn-ea"/>
                <a:cs typeface="+mn-cs"/>
              </a:rPr>
              <a:t>    Monitoring Committee</a:t>
            </a:r>
          </a:p>
        </p:txBody>
      </p:sp>
      <p:pic>
        <p:nvPicPr>
          <p:cNvPr id="96" name="Picture 95">
            <a:extLst>
              <a:ext uri="{FF2B5EF4-FFF2-40B4-BE49-F238E27FC236}">
                <a16:creationId xmlns:a16="http://schemas.microsoft.com/office/drawing/2014/main" id="{EE696511-E54E-410E-9F32-6E0C9147B1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9336"/>
          <a:stretch/>
        </p:blipFill>
        <p:spPr>
          <a:xfrm>
            <a:off x="2041160" y="5976552"/>
            <a:ext cx="159176" cy="360000"/>
          </a:xfrm>
          <a:prstGeom prst="rect">
            <a:avLst/>
          </a:prstGeom>
          <a:effectLst/>
        </p:spPr>
      </p:pic>
      <p:sp>
        <p:nvSpPr>
          <p:cNvPr id="23" name="TextBox 22"/>
          <p:cNvSpPr txBox="1"/>
          <p:nvPr/>
        </p:nvSpPr>
        <p:spPr>
          <a:xfrm>
            <a:off x="8408276" y="3657600"/>
            <a:ext cx="2548128" cy="615553"/>
          </a:xfrm>
          <a:prstGeom prst="rect">
            <a:avLst/>
          </a:prstGeom>
          <a:solidFill>
            <a:schemeClr val="bg1"/>
          </a:solidFill>
          <a:ln>
            <a:solidFill>
              <a:schemeClr val="tx1"/>
            </a:solidFill>
          </a:ln>
          <a:effectLst/>
        </p:spPr>
        <p:txBody>
          <a:bodyPr wrap="square" rtlCol="0">
            <a:spAutoFit/>
          </a:bodyPr>
          <a:lstStyle/>
          <a:p>
            <a:pPr marL="380990" marR="0" lvl="0" indent="-38099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srgbClr val="000000"/>
                </a:solidFill>
                <a:effectLst/>
                <a:uLnTx/>
                <a:uFillTx/>
                <a:latin typeface="Franklin Gothic Book"/>
                <a:ea typeface="+mn-ea"/>
                <a:cs typeface="+mn-cs"/>
              </a:rPr>
              <a:t>Trial Team</a:t>
            </a:r>
          </a:p>
          <a:p>
            <a:pPr marL="380990" marR="0" lvl="0" indent="-38099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srgbClr val="000000"/>
                </a:solidFill>
                <a:effectLst/>
                <a:uLnTx/>
                <a:uFillTx/>
                <a:latin typeface="Franklin Gothic Book"/>
                <a:ea typeface="+mn-ea"/>
                <a:cs typeface="+mn-cs"/>
              </a:rPr>
              <a:t>Support Departments </a:t>
            </a: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 </a:t>
            </a:r>
          </a:p>
        </p:txBody>
      </p:sp>
      <p:sp>
        <p:nvSpPr>
          <p:cNvPr id="42" name="TextBox 41">
            <a:extLst>
              <a:ext uri="{FF2B5EF4-FFF2-40B4-BE49-F238E27FC236}">
                <a16:creationId xmlns:a16="http://schemas.microsoft.com/office/drawing/2014/main" id="{ED061ABD-991B-42D5-9E19-6A7A7A6C9F53}"/>
              </a:ext>
            </a:extLst>
          </p:cNvPr>
          <p:cNvSpPr txBox="1"/>
          <p:nvPr/>
        </p:nvSpPr>
        <p:spPr>
          <a:xfrm flipH="1">
            <a:off x="2590804" y="697468"/>
            <a:ext cx="11429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srgbClr val="000000"/>
                </a:solidFill>
                <a:effectLst/>
                <a:uLnTx/>
                <a:uFillTx/>
                <a:latin typeface="Franklin Gothic Book"/>
                <a:ea typeface="+mn-ea"/>
                <a:cs typeface="+mn-cs"/>
              </a:rPr>
              <a:t>Members</a:t>
            </a:r>
          </a:p>
        </p:txBody>
      </p:sp>
      <p:sp>
        <p:nvSpPr>
          <p:cNvPr id="97" name="TextBox 96">
            <a:extLst>
              <a:ext uri="{FF2B5EF4-FFF2-40B4-BE49-F238E27FC236}">
                <a16:creationId xmlns:a16="http://schemas.microsoft.com/office/drawing/2014/main" id="{3D0F82AA-681E-4485-B94E-02278A8D66CF}"/>
              </a:ext>
            </a:extLst>
          </p:cNvPr>
          <p:cNvSpPr txBox="1"/>
          <p:nvPr/>
        </p:nvSpPr>
        <p:spPr>
          <a:xfrm flipH="1">
            <a:off x="8001000" y="697468"/>
            <a:ext cx="3429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srgbClr val="000000"/>
                </a:solidFill>
                <a:effectLst/>
                <a:uLnTx/>
                <a:uFillTx/>
                <a:latin typeface="Franklin Gothic Book"/>
                <a:ea typeface="+mn-ea"/>
                <a:cs typeface="+mn-cs"/>
              </a:rPr>
              <a:t>Operations and Statistics Centre</a:t>
            </a:r>
          </a:p>
        </p:txBody>
      </p:sp>
      <p:sp>
        <p:nvSpPr>
          <p:cNvPr id="2" name="Slide Number Placeholder 1">
            <a:extLst>
              <a:ext uri="{FF2B5EF4-FFF2-40B4-BE49-F238E27FC236}">
                <a16:creationId xmlns:a16="http://schemas.microsoft.com/office/drawing/2014/main" id="{0B35D633-88BF-A7BD-CE99-D913A5275F47}"/>
              </a:ext>
            </a:extLst>
          </p:cNvPr>
          <p:cNvSpPr>
            <a:spLocks noGrp="1"/>
          </p:cNvSpPr>
          <p:nvPr>
            <p:ph type="sldNum" sz="quarter" idx="12"/>
          </p:nvPr>
        </p:nvSpPr>
        <p:spPr/>
        <p:txBody>
          <a:bodyPr/>
          <a:lstStyle/>
          <a:p>
            <a:fld id="{2754ED01-E2A0-4C1E-8E21-014B99041579}" type="slidenum">
              <a:rPr lang="en-US" smtClean="0"/>
              <a:pPr/>
              <a:t>18</a:t>
            </a:fld>
            <a:endParaRPr lang="en-US" dirty="0"/>
          </a:p>
        </p:txBody>
      </p:sp>
      <p:pic>
        <p:nvPicPr>
          <p:cNvPr id="77" name="Picture 76">
            <a:extLst>
              <a:ext uri="{FF2B5EF4-FFF2-40B4-BE49-F238E27FC236}">
                <a16:creationId xmlns:a16="http://schemas.microsoft.com/office/drawing/2014/main" id="{0140120B-8C09-059C-42A6-B833819F319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9336"/>
          <a:stretch/>
        </p:blipFill>
        <p:spPr>
          <a:xfrm>
            <a:off x="4946224" y="4821600"/>
            <a:ext cx="159176" cy="360000"/>
          </a:xfrm>
          <a:prstGeom prst="rect">
            <a:avLst/>
          </a:prstGeom>
          <a:effectLst/>
        </p:spPr>
      </p:pic>
    </p:spTree>
    <p:extLst>
      <p:ext uri="{BB962C8B-B14F-4D97-AF65-F5344CB8AC3E}">
        <p14:creationId xmlns:p14="http://schemas.microsoft.com/office/powerpoint/2010/main" val="3726142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655718" y="6389264"/>
            <a:ext cx="1215815" cy="400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US" sz="2400">
              <a:solidFill>
                <a:srgbClr val="FFFFFF"/>
              </a:solidFill>
              <a:latin typeface="Franklin Gothic Book"/>
            </a:endParaRPr>
          </a:p>
        </p:txBody>
      </p:sp>
      <p:sp>
        <p:nvSpPr>
          <p:cNvPr id="35" name="TextBox 34">
            <a:extLst>
              <a:ext uri="{FF2B5EF4-FFF2-40B4-BE49-F238E27FC236}">
                <a16:creationId xmlns:a16="http://schemas.microsoft.com/office/drawing/2014/main" id="{D5B01D88-00E2-42FE-A894-8583301F36C2}"/>
              </a:ext>
            </a:extLst>
          </p:cNvPr>
          <p:cNvSpPr txBox="1"/>
          <p:nvPr/>
        </p:nvSpPr>
        <p:spPr>
          <a:xfrm>
            <a:off x="4367808" y="914400"/>
            <a:ext cx="7104789" cy="5632311"/>
          </a:xfrm>
          <a:prstGeom prst="rect">
            <a:avLst/>
          </a:prstGeom>
          <a:noFill/>
        </p:spPr>
        <p:txBody>
          <a:bodyPr wrap="square" rtlCol="0">
            <a:spAutoFit/>
          </a:bodyPr>
          <a:lstStyle/>
          <a:p>
            <a:pPr defTabSz="1219140"/>
            <a:r>
              <a:rPr kumimoji="0" lang="en-CA" sz="2000" b="1" i="0" u="none" strike="noStrike" kern="0" cap="none" spc="0" normalizeH="0" baseline="0" noProof="0" dirty="0">
                <a:ln>
                  <a:noFill/>
                </a:ln>
                <a:solidFill>
                  <a:srgbClr val="446A28"/>
                </a:solidFill>
                <a:effectLst/>
                <a:uLnTx/>
                <a:uFillTx/>
                <a:latin typeface="+mj-lt"/>
                <a:ea typeface="+mn-ea"/>
                <a:cs typeface="+mn-cs"/>
              </a:rPr>
              <a:t>Ideation - Annual and 5-Year Strategic Planning</a:t>
            </a:r>
          </a:p>
          <a:p>
            <a:pPr defTabSz="1219140"/>
            <a:endParaRPr kumimoji="0" lang="en-CA" sz="2000" b="0" i="0" u="none" strike="noStrike" kern="0" cap="none" spc="0" normalizeH="0" baseline="0" noProof="0" dirty="0">
              <a:ln>
                <a:noFill/>
              </a:ln>
              <a:solidFill>
                <a:prstClr val="black"/>
              </a:solidFill>
              <a:effectLst/>
              <a:uLnTx/>
              <a:uFillTx/>
              <a:latin typeface="Calibri" panose="020F0502020204030204"/>
              <a:ea typeface="+mn-ea"/>
              <a:cs typeface="+mn-cs"/>
            </a:endParaRPr>
          </a:p>
          <a:p>
            <a:pPr defTabSz="1219140"/>
            <a:endParaRPr kumimoji="0" lang="en-CA" sz="20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342900" indent="-342900" defTabSz="1219140">
              <a:buFontTx/>
              <a:buChar char="-"/>
            </a:pPr>
            <a:endParaRPr kumimoji="0" lang="en-CA" sz="20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342900" indent="-342900" defTabSz="1219140">
              <a:buFontTx/>
              <a:buChar char="-"/>
            </a:pPr>
            <a:endParaRPr kumimoji="0" lang="en-CA" sz="2000" b="0" i="0" u="none" strike="noStrike" kern="0" cap="none" spc="0" normalizeH="0" baseline="0" noProof="0" dirty="0">
              <a:ln>
                <a:noFill/>
              </a:ln>
              <a:solidFill>
                <a:prstClr val="black"/>
              </a:solidFill>
              <a:effectLst/>
              <a:uLnTx/>
              <a:uFillTx/>
              <a:latin typeface="Calibri" panose="020F0502020204030204"/>
              <a:ea typeface="+mn-ea"/>
              <a:cs typeface="+mn-cs"/>
            </a:endParaRPr>
          </a:p>
          <a:p>
            <a:pPr defTabSz="1219140"/>
            <a:r>
              <a:rPr kumimoji="0" lang="en-CA" sz="2000" b="1" i="0" u="none" strike="noStrike" kern="0" cap="none" spc="0" normalizeH="0" baseline="0" noProof="0" dirty="0">
                <a:ln>
                  <a:noFill/>
                </a:ln>
                <a:solidFill>
                  <a:srgbClr val="446A28"/>
                </a:solidFill>
                <a:effectLst/>
                <a:uLnTx/>
                <a:uFillTx/>
                <a:latin typeface="+mj-lt"/>
                <a:cs typeface="Calibri" panose="020F0502020204030204" pitchFamily="34" charset="0"/>
              </a:rPr>
              <a:t>New Proposal Development</a:t>
            </a:r>
          </a:p>
          <a:p>
            <a:pPr marL="380981" indent="-380981" defTabSz="1219140">
              <a:buFont typeface="Arial" panose="020B0604020202020204" pitchFamily="34" charset="0"/>
              <a:buChar char="•"/>
            </a:pPr>
            <a:endParaRPr lang="en-CA" sz="2000" kern="0" dirty="0">
              <a:solidFill>
                <a:prstClr val="black"/>
              </a:solidFill>
              <a:latin typeface="Calibri" panose="020F0502020204030204"/>
            </a:endParaRPr>
          </a:p>
          <a:p>
            <a:pPr marL="380981" indent="-380981" defTabSz="1219140">
              <a:buFont typeface="Arial" panose="020B0604020202020204" pitchFamily="34" charset="0"/>
              <a:buChar char="•"/>
            </a:pPr>
            <a:endParaRPr kumimoji="0" lang="en-CA" sz="20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380981" indent="-380981" defTabSz="1219140">
              <a:buFont typeface="Arial" panose="020B0604020202020204" pitchFamily="34" charset="0"/>
              <a:buChar char="•"/>
            </a:pPr>
            <a:endParaRPr lang="en-CA" sz="2000" kern="0" dirty="0">
              <a:solidFill>
                <a:prstClr val="black"/>
              </a:solidFill>
              <a:latin typeface="Calibri" panose="020F0502020204030204"/>
            </a:endParaRPr>
          </a:p>
          <a:p>
            <a:pPr marL="380981" indent="-380981" defTabSz="1219140">
              <a:buFont typeface="Arial" panose="020B0604020202020204" pitchFamily="34" charset="0"/>
              <a:buChar char="•"/>
            </a:pPr>
            <a:endParaRPr kumimoji="0" lang="en-CA" sz="20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380981" indent="-380981" defTabSz="1219140">
              <a:buFont typeface="Arial" panose="020B0604020202020204" pitchFamily="34" charset="0"/>
              <a:buChar char="•"/>
            </a:pPr>
            <a:endParaRPr lang="en-CA" sz="2000" kern="0" dirty="0">
              <a:solidFill>
                <a:prstClr val="black"/>
              </a:solidFill>
              <a:latin typeface="Calibri" panose="020F0502020204030204"/>
            </a:endParaRPr>
          </a:p>
          <a:p>
            <a:pPr marL="380981" indent="-380981" defTabSz="1219140">
              <a:buFont typeface="Arial" panose="020B0604020202020204" pitchFamily="34" charset="0"/>
              <a:buChar char="•"/>
            </a:pPr>
            <a:endParaRPr kumimoji="0" lang="en-CA" sz="20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380981" indent="-380981" defTabSz="1219140">
              <a:buFont typeface="Arial" panose="020B0604020202020204" pitchFamily="34" charset="0"/>
              <a:buChar char="•"/>
            </a:pPr>
            <a:endParaRPr lang="en-CA" sz="2000" kern="0" dirty="0">
              <a:solidFill>
                <a:prstClr val="black"/>
              </a:solidFill>
              <a:latin typeface="Calibri" panose="020F0502020204030204"/>
            </a:endParaRPr>
          </a:p>
          <a:p>
            <a:pPr defTabSz="1219140"/>
            <a:r>
              <a:rPr kumimoji="0" lang="en-CA" sz="2000" b="1" i="0" u="none" strike="noStrike" kern="0" cap="none" spc="0" normalizeH="0" baseline="0" noProof="0" dirty="0">
                <a:ln>
                  <a:noFill/>
                </a:ln>
                <a:solidFill>
                  <a:srgbClr val="446A28"/>
                </a:solidFill>
                <a:effectLst/>
                <a:uLnTx/>
                <a:uFillTx/>
                <a:latin typeface="+mj-lt"/>
                <a:ea typeface="+mn-ea"/>
                <a:cs typeface="+mn-cs"/>
              </a:rPr>
              <a:t>Tool</a:t>
            </a:r>
          </a:p>
          <a:p>
            <a:pPr marL="838181" lvl="1" indent="-380981" defTabSz="1219140">
              <a:buFont typeface="Arial" panose="020B0604020202020204" pitchFamily="34" charset="0"/>
              <a:buChar char="•"/>
            </a:pPr>
            <a:r>
              <a:rPr lang="en-CA" sz="2000" kern="0" dirty="0">
                <a:solidFill>
                  <a:prstClr val="black"/>
                </a:solidFill>
                <a:latin typeface="Calibri" panose="020F0502020204030204"/>
              </a:rPr>
              <a:t>New Proposal Review Form</a:t>
            </a:r>
          </a:p>
          <a:p>
            <a:pPr marL="838181" lvl="1" indent="-380981" defTabSz="1219140">
              <a:buFont typeface="Arial" panose="020B0604020202020204" pitchFamily="34" charset="0"/>
              <a:buChar char="•"/>
            </a:pPr>
            <a:endParaRPr kumimoji="0" lang="en-CA" sz="2000" b="0" i="0" u="none" strike="noStrike" kern="0" cap="none" spc="0" normalizeH="0" baseline="0" noProof="0" dirty="0">
              <a:ln>
                <a:noFill/>
              </a:ln>
              <a:solidFill>
                <a:prstClr val="black"/>
              </a:solidFill>
              <a:effectLst/>
              <a:uLnTx/>
              <a:uFillTx/>
              <a:latin typeface="Calibri" panose="020F0502020204030204"/>
              <a:ea typeface="+mn-ea"/>
              <a:cs typeface="+mn-cs"/>
            </a:endParaRPr>
          </a:p>
          <a:p>
            <a:pPr defTabSz="1219140"/>
            <a:r>
              <a:rPr lang="en-CA" sz="2000" b="1" kern="0" dirty="0">
                <a:solidFill>
                  <a:srgbClr val="446A28"/>
                </a:solidFill>
                <a:latin typeface="Calibri" panose="020F0502020204030204"/>
              </a:rPr>
              <a:t>Objective</a:t>
            </a:r>
          </a:p>
          <a:p>
            <a:pPr marL="800100" lvl="1" indent="-342900" defTabSz="1219140">
              <a:buFont typeface="Arial" panose="020B0604020202020204" pitchFamily="34" charset="0"/>
              <a:buChar char="•"/>
            </a:pPr>
            <a:r>
              <a:rPr kumimoji="0" lang="en-CA" sz="2000" b="0" i="0" u="none" strike="noStrike" kern="0" cap="none" spc="0" normalizeH="0" baseline="0" noProof="0" dirty="0">
                <a:ln>
                  <a:noFill/>
                </a:ln>
                <a:solidFill>
                  <a:prstClr val="black"/>
                </a:solidFill>
                <a:effectLst/>
                <a:uLnTx/>
                <a:uFillTx/>
                <a:latin typeface="Calibri" panose="020F0502020204030204"/>
                <a:ea typeface="+mn-ea"/>
                <a:cs typeface="+mn-cs"/>
              </a:rPr>
              <a:t>Assist with development of patient-centred trials</a:t>
            </a:r>
          </a:p>
        </p:txBody>
      </p:sp>
      <p:sp>
        <p:nvSpPr>
          <p:cNvPr id="36" name="TextBox 35">
            <a:extLst>
              <a:ext uri="{FF2B5EF4-FFF2-40B4-BE49-F238E27FC236}">
                <a16:creationId xmlns:a16="http://schemas.microsoft.com/office/drawing/2014/main" id="{8986B952-F9CA-4D7C-8D42-214A384207D0}"/>
              </a:ext>
            </a:extLst>
          </p:cNvPr>
          <p:cNvSpPr txBox="1"/>
          <p:nvPr/>
        </p:nvSpPr>
        <p:spPr>
          <a:xfrm flipH="1">
            <a:off x="4976073" y="3016984"/>
            <a:ext cx="6774161" cy="1631216"/>
          </a:xfrm>
          <a:prstGeom prst="rect">
            <a:avLst/>
          </a:prstGeom>
          <a:solidFill>
            <a:schemeClr val="bg1"/>
          </a:solidFill>
          <a:ln>
            <a:solidFill>
              <a:srgbClr val="315921"/>
            </a:solidFill>
          </a:ln>
          <a:effectLst>
            <a:outerShdw blurRad="50800" dist="38100" dir="2700000" algn="tl" rotWithShape="0">
              <a:prstClr val="black">
                <a:alpha val="40000"/>
              </a:prstClr>
            </a:outerShdw>
          </a:effectLst>
        </p:spPr>
        <p:txBody>
          <a:bodyPr wrap="square" rtlCol="0">
            <a:spAutoFit/>
          </a:bodyPr>
          <a:lstStyle/>
          <a:p>
            <a:pPr defTabSz="1219140"/>
            <a:r>
              <a:rPr lang="en-CA" sz="2000" b="1" dirty="0">
                <a:solidFill>
                  <a:srgbClr val="519136"/>
                </a:solidFill>
                <a:latin typeface="Franklin Gothic Book"/>
              </a:rPr>
              <a:t>DS Patient Reps</a:t>
            </a:r>
          </a:p>
          <a:p>
            <a:pPr marL="380981" indent="-380981" defTabSz="1219140">
              <a:buFont typeface="Arial" panose="020B0604020202020204" pitchFamily="34" charset="0"/>
              <a:buChar char="•"/>
            </a:pPr>
            <a:r>
              <a:rPr lang="en-CA" sz="2000" dirty="0">
                <a:solidFill>
                  <a:srgbClr val="000000"/>
                </a:solidFill>
                <a:latin typeface="Franklin Gothic Book"/>
              </a:rPr>
              <a:t>“Walk through the proposal in a patient’s shoes.”</a:t>
            </a:r>
          </a:p>
          <a:p>
            <a:pPr marL="380981" indent="-380981" defTabSz="1219140">
              <a:buFont typeface="Arial" panose="020B0604020202020204" pitchFamily="34" charset="0"/>
              <a:buChar char="•"/>
            </a:pPr>
            <a:r>
              <a:rPr lang="en-CA" sz="2000" dirty="0">
                <a:solidFill>
                  <a:srgbClr val="000000"/>
                </a:solidFill>
                <a:latin typeface="Franklin Gothic Book"/>
              </a:rPr>
              <a:t>Provide feedback regarding </a:t>
            </a:r>
            <a:r>
              <a:rPr lang="en-CA" sz="2000" b="1" u="sng" dirty="0">
                <a:solidFill>
                  <a:srgbClr val="000000"/>
                </a:solidFill>
                <a:latin typeface="Franklin Gothic Book"/>
              </a:rPr>
              <a:t>potential patient barriers </a:t>
            </a:r>
            <a:r>
              <a:rPr lang="en-CA" sz="2000" dirty="0">
                <a:solidFill>
                  <a:srgbClr val="000000"/>
                </a:solidFill>
                <a:latin typeface="Franklin Gothic Book"/>
              </a:rPr>
              <a:t>and suggestions that are important to patients (</a:t>
            </a:r>
            <a:r>
              <a:rPr lang="en-CA" sz="2000" b="1" u="sng" dirty="0">
                <a:solidFill>
                  <a:srgbClr val="000000"/>
                </a:solidFill>
                <a:latin typeface="Franklin Gothic Book"/>
              </a:rPr>
              <a:t>patient-centred outcomes – QoL</a:t>
            </a:r>
            <a:r>
              <a:rPr lang="en-CA" sz="2000" dirty="0">
                <a:solidFill>
                  <a:srgbClr val="000000"/>
                </a:solidFill>
                <a:latin typeface="Franklin Gothic Book"/>
              </a:rPr>
              <a:t>, etc.), </a:t>
            </a:r>
          </a:p>
        </p:txBody>
      </p:sp>
      <p:sp>
        <p:nvSpPr>
          <p:cNvPr id="21" name="Rectangle 2">
            <a:extLst>
              <a:ext uri="{FF2B5EF4-FFF2-40B4-BE49-F238E27FC236}">
                <a16:creationId xmlns:a16="http://schemas.microsoft.com/office/drawing/2014/main" id="{0558D8B9-DE3C-4E1C-8866-0E0516AE6A6B}"/>
              </a:ext>
            </a:extLst>
          </p:cNvPr>
          <p:cNvSpPr>
            <a:spLocks noGrp="1" noChangeArrowheads="1"/>
          </p:cNvSpPr>
          <p:nvPr>
            <p:ph type="title"/>
          </p:nvPr>
        </p:nvSpPr>
        <p:spPr>
          <a:xfrm>
            <a:off x="1676400" y="31960"/>
            <a:ext cx="8889437" cy="608013"/>
          </a:xfrm>
          <a:noFill/>
        </p:spPr>
        <p:txBody>
          <a:bodyPr/>
          <a:lstStyle/>
          <a:p>
            <a:pPr eaLnBrk="1" hangingPunct="1"/>
            <a:r>
              <a:rPr lang="en-US" altLang="en-US" sz="3200" dirty="0">
                <a:solidFill>
                  <a:srgbClr val="446A28"/>
                </a:solidFill>
              </a:rPr>
              <a:t>Patient Rep Touchpoints in the CCTG Clinical Trial</a:t>
            </a:r>
          </a:p>
        </p:txBody>
      </p:sp>
      <p:sp>
        <p:nvSpPr>
          <p:cNvPr id="19" name="Text Box 4">
            <a:extLst>
              <a:ext uri="{FF2B5EF4-FFF2-40B4-BE49-F238E27FC236}">
                <a16:creationId xmlns:a16="http://schemas.microsoft.com/office/drawing/2014/main" id="{B70544BB-B492-4277-9DF7-AA15F2373F3B}"/>
              </a:ext>
            </a:extLst>
          </p:cNvPr>
          <p:cNvSpPr txBox="1">
            <a:spLocks noChangeArrowheads="1"/>
          </p:cNvSpPr>
          <p:nvPr/>
        </p:nvSpPr>
        <p:spPr bwMode="auto">
          <a:xfrm>
            <a:off x="777559" y="838200"/>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algn="ctr" defTabSz="914377" eaLnBrk="1" hangingPunct="1">
              <a:lnSpc>
                <a:spcPct val="100000"/>
              </a:lnSpc>
              <a:buClrTx/>
              <a:buNone/>
              <a:defRPr/>
            </a:pPr>
            <a:r>
              <a:rPr lang="en-US" altLang="en-US" sz="1800" b="1" dirty="0">
                <a:solidFill>
                  <a:srgbClr val="000066"/>
                </a:solidFill>
              </a:rPr>
              <a:t>Ideation</a:t>
            </a:r>
          </a:p>
        </p:txBody>
      </p:sp>
      <p:sp>
        <p:nvSpPr>
          <p:cNvPr id="20" name="Text Box 4">
            <a:extLst>
              <a:ext uri="{FF2B5EF4-FFF2-40B4-BE49-F238E27FC236}">
                <a16:creationId xmlns:a16="http://schemas.microsoft.com/office/drawing/2014/main" id="{F13E69BF-FCDC-4DFE-8678-FD5721004A23}"/>
              </a:ext>
            </a:extLst>
          </p:cNvPr>
          <p:cNvSpPr txBox="1">
            <a:spLocks noChangeArrowheads="1"/>
          </p:cNvSpPr>
          <p:nvPr/>
        </p:nvSpPr>
        <p:spPr bwMode="auto">
          <a:xfrm>
            <a:off x="777556" y="1326505"/>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algn="ctr" defTabSz="914377" eaLnBrk="1" hangingPunct="1">
              <a:lnSpc>
                <a:spcPct val="100000"/>
              </a:lnSpc>
              <a:buClrTx/>
              <a:buNone/>
              <a:defRPr/>
            </a:pPr>
            <a:r>
              <a:rPr lang="en-US" altLang="en-US" sz="1800" b="1" dirty="0">
                <a:solidFill>
                  <a:srgbClr val="000066"/>
                </a:solidFill>
              </a:rPr>
              <a:t>Proposal Development</a:t>
            </a:r>
          </a:p>
        </p:txBody>
      </p:sp>
      <p:sp>
        <p:nvSpPr>
          <p:cNvPr id="22" name="Text Box 4">
            <a:extLst>
              <a:ext uri="{FF2B5EF4-FFF2-40B4-BE49-F238E27FC236}">
                <a16:creationId xmlns:a16="http://schemas.microsoft.com/office/drawing/2014/main" id="{CBBBDDC3-6FF9-46D7-92FC-B6A00062B7E0}"/>
              </a:ext>
            </a:extLst>
          </p:cNvPr>
          <p:cNvSpPr txBox="1">
            <a:spLocks noChangeArrowheads="1"/>
          </p:cNvSpPr>
          <p:nvPr/>
        </p:nvSpPr>
        <p:spPr bwMode="auto">
          <a:xfrm>
            <a:off x="777555" y="1814811"/>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algn="ctr" defTabSz="914377" eaLnBrk="1" hangingPunct="1">
              <a:lnSpc>
                <a:spcPct val="100000"/>
              </a:lnSpc>
              <a:buClrTx/>
              <a:buNone/>
              <a:defRPr/>
            </a:pPr>
            <a:r>
              <a:rPr lang="en-US" altLang="en-US" sz="1800" dirty="0">
                <a:solidFill>
                  <a:srgbClr val="000066"/>
                </a:solidFill>
              </a:rPr>
              <a:t>Proposal Review / Approval</a:t>
            </a:r>
          </a:p>
        </p:txBody>
      </p:sp>
      <p:sp>
        <p:nvSpPr>
          <p:cNvPr id="23" name="Text Box 4">
            <a:extLst>
              <a:ext uri="{FF2B5EF4-FFF2-40B4-BE49-F238E27FC236}">
                <a16:creationId xmlns:a16="http://schemas.microsoft.com/office/drawing/2014/main" id="{92D3064F-17FB-4B17-97E0-452A0D58C0D6}"/>
              </a:ext>
            </a:extLst>
          </p:cNvPr>
          <p:cNvSpPr txBox="1">
            <a:spLocks noChangeArrowheads="1"/>
          </p:cNvSpPr>
          <p:nvPr/>
        </p:nvSpPr>
        <p:spPr bwMode="auto">
          <a:xfrm>
            <a:off x="777551" y="2172039"/>
            <a:ext cx="3108960" cy="646331"/>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Develop Protocol, Consent, Grant, Patient Facing Material</a:t>
            </a:r>
          </a:p>
        </p:txBody>
      </p:sp>
      <p:sp>
        <p:nvSpPr>
          <p:cNvPr id="24" name="Text Box 4">
            <a:extLst>
              <a:ext uri="{FF2B5EF4-FFF2-40B4-BE49-F238E27FC236}">
                <a16:creationId xmlns:a16="http://schemas.microsoft.com/office/drawing/2014/main" id="{F5773E1D-53C6-44B4-8BF1-2898295705C3}"/>
              </a:ext>
            </a:extLst>
          </p:cNvPr>
          <p:cNvSpPr txBox="1">
            <a:spLocks noChangeArrowheads="1"/>
          </p:cNvSpPr>
          <p:nvPr/>
        </p:nvSpPr>
        <p:spPr bwMode="auto">
          <a:xfrm>
            <a:off x="777555" y="2807965"/>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algn="ctr" defTabSz="914377" eaLnBrk="1" hangingPunct="1">
              <a:lnSpc>
                <a:spcPct val="100000"/>
              </a:lnSpc>
              <a:buClrTx/>
              <a:buNone/>
              <a:defRPr/>
            </a:pPr>
            <a:r>
              <a:rPr lang="en-US" altLang="en-US" sz="1800" dirty="0">
                <a:solidFill>
                  <a:srgbClr val="000066"/>
                </a:solidFill>
              </a:rPr>
              <a:t>Operations Centre Activation</a:t>
            </a:r>
          </a:p>
        </p:txBody>
      </p:sp>
      <p:sp>
        <p:nvSpPr>
          <p:cNvPr id="25" name="Text Box 4">
            <a:extLst>
              <a:ext uri="{FF2B5EF4-FFF2-40B4-BE49-F238E27FC236}">
                <a16:creationId xmlns:a16="http://schemas.microsoft.com/office/drawing/2014/main" id="{27A661D4-5C6D-4124-AB68-6D4F30B62428}"/>
              </a:ext>
            </a:extLst>
          </p:cNvPr>
          <p:cNvSpPr txBox="1">
            <a:spLocks noChangeArrowheads="1"/>
          </p:cNvSpPr>
          <p:nvPr/>
        </p:nvSpPr>
        <p:spPr bwMode="auto">
          <a:xfrm>
            <a:off x="777555" y="3314594"/>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algn="ctr" defTabSz="914377" eaLnBrk="1" hangingPunct="1">
              <a:lnSpc>
                <a:spcPct val="100000"/>
              </a:lnSpc>
              <a:buClrTx/>
              <a:buNone/>
              <a:defRPr/>
            </a:pPr>
            <a:r>
              <a:rPr lang="en-US" altLang="en-US" sz="1800" dirty="0">
                <a:solidFill>
                  <a:srgbClr val="000066"/>
                </a:solidFill>
              </a:rPr>
              <a:t>Cancer Centres Activation</a:t>
            </a:r>
          </a:p>
        </p:txBody>
      </p:sp>
      <p:sp>
        <p:nvSpPr>
          <p:cNvPr id="26" name="Text Box 4">
            <a:extLst>
              <a:ext uri="{FF2B5EF4-FFF2-40B4-BE49-F238E27FC236}">
                <a16:creationId xmlns:a16="http://schemas.microsoft.com/office/drawing/2014/main" id="{6298DBC8-271A-4AE1-ABF5-8F6CC0008C40}"/>
              </a:ext>
            </a:extLst>
          </p:cNvPr>
          <p:cNvSpPr txBox="1">
            <a:spLocks noChangeArrowheads="1"/>
          </p:cNvSpPr>
          <p:nvPr/>
        </p:nvSpPr>
        <p:spPr bwMode="auto">
          <a:xfrm>
            <a:off x="777552" y="3810833"/>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algn="ctr" defTabSz="914377" eaLnBrk="1" hangingPunct="1">
              <a:lnSpc>
                <a:spcPct val="100000"/>
              </a:lnSpc>
              <a:buClrTx/>
              <a:buNone/>
              <a:defRPr/>
            </a:pPr>
            <a:r>
              <a:rPr lang="en-US" altLang="en-US" sz="1800" dirty="0">
                <a:solidFill>
                  <a:srgbClr val="000066"/>
                </a:solidFill>
              </a:rPr>
              <a:t>Accrual &amp; Data Collection</a:t>
            </a:r>
          </a:p>
        </p:txBody>
      </p:sp>
      <p:sp>
        <p:nvSpPr>
          <p:cNvPr id="27" name="Text Box 4">
            <a:extLst>
              <a:ext uri="{FF2B5EF4-FFF2-40B4-BE49-F238E27FC236}">
                <a16:creationId xmlns:a16="http://schemas.microsoft.com/office/drawing/2014/main" id="{886F380D-5EBC-4E70-9E4C-8DCF0DC6D541}"/>
              </a:ext>
            </a:extLst>
          </p:cNvPr>
          <p:cNvSpPr txBox="1">
            <a:spLocks noChangeArrowheads="1"/>
          </p:cNvSpPr>
          <p:nvPr/>
        </p:nvSpPr>
        <p:spPr bwMode="auto">
          <a:xfrm>
            <a:off x="777551" y="4312940"/>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algn="ctr" defTabSz="914377" eaLnBrk="1" hangingPunct="1">
              <a:lnSpc>
                <a:spcPct val="100000"/>
              </a:lnSpc>
              <a:buClrTx/>
              <a:buNone/>
              <a:defRPr/>
            </a:pPr>
            <a:r>
              <a:rPr lang="en-US" altLang="en-US" sz="1800" dirty="0">
                <a:solidFill>
                  <a:srgbClr val="000066"/>
                </a:solidFill>
              </a:rPr>
              <a:t>Closure to Accrual</a:t>
            </a:r>
          </a:p>
        </p:txBody>
      </p:sp>
      <p:sp>
        <p:nvSpPr>
          <p:cNvPr id="28" name="Text Box 4">
            <a:extLst>
              <a:ext uri="{FF2B5EF4-FFF2-40B4-BE49-F238E27FC236}">
                <a16:creationId xmlns:a16="http://schemas.microsoft.com/office/drawing/2014/main" id="{1B674A15-95B9-446E-BD23-74B3508198CE}"/>
              </a:ext>
            </a:extLst>
          </p:cNvPr>
          <p:cNvSpPr txBox="1">
            <a:spLocks noChangeArrowheads="1"/>
          </p:cNvSpPr>
          <p:nvPr/>
        </p:nvSpPr>
        <p:spPr bwMode="auto">
          <a:xfrm>
            <a:off x="777551" y="4814350"/>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algn="ctr" defTabSz="914377" eaLnBrk="1" hangingPunct="1">
              <a:lnSpc>
                <a:spcPct val="100000"/>
              </a:lnSpc>
              <a:buClrTx/>
              <a:buNone/>
              <a:defRPr/>
            </a:pPr>
            <a:r>
              <a:rPr lang="en-US" altLang="en-US" sz="1800" dirty="0">
                <a:solidFill>
                  <a:srgbClr val="000066"/>
                </a:solidFill>
              </a:rPr>
              <a:t>Follow Up/Data Collection</a:t>
            </a:r>
          </a:p>
        </p:txBody>
      </p:sp>
      <p:sp>
        <p:nvSpPr>
          <p:cNvPr id="29" name="Text Box 4">
            <a:extLst>
              <a:ext uri="{FF2B5EF4-FFF2-40B4-BE49-F238E27FC236}">
                <a16:creationId xmlns:a16="http://schemas.microsoft.com/office/drawing/2014/main" id="{365AF85E-1EF3-42EB-8EB5-BAE1D4C814C7}"/>
              </a:ext>
            </a:extLst>
          </p:cNvPr>
          <p:cNvSpPr txBox="1">
            <a:spLocks noChangeArrowheads="1"/>
          </p:cNvSpPr>
          <p:nvPr/>
        </p:nvSpPr>
        <p:spPr bwMode="auto">
          <a:xfrm>
            <a:off x="762000" y="5310920"/>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algn="ctr" defTabSz="914377" eaLnBrk="1" hangingPunct="1">
              <a:lnSpc>
                <a:spcPct val="100000"/>
              </a:lnSpc>
              <a:buClrTx/>
              <a:buNone/>
              <a:defRPr/>
            </a:pPr>
            <a:r>
              <a:rPr lang="en-US" altLang="en-US" sz="1800" dirty="0">
                <a:solidFill>
                  <a:srgbClr val="000066"/>
                </a:solidFill>
              </a:rPr>
              <a:t>Endpoint(s) Met</a:t>
            </a:r>
          </a:p>
        </p:txBody>
      </p:sp>
      <p:sp>
        <p:nvSpPr>
          <p:cNvPr id="30" name="Text Box 4">
            <a:extLst>
              <a:ext uri="{FF2B5EF4-FFF2-40B4-BE49-F238E27FC236}">
                <a16:creationId xmlns:a16="http://schemas.microsoft.com/office/drawing/2014/main" id="{C28FCDA3-C38C-4332-88D3-CE749AE94CA6}"/>
              </a:ext>
            </a:extLst>
          </p:cNvPr>
          <p:cNvSpPr txBox="1">
            <a:spLocks noChangeArrowheads="1"/>
          </p:cNvSpPr>
          <p:nvPr/>
        </p:nvSpPr>
        <p:spPr bwMode="auto">
          <a:xfrm>
            <a:off x="765112" y="5807488"/>
            <a:ext cx="3108960" cy="369332"/>
          </a:xfrm>
          <a:prstGeom prst="rect">
            <a:avLst/>
          </a:prstGeom>
          <a:gradFill>
            <a:gsLst>
              <a:gs pos="0">
                <a:srgbClr val="618251"/>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algn="ctr" defTabSz="914377" eaLnBrk="1" hangingPunct="1">
              <a:lnSpc>
                <a:spcPct val="100000"/>
              </a:lnSpc>
              <a:buClrTx/>
              <a:buNone/>
              <a:defRPr/>
            </a:pPr>
            <a:r>
              <a:rPr lang="en-US" altLang="en-US" sz="1800" dirty="0">
                <a:solidFill>
                  <a:srgbClr val="000066"/>
                </a:solidFill>
              </a:rPr>
              <a:t>Analysis &amp; Reporting</a:t>
            </a:r>
          </a:p>
        </p:txBody>
      </p:sp>
      <p:sp>
        <p:nvSpPr>
          <p:cNvPr id="31" name="Text Box 4">
            <a:extLst>
              <a:ext uri="{FF2B5EF4-FFF2-40B4-BE49-F238E27FC236}">
                <a16:creationId xmlns:a16="http://schemas.microsoft.com/office/drawing/2014/main" id="{95693BD4-49D1-4060-8D70-9D73A9D0B89F}"/>
              </a:ext>
            </a:extLst>
          </p:cNvPr>
          <p:cNvSpPr txBox="1">
            <a:spLocks noChangeArrowheads="1"/>
          </p:cNvSpPr>
          <p:nvPr/>
        </p:nvSpPr>
        <p:spPr bwMode="auto">
          <a:xfrm>
            <a:off x="765112" y="6306148"/>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algn="ctr" defTabSz="914377" eaLnBrk="1" hangingPunct="1">
              <a:lnSpc>
                <a:spcPct val="100000"/>
              </a:lnSpc>
              <a:buClrTx/>
              <a:buNone/>
              <a:defRPr/>
            </a:pPr>
            <a:r>
              <a:rPr lang="en-US" altLang="en-US" sz="1800" dirty="0">
                <a:solidFill>
                  <a:srgbClr val="000066"/>
                </a:solidFill>
              </a:rPr>
              <a:t>Permanent Closure</a:t>
            </a:r>
          </a:p>
        </p:txBody>
      </p:sp>
      <p:sp>
        <p:nvSpPr>
          <p:cNvPr id="34" name="Rectangle 33">
            <a:extLst>
              <a:ext uri="{FF2B5EF4-FFF2-40B4-BE49-F238E27FC236}">
                <a16:creationId xmlns:a16="http://schemas.microsoft.com/office/drawing/2014/main" id="{C5E52290-23B3-401D-B2EE-76358EA72FAF}"/>
              </a:ext>
            </a:extLst>
          </p:cNvPr>
          <p:cNvSpPr/>
          <p:nvPr/>
        </p:nvSpPr>
        <p:spPr>
          <a:xfrm>
            <a:off x="708580" y="1695837"/>
            <a:ext cx="3246901" cy="510540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CA" sz="2400">
              <a:solidFill>
                <a:srgbClr val="FFFFFF"/>
              </a:solidFill>
              <a:latin typeface="Franklin Gothic Book"/>
            </a:endParaRPr>
          </a:p>
        </p:txBody>
      </p:sp>
      <p:sp>
        <p:nvSpPr>
          <p:cNvPr id="4" name="TextBox 3">
            <a:extLst>
              <a:ext uri="{FF2B5EF4-FFF2-40B4-BE49-F238E27FC236}">
                <a16:creationId xmlns:a16="http://schemas.microsoft.com/office/drawing/2014/main" id="{56920AC9-FFD4-6A43-0079-1A21B5446340}"/>
              </a:ext>
            </a:extLst>
          </p:cNvPr>
          <p:cNvSpPr txBox="1"/>
          <p:nvPr/>
        </p:nvSpPr>
        <p:spPr>
          <a:xfrm flipH="1">
            <a:off x="4976072" y="1501914"/>
            <a:ext cx="6744592" cy="707886"/>
          </a:xfrm>
          <a:prstGeom prst="rect">
            <a:avLst/>
          </a:prstGeom>
          <a:solidFill>
            <a:schemeClr val="bg1"/>
          </a:solidFill>
          <a:ln>
            <a:solidFill>
              <a:srgbClr val="315921"/>
            </a:solidFill>
          </a:ln>
          <a:effectLst>
            <a:outerShdw blurRad="50800" dist="38100" dir="2700000" algn="tl" rotWithShape="0">
              <a:prstClr val="black">
                <a:alpha val="40000"/>
              </a:prstClr>
            </a:outerShdw>
          </a:effectLst>
        </p:spPr>
        <p:txBody>
          <a:bodyPr wrap="square" rtlCol="0">
            <a:spAutoFit/>
          </a:bodyPr>
          <a:lstStyle/>
          <a:p>
            <a:pPr defTabSz="1219140"/>
            <a:r>
              <a:rPr lang="en-CA" sz="2000" b="1" dirty="0">
                <a:solidFill>
                  <a:srgbClr val="519136"/>
                </a:solidFill>
                <a:latin typeface="Franklin Gothic Book"/>
              </a:rPr>
              <a:t>DS Patient Reps</a:t>
            </a:r>
          </a:p>
          <a:p>
            <a:pPr marL="380981" indent="-380981" defTabSz="1219140">
              <a:buFont typeface="Arial" panose="020B0604020202020204" pitchFamily="34" charset="0"/>
              <a:buChar char="•"/>
            </a:pPr>
            <a:r>
              <a:rPr lang="en-CA" sz="2000" dirty="0">
                <a:solidFill>
                  <a:srgbClr val="000000"/>
                </a:solidFill>
                <a:latin typeface="Franklin Gothic Book"/>
              </a:rPr>
              <a:t>Provide input with respect to what’s important to patients</a:t>
            </a:r>
          </a:p>
        </p:txBody>
      </p:sp>
      <p:pic>
        <p:nvPicPr>
          <p:cNvPr id="5" name="Picture 4">
            <a:extLst>
              <a:ext uri="{FF2B5EF4-FFF2-40B4-BE49-F238E27FC236}">
                <a16:creationId xmlns:a16="http://schemas.microsoft.com/office/drawing/2014/main" id="{6C771F9E-086A-FD76-E12B-8A813438D0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9336"/>
          <a:stretch/>
        </p:blipFill>
        <p:spPr>
          <a:xfrm>
            <a:off x="762000" y="1066800"/>
            <a:ext cx="159176" cy="360000"/>
          </a:xfrm>
          <a:prstGeom prst="rect">
            <a:avLst/>
          </a:prstGeom>
          <a:effectLst/>
        </p:spPr>
      </p:pic>
    </p:spTree>
    <p:extLst>
      <p:ext uri="{BB962C8B-B14F-4D97-AF65-F5344CB8AC3E}">
        <p14:creationId xmlns:p14="http://schemas.microsoft.com/office/powerpoint/2010/main" val="1085242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F80EA4-692B-FE8F-3CC1-C035B377C6A4}"/>
              </a:ext>
            </a:extLst>
          </p:cNvPr>
          <p:cNvSpPr/>
          <p:nvPr/>
        </p:nvSpPr>
        <p:spPr>
          <a:xfrm>
            <a:off x="7203981" y="1189871"/>
            <a:ext cx="4724400" cy="5715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Text Placeholder 2"/>
          <p:cNvSpPr>
            <a:spLocks noGrp="1"/>
          </p:cNvSpPr>
          <p:nvPr>
            <p:ph sz="half" idx="1"/>
          </p:nvPr>
        </p:nvSpPr>
        <p:spPr>
          <a:xfrm>
            <a:off x="309617" y="834327"/>
            <a:ext cx="6319783" cy="5471120"/>
          </a:xfrm>
        </p:spPr>
        <p:txBody>
          <a:bodyPr>
            <a:normAutofit/>
          </a:bodyPr>
          <a:lstStyle/>
          <a:p>
            <a:pPr marL="0" indent="0" algn="l">
              <a:spcBef>
                <a:spcPts val="500"/>
              </a:spcBef>
              <a:buNone/>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What does Patient Engagement </a:t>
            </a:r>
            <a:r>
              <a:rPr lang="en-US" sz="3200" dirty="0">
                <a:solidFill>
                  <a:prstClr val="black"/>
                </a:solidFill>
                <a:latin typeface="Calibri" panose="020F0502020204030204"/>
              </a:rPr>
              <a:t>look like at CCTG?</a:t>
            </a:r>
          </a:p>
          <a:p>
            <a:pPr marL="0" lvl="1" indent="0">
              <a:buNone/>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1">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CCTG Strategic Plan and Patient Representative Committee Priorities</a:t>
            </a:r>
          </a:p>
          <a:p>
            <a:pPr lvl="1">
              <a:defRPr/>
            </a:pPr>
            <a:r>
              <a:rPr lang="en-US" sz="2800" dirty="0">
                <a:solidFill>
                  <a:prstClr val="black"/>
                </a:solidFill>
                <a:latin typeface="Calibri" panose="020F0502020204030204"/>
              </a:rPr>
              <a:t>Patient Engagement in CCTG  </a:t>
            </a:r>
          </a:p>
          <a:p>
            <a:pPr lvl="1">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Patient Engagement Model &amp; Clinical Trial Touchpoints</a:t>
            </a:r>
          </a:p>
          <a:p>
            <a:pPr lvl="1">
              <a:defRPr/>
            </a:pPr>
            <a:r>
              <a:rPr lang="en-US" sz="2800" dirty="0">
                <a:solidFill>
                  <a:prstClr val="black"/>
                </a:solidFill>
                <a:latin typeface="Calibri" panose="020F0502020204030204"/>
              </a:rPr>
              <a:t>Where to find out more</a:t>
            </a:r>
          </a:p>
          <a:p>
            <a:pPr lvl="1">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90000"/>
              </a:lnSpc>
              <a:spcBef>
                <a:spcPts val="500"/>
              </a:spcBef>
              <a:spcAft>
                <a:spcPts val="0"/>
              </a:spcAft>
              <a:buClrTx/>
              <a:buSz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lgn="l"/>
            <a:endParaRPr lang="en-US" sz="2400" dirty="0"/>
          </a:p>
          <a:p>
            <a:pPr marL="0" indent="0">
              <a:buNone/>
            </a:pPr>
            <a:endParaRPr lang="en-US" sz="3066" dirty="0"/>
          </a:p>
          <a:p>
            <a:pPr lvl="2"/>
            <a:endParaRPr lang="en-US" sz="1800" dirty="0"/>
          </a:p>
          <a:p>
            <a:pPr marL="237744" lvl="2" indent="0">
              <a:buNone/>
            </a:pPr>
            <a:endParaRPr lang="en-US" sz="1800" dirty="0">
              <a:solidFill>
                <a:schemeClr val="tx2"/>
              </a:solidFill>
            </a:endParaRPr>
          </a:p>
          <a:p>
            <a:pPr lvl="2"/>
            <a:endParaRPr lang="en-US" sz="1800" dirty="0">
              <a:solidFill>
                <a:schemeClr val="tx2"/>
              </a:solidFill>
            </a:endParaRPr>
          </a:p>
          <a:p>
            <a:pPr lvl="1"/>
            <a:endParaRPr lang="en-US" sz="1800" dirty="0">
              <a:solidFill>
                <a:schemeClr val="tx2"/>
              </a:solidFill>
            </a:endParaRPr>
          </a:p>
          <a:p>
            <a:pPr marL="237744" lvl="2" indent="0">
              <a:buNone/>
            </a:pPr>
            <a:endParaRPr lang="en-US" sz="1800" dirty="0">
              <a:solidFill>
                <a:schemeClr val="tx2"/>
              </a:solidFill>
            </a:endParaRPr>
          </a:p>
          <a:p>
            <a:pPr marL="0" indent="0" algn="l">
              <a:buNone/>
            </a:pPr>
            <a:endParaRPr lang="en-US" sz="2400" b="1" dirty="0">
              <a:solidFill>
                <a:schemeClr val="tx2"/>
              </a:solidFill>
            </a:endParaRPr>
          </a:p>
        </p:txBody>
      </p:sp>
      <p:sp>
        <p:nvSpPr>
          <p:cNvPr id="4" name="Title 3">
            <a:extLst>
              <a:ext uri="{FF2B5EF4-FFF2-40B4-BE49-F238E27FC236}">
                <a16:creationId xmlns:a16="http://schemas.microsoft.com/office/drawing/2014/main" id="{50D731A9-721E-5C44-14A7-1B92570245B2}"/>
              </a:ext>
            </a:extLst>
          </p:cNvPr>
          <p:cNvSpPr>
            <a:spLocks noGrp="1"/>
          </p:cNvSpPr>
          <p:nvPr>
            <p:ph type="title"/>
          </p:nvPr>
        </p:nvSpPr>
        <p:spPr/>
        <p:txBody>
          <a:bodyPr/>
          <a:lstStyle/>
          <a:p>
            <a:r>
              <a:rPr lang="en-US" dirty="0"/>
              <a:t>Overview</a:t>
            </a:r>
          </a:p>
        </p:txBody>
      </p:sp>
      <p:pic>
        <p:nvPicPr>
          <p:cNvPr id="5" name="Picture 4" descr="A person with grey hair&#10;&#10;Description automatically generated">
            <a:extLst>
              <a:ext uri="{FF2B5EF4-FFF2-40B4-BE49-F238E27FC236}">
                <a16:creationId xmlns:a16="http://schemas.microsoft.com/office/drawing/2014/main" id="{B33F5951-9E05-645E-3BE1-9DE0134B40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7361" y="792627"/>
            <a:ext cx="4799222" cy="4799222"/>
          </a:xfrm>
          <a:prstGeom prst="rect">
            <a:avLst/>
          </a:prstGeom>
        </p:spPr>
      </p:pic>
      <p:sp>
        <p:nvSpPr>
          <p:cNvPr id="7" name="Title 1">
            <a:extLst>
              <a:ext uri="{FF2B5EF4-FFF2-40B4-BE49-F238E27FC236}">
                <a16:creationId xmlns:a16="http://schemas.microsoft.com/office/drawing/2014/main" id="{6C6FF6DD-56B9-4460-0DAF-334578ED63BD}"/>
              </a:ext>
            </a:extLst>
          </p:cNvPr>
          <p:cNvSpPr txBox="1">
            <a:spLocks/>
          </p:cNvSpPr>
          <p:nvPr/>
        </p:nvSpPr>
        <p:spPr>
          <a:xfrm>
            <a:off x="6186716" y="5974040"/>
            <a:ext cx="5653884" cy="5486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strike="noStrike" kern="1200" cap="none" baseline="0">
                <a:solidFill>
                  <a:srgbClr val="519136"/>
                </a:solidFill>
                <a:latin typeface="Calibri" panose="020F0502020204030204" pitchFamily="34" charset="0"/>
                <a:ea typeface="+mj-ea"/>
                <a:cs typeface="+mj-cs"/>
              </a:defRPr>
            </a:lvl1pPr>
          </a:lstStyle>
          <a:p>
            <a:r>
              <a:rPr lang="en-US" sz="2400" dirty="0"/>
              <a:t>Judy Needham - Patient Representative Committee Chair </a:t>
            </a:r>
          </a:p>
        </p:txBody>
      </p:sp>
    </p:spTree>
    <p:extLst>
      <p:ext uri="{BB962C8B-B14F-4D97-AF65-F5344CB8AC3E}">
        <p14:creationId xmlns:p14="http://schemas.microsoft.com/office/powerpoint/2010/main" val="1136128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3EB8F9-093B-36DE-B990-3CF9F8BEB54B}"/>
              </a:ext>
            </a:extLst>
          </p:cNvPr>
          <p:cNvSpPr txBox="1"/>
          <p:nvPr/>
        </p:nvSpPr>
        <p:spPr>
          <a:xfrm>
            <a:off x="4314136" y="914400"/>
            <a:ext cx="7104789" cy="5632311"/>
          </a:xfrm>
          <a:prstGeom prst="rect">
            <a:avLst/>
          </a:prstGeom>
          <a:noFill/>
        </p:spPr>
        <p:txBody>
          <a:bodyPr wrap="square" rtlCol="0">
            <a:spAutoFit/>
          </a:bodyPr>
          <a:lstStyle/>
          <a:p>
            <a:pPr defTabSz="1219140"/>
            <a:r>
              <a:rPr lang="en-CA" sz="2000" b="1" kern="0" dirty="0">
                <a:solidFill>
                  <a:srgbClr val="446A28"/>
                </a:solidFill>
                <a:latin typeface="+mj-lt"/>
              </a:rPr>
              <a:t>New Trial Proposals Reviewed – Clinical Trials Committee (CTC)</a:t>
            </a:r>
          </a:p>
          <a:p>
            <a:pPr defTabSz="1219140"/>
            <a:endParaRPr kumimoji="0" lang="en-CA" sz="2000" b="0" i="0" u="none" strike="noStrike" kern="0" cap="none" spc="0" normalizeH="0" baseline="0" noProof="0" dirty="0">
              <a:ln>
                <a:noFill/>
              </a:ln>
              <a:solidFill>
                <a:prstClr val="black"/>
              </a:solidFill>
              <a:effectLst/>
              <a:uLnTx/>
              <a:uFillTx/>
              <a:latin typeface="Calibri" panose="020F0502020204030204"/>
              <a:ea typeface="+mn-ea"/>
              <a:cs typeface="+mn-cs"/>
            </a:endParaRPr>
          </a:p>
          <a:p>
            <a:pPr defTabSz="1219140"/>
            <a:endParaRPr kumimoji="0" lang="en-CA" sz="2000" b="1" i="0" u="none" strike="noStrike" kern="0" cap="none" spc="0" normalizeH="0" baseline="0" noProof="0" dirty="0">
              <a:ln>
                <a:noFill/>
              </a:ln>
              <a:solidFill>
                <a:srgbClr val="446A28"/>
              </a:solidFill>
              <a:effectLst/>
              <a:uLnTx/>
              <a:uFillTx/>
              <a:latin typeface="+mj-lt"/>
              <a:cs typeface="Calibri" panose="020F0502020204030204" pitchFamily="34" charset="0"/>
            </a:endParaRPr>
          </a:p>
          <a:p>
            <a:pPr marL="380981" indent="-380981" defTabSz="1219140">
              <a:buFont typeface="Arial" panose="020B0604020202020204" pitchFamily="34" charset="0"/>
              <a:buChar char="•"/>
            </a:pPr>
            <a:endParaRPr lang="en-CA" sz="2000" kern="0" dirty="0">
              <a:solidFill>
                <a:prstClr val="black"/>
              </a:solidFill>
              <a:latin typeface="Calibri" panose="020F0502020204030204"/>
            </a:endParaRPr>
          </a:p>
          <a:p>
            <a:pPr marL="380981" indent="-380981" defTabSz="1219140">
              <a:buFont typeface="Arial" panose="020B0604020202020204" pitchFamily="34" charset="0"/>
              <a:buChar char="•"/>
            </a:pPr>
            <a:endParaRPr lang="en-CA" sz="2000" kern="0" dirty="0">
              <a:solidFill>
                <a:prstClr val="black"/>
              </a:solidFill>
              <a:latin typeface="Calibri" panose="020F0502020204030204"/>
            </a:endParaRPr>
          </a:p>
          <a:p>
            <a:pPr marL="380981" indent="-380981" defTabSz="1219140">
              <a:buFont typeface="Arial" panose="020B0604020202020204" pitchFamily="34" charset="0"/>
              <a:buChar char="•"/>
            </a:pPr>
            <a:endParaRPr lang="en-CA" sz="2000" kern="0" dirty="0">
              <a:solidFill>
                <a:prstClr val="black"/>
              </a:solidFill>
              <a:latin typeface="Calibri" panose="020F0502020204030204"/>
            </a:endParaRPr>
          </a:p>
          <a:p>
            <a:pPr defTabSz="1219140"/>
            <a:r>
              <a:rPr lang="en-CA" sz="2000" b="1" kern="0" dirty="0">
                <a:solidFill>
                  <a:srgbClr val="446A28"/>
                </a:solidFill>
                <a:latin typeface="Calibri" panose="020F0502020204030204"/>
              </a:rPr>
              <a:t>T</a:t>
            </a:r>
            <a:r>
              <a:rPr kumimoji="0" lang="en-CA" sz="2000" b="1" i="0" u="none" strike="noStrike" kern="0" cap="none" spc="0" normalizeH="0" baseline="0" noProof="0" dirty="0" err="1">
                <a:ln>
                  <a:noFill/>
                </a:ln>
                <a:solidFill>
                  <a:srgbClr val="446A28"/>
                </a:solidFill>
                <a:effectLst/>
                <a:uLnTx/>
                <a:uFillTx/>
                <a:latin typeface="+mj-lt"/>
                <a:ea typeface="+mn-ea"/>
                <a:cs typeface="+mn-cs"/>
              </a:rPr>
              <a:t>ool</a:t>
            </a:r>
            <a:endParaRPr kumimoji="0" lang="en-CA" sz="2000" b="1" i="0" u="none" strike="noStrike" kern="0" cap="none" spc="0" normalizeH="0" baseline="0" noProof="0" dirty="0">
              <a:ln>
                <a:noFill/>
              </a:ln>
              <a:solidFill>
                <a:srgbClr val="446A28"/>
              </a:solidFill>
              <a:effectLst/>
              <a:uLnTx/>
              <a:uFillTx/>
              <a:latin typeface="+mj-lt"/>
              <a:ea typeface="+mn-ea"/>
              <a:cs typeface="+mn-cs"/>
            </a:endParaRPr>
          </a:p>
          <a:p>
            <a:pPr marL="838181" lvl="1" indent="-380981" defTabSz="1219140">
              <a:buFont typeface="Arial" panose="020B0604020202020204" pitchFamily="34" charset="0"/>
              <a:buChar char="•"/>
            </a:pPr>
            <a:r>
              <a:rPr lang="en-CA" sz="2000" kern="0" dirty="0">
                <a:solidFill>
                  <a:prstClr val="black"/>
                </a:solidFill>
                <a:latin typeface="Calibri" panose="020F0502020204030204"/>
              </a:rPr>
              <a:t>New Proposal Review Form</a:t>
            </a:r>
          </a:p>
          <a:p>
            <a:pPr marL="838181" lvl="1" indent="-380981" defTabSz="1219140">
              <a:buFont typeface="Arial" panose="020B0604020202020204" pitchFamily="34" charset="0"/>
              <a:buChar char="•"/>
            </a:pPr>
            <a:endParaRPr kumimoji="0" lang="en-CA" sz="20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838181" lvl="1" indent="-380981" defTabSz="1219140">
              <a:buFont typeface="Arial" panose="020B0604020202020204" pitchFamily="34" charset="0"/>
              <a:buChar char="•"/>
            </a:pPr>
            <a:endParaRPr lang="en-CA" sz="2000" kern="0" dirty="0">
              <a:solidFill>
                <a:prstClr val="black"/>
              </a:solidFill>
              <a:latin typeface="Calibri" panose="020F0502020204030204"/>
            </a:endParaRPr>
          </a:p>
          <a:p>
            <a:pPr marL="838181" lvl="1" indent="-380981" defTabSz="1219140">
              <a:buFont typeface="Arial" panose="020B0604020202020204" pitchFamily="34" charset="0"/>
              <a:buChar char="•"/>
            </a:pPr>
            <a:endParaRPr kumimoji="0" lang="en-CA" sz="20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838181" lvl="1" indent="-380981" defTabSz="1219140">
              <a:buFont typeface="Arial" panose="020B0604020202020204" pitchFamily="34" charset="0"/>
              <a:buChar char="•"/>
            </a:pPr>
            <a:endParaRPr lang="en-CA" sz="2000" kern="0" dirty="0">
              <a:solidFill>
                <a:prstClr val="black"/>
              </a:solidFill>
              <a:latin typeface="Calibri" panose="020F0502020204030204"/>
            </a:endParaRPr>
          </a:p>
          <a:p>
            <a:pPr marL="838181" lvl="1" indent="-380981" defTabSz="1219140">
              <a:buFont typeface="Arial" panose="020B0604020202020204" pitchFamily="34" charset="0"/>
              <a:buChar char="•"/>
            </a:pPr>
            <a:endParaRPr kumimoji="0" lang="en-CA" sz="20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838181" lvl="1" indent="-380981" defTabSz="1219140">
              <a:buFont typeface="Arial" panose="020B0604020202020204" pitchFamily="34" charset="0"/>
              <a:buChar char="•"/>
            </a:pPr>
            <a:endParaRPr lang="en-CA" sz="2000" kern="0" dirty="0">
              <a:solidFill>
                <a:prstClr val="black"/>
              </a:solidFill>
              <a:latin typeface="Calibri" panose="020F0502020204030204"/>
            </a:endParaRPr>
          </a:p>
          <a:p>
            <a:pPr marL="838181" lvl="1" indent="-380981" defTabSz="1219140">
              <a:buFont typeface="Arial" panose="020B0604020202020204" pitchFamily="34" charset="0"/>
              <a:buChar char="•"/>
            </a:pPr>
            <a:endParaRPr kumimoji="0" lang="en-CA" sz="20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838181" lvl="1" indent="-380981" defTabSz="1219140">
              <a:buFont typeface="Arial" panose="020B0604020202020204" pitchFamily="34" charset="0"/>
              <a:buChar char="•"/>
            </a:pPr>
            <a:endParaRPr lang="en-CA" sz="2000" kern="0" dirty="0">
              <a:solidFill>
                <a:prstClr val="black"/>
              </a:solidFill>
              <a:latin typeface="Calibri" panose="020F0502020204030204"/>
            </a:endParaRPr>
          </a:p>
          <a:p>
            <a:pPr defTabSz="1219140"/>
            <a:r>
              <a:rPr kumimoji="0" lang="en-CA" sz="2000" b="1" i="0" u="none" strike="noStrike" kern="0" cap="none" spc="0" normalizeH="0" baseline="0" noProof="0" dirty="0">
                <a:ln>
                  <a:noFill/>
                </a:ln>
                <a:solidFill>
                  <a:srgbClr val="446A28"/>
                </a:solidFill>
                <a:effectLst/>
                <a:uLnTx/>
                <a:uFillTx/>
                <a:latin typeface="Calibri" panose="020F0502020204030204"/>
                <a:ea typeface="+mn-ea"/>
                <a:cs typeface="+mn-cs"/>
              </a:rPr>
              <a:t>Tool</a:t>
            </a:r>
          </a:p>
          <a:p>
            <a:pPr marL="800100" lvl="1" indent="-342900" defTabSz="1219140">
              <a:buFont typeface="Arial" panose="020B0604020202020204" pitchFamily="34" charset="0"/>
              <a:buChar char="•"/>
            </a:pPr>
            <a:r>
              <a:rPr lang="en-CA" sz="2000" kern="0" dirty="0">
                <a:solidFill>
                  <a:prstClr val="black"/>
                </a:solidFill>
                <a:latin typeface="Calibri" panose="020F0502020204030204"/>
              </a:rPr>
              <a:t>CTC Review process and forms</a:t>
            </a:r>
            <a:endParaRPr kumimoji="0" lang="en-CA" sz="2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67" name="Rectangle 66"/>
          <p:cNvSpPr/>
          <p:nvPr/>
        </p:nvSpPr>
        <p:spPr>
          <a:xfrm>
            <a:off x="655718" y="6389264"/>
            <a:ext cx="1215815" cy="400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US" sz="2400">
              <a:solidFill>
                <a:srgbClr val="FFFFFF"/>
              </a:solidFill>
              <a:latin typeface="Franklin Gothic Book"/>
            </a:endParaRPr>
          </a:p>
        </p:txBody>
      </p:sp>
      <p:sp>
        <p:nvSpPr>
          <p:cNvPr id="36" name="TextBox 35">
            <a:extLst>
              <a:ext uri="{FF2B5EF4-FFF2-40B4-BE49-F238E27FC236}">
                <a16:creationId xmlns:a16="http://schemas.microsoft.com/office/drawing/2014/main" id="{8986B952-F9CA-4D7C-8D42-214A384207D0}"/>
              </a:ext>
            </a:extLst>
          </p:cNvPr>
          <p:cNvSpPr txBox="1"/>
          <p:nvPr/>
        </p:nvSpPr>
        <p:spPr>
          <a:xfrm flipH="1">
            <a:off x="4976068" y="1425714"/>
            <a:ext cx="6592539" cy="132343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defTabSz="1219140"/>
            <a:r>
              <a:rPr lang="en-CA" sz="2000" b="1" dirty="0">
                <a:solidFill>
                  <a:srgbClr val="519136"/>
                </a:solidFill>
                <a:latin typeface="Franklin Gothic Book"/>
              </a:rPr>
              <a:t>DS Patient Reps</a:t>
            </a:r>
            <a:endParaRPr lang="en-CA" sz="2000" dirty="0">
              <a:solidFill>
                <a:srgbClr val="000000"/>
              </a:solidFill>
              <a:latin typeface="Franklin Gothic Book"/>
            </a:endParaRPr>
          </a:p>
          <a:p>
            <a:pPr marL="380981" indent="-380981" defTabSz="1219140">
              <a:buFont typeface="Arial" panose="020B0604020202020204" pitchFamily="34" charset="0"/>
              <a:buChar char="•"/>
            </a:pPr>
            <a:r>
              <a:rPr lang="en-CA" sz="2000" dirty="0">
                <a:solidFill>
                  <a:srgbClr val="000000"/>
                </a:solidFill>
                <a:latin typeface="Franklin Gothic Book"/>
              </a:rPr>
              <a:t>Provide input to CTC Patient Reps to aid in their review</a:t>
            </a:r>
          </a:p>
          <a:p>
            <a:pPr marL="380981" indent="-380981" defTabSz="1219140">
              <a:buFont typeface="Arial" panose="020B0604020202020204" pitchFamily="34" charset="0"/>
              <a:buChar char="•"/>
            </a:pPr>
            <a:r>
              <a:rPr lang="en-CA" sz="2000" dirty="0">
                <a:solidFill>
                  <a:srgbClr val="000000"/>
                </a:solidFill>
                <a:latin typeface="Franklin Gothic Book"/>
              </a:rPr>
              <a:t>Ideally this is the second time a Patient Rep has seen this new trial</a:t>
            </a:r>
          </a:p>
        </p:txBody>
      </p:sp>
      <p:sp>
        <p:nvSpPr>
          <p:cNvPr id="20" name="Rectangle 19">
            <a:extLst>
              <a:ext uri="{FF2B5EF4-FFF2-40B4-BE49-F238E27FC236}">
                <a16:creationId xmlns:a16="http://schemas.microsoft.com/office/drawing/2014/main" id="{F2D22EAD-7159-4060-917B-2C0C3FEB5F4E}"/>
              </a:ext>
            </a:extLst>
          </p:cNvPr>
          <p:cNvSpPr/>
          <p:nvPr/>
        </p:nvSpPr>
        <p:spPr>
          <a:xfrm>
            <a:off x="655718" y="6389264"/>
            <a:ext cx="1215815" cy="400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US" sz="2400">
              <a:solidFill>
                <a:srgbClr val="FFFFFF"/>
              </a:solidFill>
              <a:latin typeface="Franklin Gothic Book"/>
            </a:endParaRPr>
          </a:p>
        </p:txBody>
      </p:sp>
      <p:sp>
        <p:nvSpPr>
          <p:cNvPr id="21" name="Text Box 4">
            <a:extLst>
              <a:ext uri="{FF2B5EF4-FFF2-40B4-BE49-F238E27FC236}">
                <a16:creationId xmlns:a16="http://schemas.microsoft.com/office/drawing/2014/main" id="{38B534EA-4379-4732-813E-5522E6D1082A}"/>
              </a:ext>
            </a:extLst>
          </p:cNvPr>
          <p:cNvSpPr txBox="1">
            <a:spLocks noChangeArrowheads="1"/>
          </p:cNvSpPr>
          <p:nvPr/>
        </p:nvSpPr>
        <p:spPr bwMode="auto">
          <a:xfrm>
            <a:off x="777559" y="838200"/>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algn="ctr" defTabSz="914377" eaLnBrk="1" hangingPunct="1">
              <a:lnSpc>
                <a:spcPct val="100000"/>
              </a:lnSpc>
              <a:buClrTx/>
              <a:buNone/>
              <a:defRPr/>
            </a:pPr>
            <a:r>
              <a:rPr lang="en-US" altLang="en-US" sz="1800" b="1" dirty="0">
                <a:solidFill>
                  <a:srgbClr val="000066"/>
                </a:solidFill>
              </a:rPr>
              <a:t>Ideation</a:t>
            </a:r>
          </a:p>
        </p:txBody>
      </p:sp>
      <p:sp>
        <p:nvSpPr>
          <p:cNvPr id="23" name="Text Box 4">
            <a:extLst>
              <a:ext uri="{FF2B5EF4-FFF2-40B4-BE49-F238E27FC236}">
                <a16:creationId xmlns:a16="http://schemas.microsoft.com/office/drawing/2014/main" id="{A343D60E-A02F-486C-AF30-8A019B72A40C}"/>
              </a:ext>
            </a:extLst>
          </p:cNvPr>
          <p:cNvSpPr txBox="1">
            <a:spLocks noChangeArrowheads="1"/>
          </p:cNvSpPr>
          <p:nvPr/>
        </p:nvSpPr>
        <p:spPr bwMode="auto">
          <a:xfrm>
            <a:off x="777556" y="1326505"/>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algn="ctr" defTabSz="914377" eaLnBrk="1" hangingPunct="1">
              <a:lnSpc>
                <a:spcPct val="100000"/>
              </a:lnSpc>
              <a:buClrTx/>
              <a:buNone/>
              <a:defRPr/>
            </a:pPr>
            <a:r>
              <a:rPr lang="en-US" altLang="en-US" sz="1800" dirty="0">
                <a:solidFill>
                  <a:srgbClr val="000066"/>
                </a:solidFill>
              </a:rPr>
              <a:t>Proposal Development</a:t>
            </a:r>
          </a:p>
        </p:txBody>
      </p:sp>
      <p:sp>
        <p:nvSpPr>
          <p:cNvPr id="24" name="Text Box 4">
            <a:extLst>
              <a:ext uri="{FF2B5EF4-FFF2-40B4-BE49-F238E27FC236}">
                <a16:creationId xmlns:a16="http://schemas.microsoft.com/office/drawing/2014/main" id="{1BFC0146-F2E1-4F15-9BE9-1C700CC564A0}"/>
              </a:ext>
            </a:extLst>
          </p:cNvPr>
          <p:cNvSpPr txBox="1">
            <a:spLocks noChangeArrowheads="1"/>
          </p:cNvSpPr>
          <p:nvPr/>
        </p:nvSpPr>
        <p:spPr bwMode="auto">
          <a:xfrm>
            <a:off x="777555" y="1814811"/>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algn="ctr" defTabSz="914377" eaLnBrk="1" hangingPunct="1">
              <a:lnSpc>
                <a:spcPct val="100000"/>
              </a:lnSpc>
              <a:buClrTx/>
              <a:buNone/>
              <a:defRPr/>
            </a:pPr>
            <a:r>
              <a:rPr lang="en-US" altLang="en-US" sz="1800" b="1" dirty="0">
                <a:solidFill>
                  <a:srgbClr val="000066"/>
                </a:solidFill>
              </a:rPr>
              <a:t>Proposal Review / Approval</a:t>
            </a:r>
          </a:p>
        </p:txBody>
      </p:sp>
      <p:sp>
        <p:nvSpPr>
          <p:cNvPr id="25" name="Text Box 4">
            <a:extLst>
              <a:ext uri="{FF2B5EF4-FFF2-40B4-BE49-F238E27FC236}">
                <a16:creationId xmlns:a16="http://schemas.microsoft.com/office/drawing/2014/main" id="{B86AA8EB-DFD5-423F-A0BC-6CC82B351ADF}"/>
              </a:ext>
            </a:extLst>
          </p:cNvPr>
          <p:cNvSpPr txBox="1">
            <a:spLocks noChangeArrowheads="1"/>
          </p:cNvSpPr>
          <p:nvPr/>
        </p:nvSpPr>
        <p:spPr bwMode="auto">
          <a:xfrm>
            <a:off x="777551" y="2219981"/>
            <a:ext cx="3108960" cy="646331"/>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Develop Protocol, Consent, Grant, Patient Facing Material</a:t>
            </a:r>
          </a:p>
        </p:txBody>
      </p:sp>
      <p:sp>
        <p:nvSpPr>
          <p:cNvPr id="26" name="Text Box 4">
            <a:extLst>
              <a:ext uri="{FF2B5EF4-FFF2-40B4-BE49-F238E27FC236}">
                <a16:creationId xmlns:a16="http://schemas.microsoft.com/office/drawing/2014/main" id="{39043CD9-CA4C-40C7-B7F6-18385A8EA210}"/>
              </a:ext>
            </a:extLst>
          </p:cNvPr>
          <p:cNvSpPr txBox="1">
            <a:spLocks noChangeArrowheads="1"/>
          </p:cNvSpPr>
          <p:nvPr/>
        </p:nvSpPr>
        <p:spPr bwMode="auto">
          <a:xfrm>
            <a:off x="777555" y="2807965"/>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algn="ctr" defTabSz="914377" eaLnBrk="1" hangingPunct="1">
              <a:lnSpc>
                <a:spcPct val="100000"/>
              </a:lnSpc>
              <a:buClrTx/>
              <a:buNone/>
              <a:defRPr/>
            </a:pPr>
            <a:r>
              <a:rPr lang="en-US" altLang="en-US" sz="1800" dirty="0">
                <a:solidFill>
                  <a:srgbClr val="000066"/>
                </a:solidFill>
              </a:rPr>
              <a:t>Operations Centre Activation</a:t>
            </a:r>
          </a:p>
        </p:txBody>
      </p:sp>
      <p:sp>
        <p:nvSpPr>
          <p:cNvPr id="27" name="Text Box 4">
            <a:extLst>
              <a:ext uri="{FF2B5EF4-FFF2-40B4-BE49-F238E27FC236}">
                <a16:creationId xmlns:a16="http://schemas.microsoft.com/office/drawing/2014/main" id="{51B9B9D5-A1CE-4100-833D-68ED13CE4529}"/>
              </a:ext>
            </a:extLst>
          </p:cNvPr>
          <p:cNvSpPr txBox="1">
            <a:spLocks noChangeArrowheads="1"/>
          </p:cNvSpPr>
          <p:nvPr/>
        </p:nvSpPr>
        <p:spPr bwMode="auto">
          <a:xfrm>
            <a:off x="777555" y="3314594"/>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algn="ctr" defTabSz="914377" eaLnBrk="1" hangingPunct="1">
              <a:lnSpc>
                <a:spcPct val="100000"/>
              </a:lnSpc>
              <a:buClrTx/>
              <a:buNone/>
              <a:defRPr/>
            </a:pPr>
            <a:r>
              <a:rPr lang="en-US" altLang="en-US" sz="1800" dirty="0">
                <a:solidFill>
                  <a:srgbClr val="000066"/>
                </a:solidFill>
              </a:rPr>
              <a:t>Cancer Centres Activation</a:t>
            </a:r>
          </a:p>
        </p:txBody>
      </p:sp>
      <p:sp>
        <p:nvSpPr>
          <p:cNvPr id="28" name="Text Box 4">
            <a:extLst>
              <a:ext uri="{FF2B5EF4-FFF2-40B4-BE49-F238E27FC236}">
                <a16:creationId xmlns:a16="http://schemas.microsoft.com/office/drawing/2014/main" id="{550BB9DC-4335-4C73-A672-12442B263E53}"/>
              </a:ext>
            </a:extLst>
          </p:cNvPr>
          <p:cNvSpPr txBox="1">
            <a:spLocks noChangeArrowheads="1"/>
          </p:cNvSpPr>
          <p:nvPr/>
        </p:nvSpPr>
        <p:spPr bwMode="auto">
          <a:xfrm>
            <a:off x="777552" y="3810833"/>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algn="ctr" defTabSz="914377" eaLnBrk="1" hangingPunct="1">
              <a:lnSpc>
                <a:spcPct val="100000"/>
              </a:lnSpc>
              <a:buClrTx/>
              <a:buNone/>
              <a:defRPr/>
            </a:pPr>
            <a:r>
              <a:rPr lang="en-US" altLang="en-US" sz="1800" dirty="0">
                <a:solidFill>
                  <a:srgbClr val="000066"/>
                </a:solidFill>
              </a:rPr>
              <a:t>Accrual &amp; Data Collection</a:t>
            </a:r>
          </a:p>
        </p:txBody>
      </p:sp>
      <p:sp>
        <p:nvSpPr>
          <p:cNvPr id="29" name="Text Box 4">
            <a:extLst>
              <a:ext uri="{FF2B5EF4-FFF2-40B4-BE49-F238E27FC236}">
                <a16:creationId xmlns:a16="http://schemas.microsoft.com/office/drawing/2014/main" id="{A7A2D3A7-E96C-4759-8F7B-E9DC2B23B559}"/>
              </a:ext>
            </a:extLst>
          </p:cNvPr>
          <p:cNvSpPr txBox="1">
            <a:spLocks noChangeArrowheads="1"/>
          </p:cNvSpPr>
          <p:nvPr/>
        </p:nvSpPr>
        <p:spPr bwMode="auto">
          <a:xfrm>
            <a:off x="777551" y="4312940"/>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algn="ctr" defTabSz="914377" eaLnBrk="1" hangingPunct="1">
              <a:lnSpc>
                <a:spcPct val="100000"/>
              </a:lnSpc>
              <a:buClrTx/>
              <a:buNone/>
              <a:defRPr/>
            </a:pPr>
            <a:r>
              <a:rPr lang="en-US" altLang="en-US" sz="1800" dirty="0">
                <a:solidFill>
                  <a:srgbClr val="000066"/>
                </a:solidFill>
              </a:rPr>
              <a:t>Closure to Accrual</a:t>
            </a:r>
          </a:p>
        </p:txBody>
      </p:sp>
      <p:sp>
        <p:nvSpPr>
          <p:cNvPr id="30" name="Text Box 4">
            <a:extLst>
              <a:ext uri="{FF2B5EF4-FFF2-40B4-BE49-F238E27FC236}">
                <a16:creationId xmlns:a16="http://schemas.microsoft.com/office/drawing/2014/main" id="{B571F9BC-BA1E-4FF1-8727-0387BE0641C3}"/>
              </a:ext>
            </a:extLst>
          </p:cNvPr>
          <p:cNvSpPr txBox="1">
            <a:spLocks noChangeArrowheads="1"/>
          </p:cNvSpPr>
          <p:nvPr/>
        </p:nvSpPr>
        <p:spPr bwMode="auto">
          <a:xfrm>
            <a:off x="777551" y="4814350"/>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algn="ctr" defTabSz="914377" eaLnBrk="1" hangingPunct="1">
              <a:lnSpc>
                <a:spcPct val="100000"/>
              </a:lnSpc>
              <a:buClrTx/>
              <a:buNone/>
              <a:defRPr/>
            </a:pPr>
            <a:r>
              <a:rPr lang="en-US" altLang="en-US" sz="1800" dirty="0">
                <a:solidFill>
                  <a:srgbClr val="000066"/>
                </a:solidFill>
              </a:rPr>
              <a:t>Follow Up/Data Collection</a:t>
            </a:r>
          </a:p>
        </p:txBody>
      </p:sp>
      <p:sp>
        <p:nvSpPr>
          <p:cNvPr id="31" name="Text Box 4">
            <a:extLst>
              <a:ext uri="{FF2B5EF4-FFF2-40B4-BE49-F238E27FC236}">
                <a16:creationId xmlns:a16="http://schemas.microsoft.com/office/drawing/2014/main" id="{078BE78E-F508-49FC-98A7-7167A60BF02F}"/>
              </a:ext>
            </a:extLst>
          </p:cNvPr>
          <p:cNvSpPr txBox="1">
            <a:spLocks noChangeArrowheads="1"/>
          </p:cNvSpPr>
          <p:nvPr/>
        </p:nvSpPr>
        <p:spPr bwMode="auto">
          <a:xfrm>
            <a:off x="762000" y="5310920"/>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algn="ctr" defTabSz="914377" eaLnBrk="1" hangingPunct="1">
              <a:lnSpc>
                <a:spcPct val="100000"/>
              </a:lnSpc>
              <a:buClrTx/>
              <a:buNone/>
              <a:defRPr/>
            </a:pPr>
            <a:r>
              <a:rPr lang="en-US" altLang="en-US" sz="1800" dirty="0">
                <a:solidFill>
                  <a:srgbClr val="000066"/>
                </a:solidFill>
              </a:rPr>
              <a:t>Endpoint(s) Met</a:t>
            </a:r>
          </a:p>
        </p:txBody>
      </p:sp>
      <p:sp>
        <p:nvSpPr>
          <p:cNvPr id="32" name="Text Box 4">
            <a:extLst>
              <a:ext uri="{FF2B5EF4-FFF2-40B4-BE49-F238E27FC236}">
                <a16:creationId xmlns:a16="http://schemas.microsoft.com/office/drawing/2014/main" id="{6D8C53EF-B211-41BD-9571-B52FA9B463CE}"/>
              </a:ext>
            </a:extLst>
          </p:cNvPr>
          <p:cNvSpPr txBox="1">
            <a:spLocks noChangeArrowheads="1"/>
          </p:cNvSpPr>
          <p:nvPr/>
        </p:nvSpPr>
        <p:spPr bwMode="auto">
          <a:xfrm>
            <a:off x="765112" y="5807488"/>
            <a:ext cx="3108960" cy="369332"/>
          </a:xfrm>
          <a:prstGeom prst="rect">
            <a:avLst/>
          </a:prstGeom>
          <a:gradFill>
            <a:gsLst>
              <a:gs pos="0">
                <a:srgbClr val="618251"/>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algn="ctr" defTabSz="914377" eaLnBrk="1" hangingPunct="1">
              <a:lnSpc>
                <a:spcPct val="100000"/>
              </a:lnSpc>
              <a:buClrTx/>
              <a:buNone/>
              <a:defRPr/>
            </a:pPr>
            <a:r>
              <a:rPr lang="en-US" altLang="en-US" sz="1800" dirty="0">
                <a:solidFill>
                  <a:srgbClr val="000066"/>
                </a:solidFill>
              </a:rPr>
              <a:t>Analysis &amp; Reporting</a:t>
            </a:r>
          </a:p>
        </p:txBody>
      </p:sp>
      <p:sp>
        <p:nvSpPr>
          <p:cNvPr id="33" name="Text Box 4">
            <a:extLst>
              <a:ext uri="{FF2B5EF4-FFF2-40B4-BE49-F238E27FC236}">
                <a16:creationId xmlns:a16="http://schemas.microsoft.com/office/drawing/2014/main" id="{D3735D31-2E95-43E9-A833-214438661877}"/>
              </a:ext>
            </a:extLst>
          </p:cNvPr>
          <p:cNvSpPr txBox="1">
            <a:spLocks noChangeArrowheads="1"/>
          </p:cNvSpPr>
          <p:nvPr/>
        </p:nvSpPr>
        <p:spPr bwMode="auto">
          <a:xfrm>
            <a:off x="765112" y="6306148"/>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algn="ctr" defTabSz="914377" eaLnBrk="1" hangingPunct="1">
              <a:lnSpc>
                <a:spcPct val="100000"/>
              </a:lnSpc>
              <a:buClrTx/>
              <a:buNone/>
              <a:defRPr/>
            </a:pPr>
            <a:r>
              <a:rPr lang="en-US" altLang="en-US" sz="1800" dirty="0">
                <a:solidFill>
                  <a:srgbClr val="000066"/>
                </a:solidFill>
              </a:rPr>
              <a:t>Permanent Closure</a:t>
            </a:r>
          </a:p>
        </p:txBody>
      </p:sp>
      <p:sp>
        <p:nvSpPr>
          <p:cNvPr id="37" name="Rectangle 36">
            <a:extLst>
              <a:ext uri="{FF2B5EF4-FFF2-40B4-BE49-F238E27FC236}">
                <a16:creationId xmlns:a16="http://schemas.microsoft.com/office/drawing/2014/main" id="{B95984C3-322C-4A75-8697-19FF20EFD0A4}"/>
              </a:ext>
            </a:extLst>
          </p:cNvPr>
          <p:cNvSpPr/>
          <p:nvPr/>
        </p:nvSpPr>
        <p:spPr>
          <a:xfrm>
            <a:off x="708580" y="756312"/>
            <a:ext cx="3246901" cy="97924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CA" sz="2400" dirty="0">
              <a:solidFill>
                <a:srgbClr val="FFFFFF"/>
              </a:solidFill>
              <a:latin typeface="Franklin Gothic Book"/>
            </a:endParaRPr>
          </a:p>
        </p:txBody>
      </p:sp>
      <p:sp>
        <p:nvSpPr>
          <p:cNvPr id="38" name="Rectangle 37">
            <a:extLst>
              <a:ext uri="{FF2B5EF4-FFF2-40B4-BE49-F238E27FC236}">
                <a16:creationId xmlns:a16="http://schemas.microsoft.com/office/drawing/2014/main" id="{0B38EF6C-8DBA-456D-BEB1-81A561084822}"/>
              </a:ext>
            </a:extLst>
          </p:cNvPr>
          <p:cNvSpPr/>
          <p:nvPr/>
        </p:nvSpPr>
        <p:spPr>
          <a:xfrm>
            <a:off x="727324" y="2171643"/>
            <a:ext cx="3246901" cy="448795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CA" sz="2400">
              <a:solidFill>
                <a:srgbClr val="FFFFFF"/>
              </a:solidFill>
              <a:latin typeface="Franklin Gothic Book"/>
            </a:endParaRPr>
          </a:p>
        </p:txBody>
      </p:sp>
      <p:sp>
        <p:nvSpPr>
          <p:cNvPr id="4" name="Rectangle 2">
            <a:extLst>
              <a:ext uri="{FF2B5EF4-FFF2-40B4-BE49-F238E27FC236}">
                <a16:creationId xmlns:a16="http://schemas.microsoft.com/office/drawing/2014/main" id="{3A4E456F-B558-E866-D4CB-DA6B55F551ED}"/>
              </a:ext>
            </a:extLst>
          </p:cNvPr>
          <p:cNvSpPr>
            <a:spLocks noGrp="1" noChangeArrowheads="1"/>
          </p:cNvSpPr>
          <p:nvPr>
            <p:ph type="title"/>
          </p:nvPr>
        </p:nvSpPr>
        <p:spPr>
          <a:xfrm>
            <a:off x="1676400" y="31960"/>
            <a:ext cx="8889437" cy="608013"/>
          </a:xfrm>
          <a:noFill/>
        </p:spPr>
        <p:txBody>
          <a:bodyPr/>
          <a:lstStyle/>
          <a:p>
            <a:pPr eaLnBrk="1" hangingPunct="1"/>
            <a:r>
              <a:rPr lang="en-US" altLang="en-US" sz="3200" dirty="0">
                <a:solidFill>
                  <a:srgbClr val="446A28"/>
                </a:solidFill>
              </a:rPr>
              <a:t>Patient Rep Touchpoints in the CCTG Clinical Trial</a:t>
            </a:r>
          </a:p>
        </p:txBody>
      </p:sp>
      <p:grpSp>
        <p:nvGrpSpPr>
          <p:cNvPr id="7" name="Group 6">
            <a:extLst>
              <a:ext uri="{FF2B5EF4-FFF2-40B4-BE49-F238E27FC236}">
                <a16:creationId xmlns:a16="http://schemas.microsoft.com/office/drawing/2014/main" id="{6534C9C9-C021-5136-57A6-729837CB2461}"/>
              </a:ext>
            </a:extLst>
          </p:cNvPr>
          <p:cNvGrpSpPr/>
          <p:nvPr/>
        </p:nvGrpSpPr>
        <p:grpSpPr>
          <a:xfrm>
            <a:off x="8958641" y="3082805"/>
            <a:ext cx="2547559" cy="3241795"/>
            <a:chOff x="6610837" y="152400"/>
            <a:chExt cx="5216694" cy="6638297"/>
          </a:xfrm>
        </p:grpSpPr>
        <p:pic>
          <p:nvPicPr>
            <p:cNvPr id="8" name="Picture 7">
              <a:extLst>
                <a:ext uri="{FF2B5EF4-FFF2-40B4-BE49-F238E27FC236}">
                  <a16:creationId xmlns:a16="http://schemas.microsoft.com/office/drawing/2014/main" id="{2DB868AC-CCB1-977B-CF7C-A4D9A2ED17CC}"/>
                </a:ext>
              </a:extLst>
            </p:cNvPr>
            <p:cNvPicPr>
              <a:picLocks noChangeAspect="1"/>
            </p:cNvPicPr>
            <p:nvPr/>
          </p:nvPicPr>
          <p:blipFill>
            <a:blip r:embed="rId3"/>
            <a:stretch>
              <a:fillRect/>
            </a:stretch>
          </p:blipFill>
          <p:spPr>
            <a:xfrm>
              <a:off x="6787531" y="287901"/>
              <a:ext cx="5040000" cy="6502796"/>
            </a:xfrm>
            <a:prstGeom prst="rect">
              <a:avLst/>
            </a:prstGeom>
            <a:ln>
              <a:solidFill>
                <a:schemeClr val="tx1"/>
              </a:solidFill>
            </a:ln>
          </p:spPr>
        </p:pic>
        <p:pic>
          <p:nvPicPr>
            <p:cNvPr id="9" name="Picture 8">
              <a:extLst>
                <a:ext uri="{FF2B5EF4-FFF2-40B4-BE49-F238E27FC236}">
                  <a16:creationId xmlns:a16="http://schemas.microsoft.com/office/drawing/2014/main" id="{3D4EB3B9-F240-EED8-DA50-7E3F2E144B7E}"/>
                </a:ext>
              </a:extLst>
            </p:cNvPr>
            <p:cNvPicPr>
              <a:picLocks/>
            </p:cNvPicPr>
            <p:nvPr/>
          </p:nvPicPr>
          <p:blipFill>
            <a:blip r:embed="rId4"/>
            <a:stretch>
              <a:fillRect/>
            </a:stretch>
          </p:blipFill>
          <p:spPr>
            <a:xfrm>
              <a:off x="6687035" y="229593"/>
              <a:ext cx="5040000" cy="6480000"/>
            </a:xfrm>
            <a:prstGeom prst="rect">
              <a:avLst/>
            </a:prstGeom>
            <a:ln>
              <a:solidFill>
                <a:schemeClr val="tx1"/>
              </a:solidFill>
            </a:ln>
          </p:spPr>
        </p:pic>
        <p:pic>
          <p:nvPicPr>
            <p:cNvPr id="10" name="Picture 9">
              <a:extLst>
                <a:ext uri="{FF2B5EF4-FFF2-40B4-BE49-F238E27FC236}">
                  <a16:creationId xmlns:a16="http://schemas.microsoft.com/office/drawing/2014/main" id="{86523B8D-68B1-DB9B-5759-7B1CAB3844BA}"/>
                </a:ext>
              </a:extLst>
            </p:cNvPr>
            <p:cNvPicPr>
              <a:picLocks/>
            </p:cNvPicPr>
            <p:nvPr/>
          </p:nvPicPr>
          <p:blipFill>
            <a:blip r:embed="rId5"/>
            <a:stretch>
              <a:fillRect/>
            </a:stretch>
          </p:blipFill>
          <p:spPr>
            <a:xfrm>
              <a:off x="6610837" y="152400"/>
              <a:ext cx="5040000" cy="6480000"/>
            </a:xfrm>
            <a:prstGeom prst="rect">
              <a:avLst/>
            </a:prstGeom>
            <a:ln>
              <a:solidFill>
                <a:schemeClr val="tx1"/>
              </a:solidFill>
            </a:ln>
          </p:spPr>
        </p:pic>
      </p:grpSp>
      <p:pic>
        <p:nvPicPr>
          <p:cNvPr id="18" name="Picture 17">
            <a:extLst>
              <a:ext uri="{FF2B5EF4-FFF2-40B4-BE49-F238E27FC236}">
                <a16:creationId xmlns:a16="http://schemas.microsoft.com/office/drawing/2014/main" id="{13C50F31-D96C-B14E-485E-2C4F2C47967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9336"/>
          <a:stretch/>
        </p:blipFill>
        <p:spPr>
          <a:xfrm>
            <a:off x="685800" y="1773600"/>
            <a:ext cx="159176" cy="360000"/>
          </a:xfrm>
          <a:prstGeom prst="rect">
            <a:avLst/>
          </a:prstGeom>
          <a:effectLst/>
        </p:spPr>
      </p:pic>
      <p:sp>
        <p:nvSpPr>
          <p:cNvPr id="2" name="TextBox 1">
            <a:extLst>
              <a:ext uri="{FF2B5EF4-FFF2-40B4-BE49-F238E27FC236}">
                <a16:creationId xmlns:a16="http://schemas.microsoft.com/office/drawing/2014/main" id="{2ED9B93C-2408-BCD3-5074-1DF1C25BBD76}"/>
              </a:ext>
            </a:extLst>
          </p:cNvPr>
          <p:cNvSpPr txBox="1"/>
          <p:nvPr/>
        </p:nvSpPr>
        <p:spPr>
          <a:xfrm flipH="1">
            <a:off x="4953655" y="3699808"/>
            <a:ext cx="3577361" cy="193899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defTabSz="1219140"/>
            <a:r>
              <a:rPr lang="en-CA" sz="2000" b="1" dirty="0">
                <a:solidFill>
                  <a:srgbClr val="519136"/>
                </a:solidFill>
                <a:latin typeface="Franklin Gothic Book"/>
              </a:rPr>
              <a:t>CTC Patient Reps</a:t>
            </a:r>
            <a:endParaRPr lang="en-CA" sz="2000" dirty="0">
              <a:solidFill>
                <a:srgbClr val="000000"/>
              </a:solidFill>
              <a:latin typeface="Franklin Gothic Book"/>
            </a:endParaRPr>
          </a:p>
          <a:p>
            <a:pPr marL="380981" indent="-380981" defTabSz="1219140">
              <a:buFont typeface="Arial" panose="020B0604020202020204" pitchFamily="34" charset="0"/>
              <a:buChar char="•"/>
            </a:pPr>
            <a:r>
              <a:rPr lang="en-CA" sz="2000" dirty="0">
                <a:solidFill>
                  <a:srgbClr val="000000"/>
                </a:solidFill>
                <a:latin typeface="Franklin Gothic Book"/>
              </a:rPr>
              <a:t>Reviews, scores, and prioritizes each new proposal at CTC along with primary and secondary scientific reviewers. </a:t>
            </a:r>
          </a:p>
        </p:txBody>
      </p:sp>
    </p:spTree>
    <p:extLst>
      <p:ext uri="{BB962C8B-B14F-4D97-AF65-F5344CB8AC3E}">
        <p14:creationId xmlns:p14="http://schemas.microsoft.com/office/powerpoint/2010/main" val="4278765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3EB8F9-093B-36DE-B990-3CF9F8BEB54B}"/>
              </a:ext>
            </a:extLst>
          </p:cNvPr>
          <p:cNvSpPr txBox="1"/>
          <p:nvPr/>
        </p:nvSpPr>
        <p:spPr>
          <a:xfrm>
            <a:off x="4314136" y="914400"/>
            <a:ext cx="7104789" cy="3170099"/>
          </a:xfrm>
          <a:prstGeom prst="rect">
            <a:avLst/>
          </a:prstGeom>
          <a:noFill/>
        </p:spPr>
        <p:txBody>
          <a:bodyPr wrap="square" rtlCol="0">
            <a:spAutoFit/>
          </a:bodyPr>
          <a:lstStyle/>
          <a:p>
            <a:pPr defTabSz="1219140"/>
            <a:r>
              <a:rPr kumimoji="0" lang="en-CA" sz="2000" b="1" i="0" u="none" strike="noStrike" kern="0" cap="none" spc="0" normalizeH="0" baseline="0" noProof="0" dirty="0">
                <a:ln>
                  <a:noFill/>
                </a:ln>
                <a:solidFill>
                  <a:srgbClr val="446A28"/>
                </a:solidFill>
                <a:effectLst/>
                <a:uLnTx/>
                <a:uFillTx/>
                <a:latin typeface="+mj-lt"/>
                <a:ea typeface="+mn-ea"/>
                <a:cs typeface="+mn-cs"/>
              </a:rPr>
              <a:t>New Trial </a:t>
            </a:r>
            <a:r>
              <a:rPr lang="en-CA" sz="2000" b="1" kern="0" dirty="0">
                <a:solidFill>
                  <a:srgbClr val="446A28"/>
                </a:solidFill>
                <a:latin typeface="+mj-lt"/>
              </a:rPr>
              <a:t>Additional Funding/</a:t>
            </a:r>
            <a:r>
              <a:rPr kumimoji="0" lang="en-CA" sz="2000" b="1" i="0" u="none" strike="noStrike" kern="0" cap="none" spc="0" normalizeH="0" baseline="0" noProof="0" dirty="0">
                <a:ln>
                  <a:noFill/>
                </a:ln>
                <a:solidFill>
                  <a:srgbClr val="446A28"/>
                </a:solidFill>
                <a:effectLst/>
                <a:uLnTx/>
                <a:uFillTx/>
                <a:latin typeface="+mj-lt"/>
                <a:ea typeface="+mn-ea"/>
                <a:cs typeface="+mn-cs"/>
              </a:rPr>
              <a:t>Grant Applications</a:t>
            </a:r>
          </a:p>
          <a:p>
            <a:pPr defTabSz="1219140"/>
            <a:endParaRPr kumimoji="0" lang="en-CA" sz="2000" b="0" i="0" u="none" strike="noStrike" kern="0" cap="none" spc="0" normalizeH="0" baseline="0" noProof="0" dirty="0">
              <a:ln>
                <a:noFill/>
              </a:ln>
              <a:solidFill>
                <a:prstClr val="black"/>
              </a:solidFill>
              <a:effectLst/>
              <a:uLnTx/>
              <a:uFillTx/>
              <a:latin typeface="Calibri" panose="020F0502020204030204"/>
              <a:ea typeface="+mn-ea"/>
              <a:cs typeface="+mn-cs"/>
            </a:endParaRPr>
          </a:p>
          <a:p>
            <a:pPr defTabSz="1219140"/>
            <a:endParaRPr kumimoji="0" lang="en-CA" sz="2000" b="1" i="0" u="none" strike="noStrike" kern="0" cap="none" spc="0" normalizeH="0" baseline="0" noProof="0" dirty="0">
              <a:ln>
                <a:noFill/>
              </a:ln>
              <a:solidFill>
                <a:srgbClr val="446A28"/>
              </a:solidFill>
              <a:effectLst/>
              <a:uLnTx/>
              <a:uFillTx/>
              <a:latin typeface="+mj-lt"/>
              <a:cs typeface="Calibri" panose="020F0502020204030204" pitchFamily="34" charset="0"/>
            </a:endParaRPr>
          </a:p>
          <a:p>
            <a:pPr marL="380981" indent="-380981" defTabSz="1219140">
              <a:buFont typeface="Arial" panose="020B0604020202020204" pitchFamily="34" charset="0"/>
              <a:buChar char="•"/>
            </a:pPr>
            <a:endParaRPr lang="en-CA" sz="2000" kern="0" dirty="0">
              <a:solidFill>
                <a:prstClr val="black"/>
              </a:solidFill>
              <a:latin typeface="Calibri" panose="020F0502020204030204"/>
            </a:endParaRPr>
          </a:p>
          <a:p>
            <a:pPr marL="380981" indent="-380981" defTabSz="1219140">
              <a:buFont typeface="Arial" panose="020B0604020202020204" pitchFamily="34" charset="0"/>
              <a:buChar char="•"/>
            </a:pPr>
            <a:endParaRPr lang="en-CA" sz="2000" kern="0" dirty="0">
              <a:solidFill>
                <a:prstClr val="black"/>
              </a:solidFill>
              <a:latin typeface="Calibri" panose="020F0502020204030204"/>
            </a:endParaRPr>
          </a:p>
          <a:p>
            <a:pPr marL="380981" indent="-380981" defTabSz="1219140">
              <a:buFont typeface="Arial" panose="020B0604020202020204" pitchFamily="34" charset="0"/>
              <a:buChar char="•"/>
            </a:pPr>
            <a:endParaRPr lang="en-CA" sz="2000" kern="0" dirty="0">
              <a:solidFill>
                <a:prstClr val="black"/>
              </a:solidFill>
              <a:latin typeface="Calibri" panose="020F0502020204030204"/>
            </a:endParaRPr>
          </a:p>
          <a:p>
            <a:pPr defTabSz="1219140"/>
            <a:endParaRPr lang="en-CA" sz="2000" b="1" kern="0" dirty="0">
              <a:solidFill>
                <a:srgbClr val="446A28"/>
              </a:solidFill>
              <a:latin typeface="Calibri" panose="020F0502020204030204"/>
            </a:endParaRPr>
          </a:p>
          <a:p>
            <a:pPr defTabSz="1219140"/>
            <a:r>
              <a:rPr lang="en-CA" sz="2000" b="1" kern="0" dirty="0">
                <a:solidFill>
                  <a:srgbClr val="446A28"/>
                </a:solidFill>
                <a:latin typeface="Calibri" panose="020F0502020204030204"/>
              </a:rPr>
              <a:t>T</a:t>
            </a:r>
            <a:r>
              <a:rPr kumimoji="0" lang="en-CA" sz="2000" b="1" i="0" u="none" strike="noStrike" kern="0" cap="none" spc="0" normalizeH="0" baseline="0" noProof="0" dirty="0" err="1">
                <a:ln>
                  <a:noFill/>
                </a:ln>
                <a:solidFill>
                  <a:srgbClr val="446A28"/>
                </a:solidFill>
                <a:effectLst/>
                <a:uLnTx/>
                <a:uFillTx/>
                <a:latin typeface="+mj-lt"/>
                <a:ea typeface="+mn-ea"/>
                <a:cs typeface="+mn-cs"/>
              </a:rPr>
              <a:t>ool</a:t>
            </a:r>
            <a:endParaRPr kumimoji="0" lang="en-CA" sz="2000" b="1" i="0" u="none" strike="noStrike" kern="0" cap="none" spc="0" normalizeH="0" baseline="0" noProof="0" dirty="0">
              <a:ln>
                <a:noFill/>
              </a:ln>
              <a:solidFill>
                <a:srgbClr val="446A28"/>
              </a:solidFill>
              <a:effectLst/>
              <a:uLnTx/>
              <a:uFillTx/>
              <a:latin typeface="+mj-lt"/>
              <a:ea typeface="+mn-ea"/>
              <a:cs typeface="+mn-cs"/>
            </a:endParaRPr>
          </a:p>
          <a:p>
            <a:pPr marL="838181" lvl="1" indent="-380981" defTabSz="1219140">
              <a:buFont typeface="Arial" panose="020B0604020202020204" pitchFamily="34" charset="0"/>
              <a:buChar char="•"/>
            </a:pPr>
            <a:r>
              <a:rPr lang="en-CA" sz="2000" kern="0" dirty="0">
                <a:solidFill>
                  <a:prstClr val="black"/>
                </a:solidFill>
                <a:latin typeface="Calibri" panose="020F0502020204030204"/>
              </a:rPr>
              <a:t>Letter of Support template</a:t>
            </a:r>
          </a:p>
          <a:p>
            <a:pPr lvl="1" defTabSz="1219140"/>
            <a:endParaRPr kumimoji="0" lang="en-CA" sz="2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67" name="Rectangle 66"/>
          <p:cNvSpPr/>
          <p:nvPr/>
        </p:nvSpPr>
        <p:spPr>
          <a:xfrm>
            <a:off x="655718" y="6389264"/>
            <a:ext cx="1215815" cy="400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US" sz="2400">
              <a:solidFill>
                <a:srgbClr val="FFFFFF"/>
              </a:solidFill>
              <a:latin typeface="Franklin Gothic Book"/>
            </a:endParaRPr>
          </a:p>
        </p:txBody>
      </p:sp>
      <p:sp>
        <p:nvSpPr>
          <p:cNvPr id="36" name="TextBox 35">
            <a:extLst>
              <a:ext uri="{FF2B5EF4-FFF2-40B4-BE49-F238E27FC236}">
                <a16:creationId xmlns:a16="http://schemas.microsoft.com/office/drawing/2014/main" id="{8986B952-F9CA-4D7C-8D42-214A384207D0}"/>
              </a:ext>
            </a:extLst>
          </p:cNvPr>
          <p:cNvSpPr txBox="1"/>
          <p:nvPr/>
        </p:nvSpPr>
        <p:spPr>
          <a:xfrm flipH="1">
            <a:off x="4976068" y="1425714"/>
            <a:ext cx="6592539" cy="132343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defTabSz="1219140"/>
            <a:r>
              <a:rPr lang="en-CA" sz="2000" b="1" dirty="0">
                <a:solidFill>
                  <a:srgbClr val="519136"/>
                </a:solidFill>
                <a:latin typeface="Franklin Gothic Book"/>
              </a:rPr>
              <a:t>DSC Patient Reps</a:t>
            </a:r>
            <a:endParaRPr lang="en-CA" sz="2000" dirty="0">
              <a:solidFill>
                <a:srgbClr val="000000"/>
              </a:solidFill>
              <a:latin typeface="Franklin Gothic Book"/>
            </a:endParaRPr>
          </a:p>
          <a:p>
            <a:pPr marL="380981" indent="-380981" defTabSz="1219140">
              <a:buFont typeface="Arial" panose="020B0604020202020204" pitchFamily="34" charset="0"/>
              <a:buChar char="•"/>
            </a:pPr>
            <a:r>
              <a:rPr lang="en-CA" sz="2000" dirty="0">
                <a:solidFill>
                  <a:srgbClr val="000000"/>
                </a:solidFill>
                <a:latin typeface="Franklin Gothic Book"/>
              </a:rPr>
              <a:t>Collaborator or Co-applicant on all grant applications</a:t>
            </a:r>
          </a:p>
          <a:p>
            <a:pPr marL="380981" indent="-380981" defTabSz="1219140">
              <a:buFont typeface="Arial" panose="020B0604020202020204" pitchFamily="34" charset="0"/>
              <a:buChar char="•"/>
            </a:pPr>
            <a:r>
              <a:rPr lang="en-CA" sz="2000" dirty="0">
                <a:solidFill>
                  <a:srgbClr val="000000"/>
                </a:solidFill>
                <a:latin typeface="Franklin Gothic Book"/>
              </a:rPr>
              <a:t>Letter of Support on all grant applications</a:t>
            </a:r>
          </a:p>
          <a:p>
            <a:pPr defTabSz="1219140"/>
            <a:r>
              <a:rPr lang="en-CA" sz="2000" dirty="0">
                <a:solidFill>
                  <a:srgbClr val="000000"/>
                </a:solidFill>
                <a:latin typeface="Franklin Gothic Book"/>
              </a:rPr>
              <a:t>	- Pan-Canadian patient voice of support</a:t>
            </a:r>
          </a:p>
        </p:txBody>
      </p:sp>
      <p:sp>
        <p:nvSpPr>
          <p:cNvPr id="20" name="Rectangle 19">
            <a:extLst>
              <a:ext uri="{FF2B5EF4-FFF2-40B4-BE49-F238E27FC236}">
                <a16:creationId xmlns:a16="http://schemas.microsoft.com/office/drawing/2014/main" id="{F2D22EAD-7159-4060-917B-2C0C3FEB5F4E}"/>
              </a:ext>
            </a:extLst>
          </p:cNvPr>
          <p:cNvSpPr/>
          <p:nvPr/>
        </p:nvSpPr>
        <p:spPr>
          <a:xfrm>
            <a:off x="655718" y="6389264"/>
            <a:ext cx="1215815" cy="400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US" sz="2400">
              <a:solidFill>
                <a:srgbClr val="FFFFFF"/>
              </a:solidFill>
              <a:latin typeface="Franklin Gothic Book"/>
            </a:endParaRPr>
          </a:p>
        </p:txBody>
      </p:sp>
      <p:sp>
        <p:nvSpPr>
          <p:cNvPr id="21" name="Text Box 4">
            <a:extLst>
              <a:ext uri="{FF2B5EF4-FFF2-40B4-BE49-F238E27FC236}">
                <a16:creationId xmlns:a16="http://schemas.microsoft.com/office/drawing/2014/main" id="{38B534EA-4379-4732-813E-5522E6D1082A}"/>
              </a:ext>
            </a:extLst>
          </p:cNvPr>
          <p:cNvSpPr txBox="1">
            <a:spLocks noChangeArrowheads="1"/>
          </p:cNvSpPr>
          <p:nvPr/>
        </p:nvSpPr>
        <p:spPr bwMode="auto">
          <a:xfrm>
            <a:off x="777559" y="838200"/>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algn="ctr" defTabSz="914377" eaLnBrk="1" hangingPunct="1">
              <a:lnSpc>
                <a:spcPct val="100000"/>
              </a:lnSpc>
              <a:buClrTx/>
              <a:buNone/>
              <a:defRPr/>
            </a:pPr>
            <a:r>
              <a:rPr lang="en-US" altLang="en-US" sz="1800" b="1" dirty="0">
                <a:solidFill>
                  <a:srgbClr val="000066"/>
                </a:solidFill>
              </a:rPr>
              <a:t>Ideation</a:t>
            </a:r>
          </a:p>
        </p:txBody>
      </p:sp>
      <p:sp>
        <p:nvSpPr>
          <p:cNvPr id="23" name="Text Box 4">
            <a:extLst>
              <a:ext uri="{FF2B5EF4-FFF2-40B4-BE49-F238E27FC236}">
                <a16:creationId xmlns:a16="http://schemas.microsoft.com/office/drawing/2014/main" id="{A343D60E-A02F-486C-AF30-8A019B72A40C}"/>
              </a:ext>
            </a:extLst>
          </p:cNvPr>
          <p:cNvSpPr txBox="1">
            <a:spLocks noChangeArrowheads="1"/>
          </p:cNvSpPr>
          <p:nvPr/>
        </p:nvSpPr>
        <p:spPr bwMode="auto">
          <a:xfrm>
            <a:off x="777556" y="1326505"/>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algn="ctr" defTabSz="914377" eaLnBrk="1" hangingPunct="1">
              <a:lnSpc>
                <a:spcPct val="100000"/>
              </a:lnSpc>
              <a:buClrTx/>
              <a:buNone/>
              <a:defRPr/>
            </a:pPr>
            <a:r>
              <a:rPr lang="en-US" altLang="en-US" sz="1800" dirty="0">
                <a:solidFill>
                  <a:srgbClr val="000066"/>
                </a:solidFill>
              </a:rPr>
              <a:t>Proposal Development</a:t>
            </a:r>
          </a:p>
        </p:txBody>
      </p:sp>
      <p:sp>
        <p:nvSpPr>
          <p:cNvPr id="24" name="Text Box 4">
            <a:extLst>
              <a:ext uri="{FF2B5EF4-FFF2-40B4-BE49-F238E27FC236}">
                <a16:creationId xmlns:a16="http://schemas.microsoft.com/office/drawing/2014/main" id="{1BFC0146-F2E1-4F15-9BE9-1C700CC564A0}"/>
              </a:ext>
            </a:extLst>
          </p:cNvPr>
          <p:cNvSpPr txBox="1">
            <a:spLocks noChangeArrowheads="1"/>
          </p:cNvSpPr>
          <p:nvPr/>
        </p:nvSpPr>
        <p:spPr bwMode="auto">
          <a:xfrm>
            <a:off x="777551" y="1770728"/>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algn="ctr" defTabSz="914377" eaLnBrk="1" hangingPunct="1">
              <a:lnSpc>
                <a:spcPct val="100000"/>
              </a:lnSpc>
              <a:buClrTx/>
              <a:buNone/>
              <a:defRPr/>
            </a:pPr>
            <a:r>
              <a:rPr lang="en-US" altLang="en-US" sz="1800" b="1" dirty="0">
                <a:solidFill>
                  <a:srgbClr val="000066"/>
                </a:solidFill>
              </a:rPr>
              <a:t>Proposal Review / Approval</a:t>
            </a:r>
          </a:p>
        </p:txBody>
      </p:sp>
      <p:sp>
        <p:nvSpPr>
          <p:cNvPr id="25" name="Text Box 4">
            <a:extLst>
              <a:ext uri="{FF2B5EF4-FFF2-40B4-BE49-F238E27FC236}">
                <a16:creationId xmlns:a16="http://schemas.microsoft.com/office/drawing/2014/main" id="{B86AA8EB-DFD5-423F-A0BC-6CC82B351ADF}"/>
              </a:ext>
            </a:extLst>
          </p:cNvPr>
          <p:cNvSpPr txBox="1">
            <a:spLocks noChangeArrowheads="1"/>
          </p:cNvSpPr>
          <p:nvPr/>
        </p:nvSpPr>
        <p:spPr bwMode="auto">
          <a:xfrm>
            <a:off x="762000" y="2150906"/>
            <a:ext cx="3108960" cy="646331"/>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Develop Protocol, Consent, Grant, Patient Facing Material</a:t>
            </a:r>
          </a:p>
        </p:txBody>
      </p:sp>
      <p:sp>
        <p:nvSpPr>
          <p:cNvPr id="26" name="Text Box 4">
            <a:extLst>
              <a:ext uri="{FF2B5EF4-FFF2-40B4-BE49-F238E27FC236}">
                <a16:creationId xmlns:a16="http://schemas.microsoft.com/office/drawing/2014/main" id="{39043CD9-CA4C-40C7-B7F6-18385A8EA210}"/>
              </a:ext>
            </a:extLst>
          </p:cNvPr>
          <p:cNvSpPr txBox="1">
            <a:spLocks noChangeArrowheads="1"/>
          </p:cNvSpPr>
          <p:nvPr/>
        </p:nvSpPr>
        <p:spPr bwMode="auto">
          <a:xfrm>
            <a:off x="777555" y="2807965"/>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algn="ctr" defTabSz="914377" eaLnBrk="1" hangingPunct="1">
              <a:lnSpc>
                <a:spcPct val="100000"/>
              </a:lnSpc>
              <a:buClrTx/>
              <a:buNone/>
              <a:defRPr/>
            </a:pPr>
            <a:r>
              <a:rPr lang="en-US" altLang="en-US" sz="1800" dirty="0">
                <a:solidFill>
                  <a:srgbClr val="000066"/>
                </a:solidFill>
              </a:rPr>
              <a:t>Operations Centre Activation</a:t>
            </a:r>
          </a:p>
        </p:txBody>
      </p:sp>
      <p:sp>
        <p:nvSpPr>
          <p:cNvPr id="27" name="Text Box 4">
            <a:extLst>
              <a:ext uri="{FF2B5EF4-FFF2-40B4-BE49-F238E27FC236}">
                <a16:creationId xmlns:a16="http://schemas.microsoft.com/office/drawing/2014/main" id="{51B9B9D5-A1CE-4100-833D-68ED13CE4529}"/>
              </a:ext>
            </a:extLst>
          </p:cNvPr>
          <p:cNvSpPr txBox="1">
            <a:spLocks noChangeArrowheads="1"/>
          </p:cNvSpPr>
          <p:nvPr/>
        </p:nvSpPr>
        <p:spPr bwMode="auto">
          <a:xfrm>
            <a:off x="777555" y="3314594"/>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algn="ctr" defTabSz="914377" eaLnBrk="1" hangingPunct="1">
              <a:lnSpc>
                <a:spcPct val="100000"/>
              </a:lnSpc>
              <a:buClrTx/>
              <a:buNone/>
              <a:defRPr/>
            </a:pPr>
            <a:r>
              <a:rPr lang="en-US" altLang="en-US" sz="1800" dirty="0">
                <a:solidFill>
                  <a:srgbClr val="000066"/>
                </a:solidFill>
              </a:rPr>
              <a:t>Cancer Centres Activation</a:t>
            </a:r>
          </a:p>
        </p:txBody>
      </p:sp>
      <p:sp>
        <p:nvSpPr>
          <p:cNvPr id="28" name="Text Box 4">
            <a:extLst>
              <a:ext uri="{FF2B5EF4-FFF2-40B4-BE49-F238E27FC236}">
                <a16:creationId xmlns:a16="http://schemas.microsoft.com/office/drawing/2014/main" id="{550BB9DC-4335-4C73-A672-12442B263E53}"/>
              </a:ext>
            </a:extLst>
          </p:cNvPr>
          <p:cNvSpPr txBox="1">
            <a:spLocks noChangeArrowheads="1"/>
          </p:cNvSpPr>
          <p:nvPr/>
        </p:nvSpPr>
        <p:spPr bwMode="auto">
          <a:xfrm>
            <a:off x="777552" y="3810833"/>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algn="ctr" defTabSz="914377" eaLnBrk="1" hangingPunct="1">
              <a:lnSpc>
                <a:spcPct val="100000"/>
              </a:lnSpc>
              <a:buClrTx/>
              <a:buNone/>
              <a:defRPr/>
            </a:pPr>
            <a:r>
              <a:rPr lang="en-US" altLang="en-US" sz="1800" dirty="0">
                <a:solidFill>
                  <a:srgbClr val="000066"/>
                </a:solidFill>
              </a:rPr>
              <a:t>Accrual &amp; Data Collection</a:t>
            </a:r>
          </a:p>
        </p:txBody>
      </p:sp>
      <p:sp>
        <p:nvSpPr>
          <p:cNvPr id="29" name="Text Box 4">
            <a:extLst>
              <a:ext uri="{FF2B5EF4-FFF2-40B4-BE49-F238E27FC236}">
                <a16:creationId xmlns:a16="http://schemas.microsoft.com/office/drawing/2014/main" id="{A7A2D3A7-E96C-4759-8F7B-E9DC2B23B559}"/>
              </a:ext>
            </a:extLst>
          </p:cNvPr>
          <p:cNvSpPr txBox="1">
            <a:spLocks noChangeArrowheads="1"/>
          </p:cNvSpPr>
          <p:nvPr/>
        </p:nvSpPr>
        <p:spPr bwMode="auto">
          <a:xfrm>
            <a:off x="777551" y="4312940"/>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algn="ctr" defTabSz="914377" eaLnBrk="1" hangingPunct="1">
              <a:lnSpc>
                <a:spcPct val="100000"/>
              </a:lnSpc>
              <a:buClrTx/>
              <a:buNone/>
              <a:defRPr/>
            </a:pPr>
            <a:r>
              <a:rPr lang="en-US" altLang="en-US" sz="1800" dirty="0">
                <a:solidFill>
                  <a:srgbClr val="000066"/>
                </a:solidFill>
              </a:rPr>
              <a:t>Closure to Accrual</a:t>
            </a:r>
          </a:p>
        </p:txBody>
      </p:sp>
      <p:sp>
        <p:nvSpPr>
          <p:cNvPr id="30" name="Text Box 4">
            <a:extLst>
              <a:ext uri="{FF2B5EF4-FFF2-40B4-BE49-F238E27FC236}">
                <a16:creationId xmlns:a16="http://schemas.microsoft.com/office/drawing/2014/main" id="{B571F9BC-BA1E-4FF1-8727-0387BE0641C3}"/>
              </a:ext>
            </a:extLst>
          </p:cNvPr>
          <p:cNvSpPr txBox="1">
            <a:spLocks noChangeArrowheads="1"/>
          </p:cNvSpPr>
          <p:nvPr/>
        </p:nvSpPr>
        <p:spPr bwMode="auto">
          <a:xfrm>
            <a:off x="777551" y="4814350"/>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algn="ctr" defTabSz="914377" eaLnBrk="1" hangingPunct="1">
              <a:lnSpc>
                <a:spcPct val="100000"/>
              </a:lnSpc>
              <a:buClrTx/>
              <a:buNone/>
              <a:defRPr/>
            </a:pPr>
            <a:r>
              <a:rPr lang="en-US" altLang="en-US" sz="1800" dirty="0">
                <a:solidFill>
                  <a:srgbClr val="000066"/>
                </a:solidFill>
              </a:rPr>
              <a:t>Follow Up/Data Collection</a:t>
            </a:r>
          </a:p>
        </p:txBody>
      </p:sp>
      <p:sp>
        <p:nvSpPr>
          <p:cNvPr id="31" name="Text Box 4">
            <a:extLst>
              <a:ext uri="{FF2B5EF4-FFF2-40B4-BE49-F238E27FC236}">
                <a16:creationId xmlns:a16="http://schemas.microsoft.com/office/drawing/2014/main" id="{078BE78E-F508-49FC-98A7-7167A60BF02F}"/>
              </a:ext>
            </a:extLst>
          </p:cNvPr>
          <p:cNvSpPr txBox="1">
            <a:spLocks noChangeArrowheads="1"/>
          </p:cNvSpPr>
          <p:nvPr/>
        </p:nvSpPr>
        <p:spPr bwMode="auto">
          <a:xfrm>
            <a:off x="762000" y="5310920"/>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algn="ctr" defTabSz="914377" eaLnBrk="1" hangingPunct="1">
              <a:lnSpc>
                <a:spcPct val="100000"/>
              </a:lnSpc>
              <a:buClrTx/>
              <a:buNone/>
              <a:defRPr/>
            </a:pPr>
            <a:r>
              <a:rPr lang="en-US" altLang="en-US" sz="1800" dirty="0">
                <a:solidFill>
                  <a:srgbClr val="000066"/>
                </a:solidFill>
              </a:rPr>
              <a:t>Endpoint(s) Met</a:t>
            </a:r>
          </a:p>
        </p:txBody>
      </p:sp>
      <p:sp>
        <p:nvSpPr>
          <p:cNvPr id="32" name="Text Box 4">
            <a:extLst>
              <a:ext uri="{FF2B5EF4-FFF2-40B4-BE49-F238E27FC236}">
                <a16:creationId xmlns:a16="http://schemas.microsoft.com/office/drawing/2014/main" id="{6D8C53EF-B211-41BD-9571-B52FA9B463CE}"/>
              </a:ext>
            </a:extLst>
          </p:cNvPr>
          <p:cNvSpPr txBox="1">
            <a:spLocks noChangeArrowheads="1"/>
          </p:cNvSpPr>
          <p:nvPr/>
        </p:nvSpPr>
        <p:spPr bwMode="auto">
          <a:xfrm>
            <a:off x="765112" y="5807488"/>
            <a:ext cx="3108960" cy="369332"/>
          </a:xfrm>
          <a:prstGeom prst="rect">
            <a:avLst/>
          </a:prstGeom>
          <a:gradFill>
            <a:gsLst>
              <a:gs pos="0">
                <a:srgbClr val="618251"/>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algn="ctr" defTabSz="914377" eaLnBrk="1" hangingPunct="1">
              <a:lnSpc>
                <a:spcPct val="100000"/>
              </a:lnSpc>
              <a:buClrTx/>
              <a:buNone/>
              <a:defRPr/>
            </a:pPr>
            <a:r>
              <a:rPr lang="en-US" altLang="en-US" sz="1800" dirty="0">
                <a:solidFill>
                  <a:srgbClr val="000066"/>
                </a:solidFill>
              </a:rPr>
              <a:t>Analysis &amp; Reporting</a:t>
            </a:r>
          </a:p>
        </p:txBody>
      </p:sp>
      <p:sp>
        <p:nvSpPr>
          <p:cNvPr id="33" name="Text Box 4">
            <a:extLst>
              <a:ext uri="{FF2B5EF4-FFF2-40B4-BE49-F238E27FC236}">
                <a16:creationId xmlns:a16="http://schemas.microsoft.com/office/drawing/2014/main" id="{D3735D31-2E95-43E9-A833-214438661877}"/>
              </a:ext>
            </a:extLst>
          </p:cNvPr>
          <p:cNvSpPr txBox="1">
            <a:spLocks noChangeArrowheads="1"/>
          </p:cNvSpPr>
          <p:nvPr/>
        </p:nvSpPr>
        <p:spPr bwMode="auto">
          <a:xfrm>
            <a:off x="765112" y="6306148"/>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algn="ctr" defTabSz="914377" eaLnBrk="1" hangingPunct="1">
              <a:lnSpc>
                <a:spcPct val="100000"/>
              </a:lnSpc>
              <a:buClrTx/>
              <a:buNone/>
              <a:defRPr/>
            </a:pPr>
            <a:r>
              <a:rPr lang="en-US" altLang="en-US" sz="1800" dirty="0">
                <a:solidFill>
                  <a:srgbClr val="000066"/>
                </a:solidFill>
              </a:rPr>
              <a:t>Permanent Closure</a:t>
            </a:r>
          </a:p>
        </p:txBody>
      </p:sp>
      <p:sp>
        <p:nvSpPr>
          <p:cNvPr id="37" name="Rectangle 36">
            <a:extLst>
              <a:ext uri="{FF2B5EF4-FFF2-40B4-BE49-F238E27FC236}">
                <a16:creationId xmlns:a16="http://schemas.microsoft.com/office/drawing/2014/main" id="{B95984C3-322C-4A75-8697-19FF20EFD0A4}"/>
              </a:ext>
            </a:extLst>
          </p:cNvPr>
          <p:cNvSpPr/>
          <p:nvPr/>
        </p:nvSpPr>
        <p:spPr>
          <a:xfrm>
            <a:off x="708580" y="756312"/>
            <a:ext cx="3246901" cy="97924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CA" sz="2400" dirty="0">
              <a:solidFill>
                <a:srgbClr val="FFFFFF"/>
              </a:solidFill>
              <a:latin typeface="Franklin Gothic Book"/>
            </a:endParaRPr>
          </a:p>
        </p:txBody>
      </p:sp>
      <p:sp>
        <p:nvSpPr>
          <p:cNvPr id="38" name="Rectangle 37">
            <a:extLst>
              <a:ext uri="{FF2B5EF4-FFF2-40B4-BE49-F238E27FC236}">
                <a16:creationId xmlns:a16="http://schemas.microsoft.com/office/drawing/2014/main" id="{0B38EF6C-8DBA-456D-BEB1-81A561084822}"/>
              </a:ext>
            </a:extLst>
          </p:cNvPr>
          <p:cNvSpPr/>
          <p:nvPr/>
        </p:nvSpPr>
        <p:spPr>
          <a:xfrm>
            <a:off x="708580" y="2814543"/>
            <a:ext cx="3254881" cy="397652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CA" sz="2400">
              <a:solidFill>
                <a:srgbClr val="FFFFFF"/>
              </a:solidFill>
              <a:latin typeface="Franklin Gothic Book"/>
            </a:endParaRPr>
          </a:p>
        </p:txBody>
      </p:sp>
      <p:sp>
        <p:nvSpPr>
          <p:cNvPr id="4" name="Rectangle 2">
            <a:extLst>
              <a:ext uri="{FF2B5EF4-FFF2-40B4-BE49-F238E27FC236}">
                <a16:creationId xmlns:a16="http://schemas.microsoft.com/office/drawing/2014/main" id="{3A4E456F-B558-E866-D4CB-DA6B55F551ED}"/>
              </a:ext>
            </a:extLst>
          </p:cNvPr>
          <p:cNvSpPr>
            <a:spLocks noGrp="1" noChangeArrowheads="1"/>
          </p:cNvSpPr>
          <p:nvPr>
            <p:ph type="title"/>
          </p:nvPr>
        </p:nvSpPr>
        <p:spPr>
          <a:xfrm>
            <a:off x="1676400" y="31960"/>
            <a:ext cx="8889437" cy="608013"/>
          </a:xfrm>
          <a:noFill/>
        </p:spPr>
        <p:txBody>
          <a:bodyPr/>
          <a:lstStyle/>
          <a:p>
            <a:pPr eaLnBrk="1" hangingPunct="1"/>
            <a:r>
              <a:rPr lang="en-US" altLang="en-US" sz="3200" dirty="0">
                <a:solidFill>
                  <a:srgbClr val="446A28"/>
                </a:solidFill>
              </a:rPr>
              <a:t>Patient Rep Touchpoints in the CCTG Clinical Trial</a:t>
            </a:r>
          </a:p>
        </p:txBody>
      </p:sp>
      <p:pic>
        <p:nvPicPr>
          <p:cNvPr id="18" name="Picture 17">
            <a:extLst>
              <a:ext uri="{FF2B5EF4-FFF2-40B4-BE49-F238E27FC236}">
                <a16:creationId xmlns:a16="http://schemas.microsoft.com/office/drawing/2014/main" id="{13C50F31-D96C-B14E-485E-2C4F2C47967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9336"/>
          <a:stretch/>
        </p:blipFill>
        <p:spPr>
          <a:xfrm>
            <a:off x="685800" y="1773600"/>
            <a:ext cx="159176" cy="360000"/>
          </a:xfrm>
          <a:prstGeom prst="rect">
            <a:avLst/>
          </a:prstGeom>
          <a:effectLst/>
        </p:spPr>
      </p:pic>
      <p:pic>
        <p:nvPicPr>
          <p:cNvPr id="2" name="Picture 1">
            <a:extLst>
              <a:ext uri="{FF2B5EF4-FFF2-40B4-BE49-F238E27FC236}">
                <a16:creationId xmlns:a16="http://schemas.microsoft.com/office/drawing/2014/main" id="{004CE03F-A1B5-E6C4-1FD2-86AB5C5DE5EF}"/>
              </a:ext>
            </a:extLst>
          </p:cNvPr>
          <p:cNvPicPr>
            <a:picLocks noChangeAspect="1"/>
          </p:cNvPicPr>
          <p:nvPr/>
        </p:nvPicPr>
        <p:blipFill>
          <a:blip r:embed="rId4"/>
          <a:stretch>
            <a:fillRect/>
          </a:stretch>
        </p:blipFill>
        <p:spPr>
          <a:xfrm>
            <a:off x="5340693" y="3807552"/>
            <a:ext cx="4743129" cy="2819400"/>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0060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96146B-F3AC-0EAE-6B82-1F55A7FD0916}"/>
              </a:ext>
            </a:extLst>
          </p:cNvPr>
          <p:cNvSpPr txBox="1"/>
          <p:nvPr/>
        </p:nvSpPr>
        <p:spPr>
          <a:xfrm>
            <a:off x="4063545" y="914401"/>
            <a:ext cx="7419874" cy="4396519"/>
          </a:xfrm>
          <a:prstGeom prst="rect">
            <a:avLst/>
          </a:prstGeom>
          <a:noFill/>
        </p:spPr>
        <p:txBody>
          <a:bodyPr wrap="square" rtlCol="0">
            <a:spAutoFit/>
          </a:bodyPr>
          <a:lstStyle/>
          <a:p>
            <a:pPr defTabSz="1219140"/>
            <a:r>
              <a:rPr lang="en-CA" sz="2000" b="1" kern="0" dirty="0">
                <a:solidFill>
                  <a:srgbClr val="446A28"/>
                </a:solidFill>
                <a:latin typeface="+mj-lt"/>
              </a:rPr>
              <a:t>Protocol, Consent, and Plain Language Summary Development</a:t>
            </a:r>
            <a:endParaRPr kumimoji="0" lang="en-CA" sz="2000" b="1" i="0" u="none" strike="noStrike" kern="0" cap="none" spc="0" normalizeH="0" baseline="0" noProof="0" dirty="0">
              <a:ln>
                <a:noFill/>
              </a:ln>
              <a:solidFill>
                <a:srgbClr val="446A28"/>
              </a:solidFill>
              <a:effectLst/>
              <a:uLnTx/>
              <a:uFillTx/>
              <a:latin typeface="+mj-lt"/>
              <a:ea typeface="+mn-ea"/>
              <a:cs typeface="+mn-cs"/>
            </a:endParaRPr>
          </a:p>
          <a:p>
            <a:pPr defTabSz="1219140"/>
            <a:endParaRPr kumimoji="0" lang="en-CA" sz="2000" b="0" i="0" u="none" strike="noStrike" kern="0" cap="none" spc="0" normalizeH="0" baseline="0" noProof="0" dirty="0">
              <a:ln>
                <a:noFill/>
              </a:ln>
              <a:solidFill>
                <a:prstClr val="black"/>
              </a:solidFill>
              <a:effectLst/>
              <a:uLnTx/>
              <a:uFillTx/>
              <a:latin typeface="Calibri" panose="020F0502020204030204"/>
              <a:ea typeface="+mn-ea"/>
              <a:cs typeface="+mn-cs"/>
            </a:endParaRPr>
          </a:p>
          <a:p>
            <a:pPr defTabSz="1219140"/>
            <a:endParaRPr kumimoji="0" lang="en-CA" sz="20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342900" indent="-342900" defTabSz="1219140">
              <a:buFontTx/>
              <a:buChar char="-"/>
            </a:pPr>
            <a:endParaRPr kumimoji="0" lang="en-CA" sz="20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342900" indent="-342900" defTabSz="1219140">
              <a:buFontTx/>
              <a:buChar char="-"/>
            </a:pPr>
            <a:endParaRPr kumimoji="0" lang="en-CA" sz="2000" b="0" i="0" u="none" strike="noStrike" kern="0" cap="none" spc="0" normalizeH="0" baseline="0" noProof="0" dirty="0">
              <a:ln>
                <a:noFill/>
              </a:ln>
              <a:solidFill>
                <a:prstClr val="black"/>
              </a:solidFill>
              <a:effectLst/>
              <a:uLnTx/>
              <a:uFillTx/>
              <a:latin typeface="Calibri" panose="020F0502020204030204"/>
              <a:ea typeface="+mn-ea"/>
              <a:cs typeface="+mn-cs"/>
            </a:endParaRPr>
          </a:p>
          <a:p>
            <a:pPr defTabSz="1219140"/>
            <a:endParaRPr lang="en-CA" sz="2000" kern="0" dirty="0">
              <a:solidFill>
                <a:prstClr val="black"/>
              </a:solidFill>
              <a:latin typeface="Calibri" panose="020F0502020204030204"/>
            </a:endParaRPr>
          </a:p>
          <a:p>
            <a:pPr marL="380981" indent="-380981" defTabSz="1219140">
              <a:buFont typeface="Arial" panose="020B0604020202020204" pitchFamily="34" charset="0"/>
              <a:buChar char="•"/>
            </a:pPr>
            <a:endParaRPr kumimoji="0" lang="en-CA" sz="20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380981" indent="-380981" defTabSz="1219140">
              <a:buFont typeface="Arial" panose="020B0604020202020204" pitchFamily="34" charset="0"/>
              <a:buChar char="•"/>
            </a:pPr>
            <a:endParaRPr lang="en-CA" sz="2000" kern="0" dirty="0">
              <a:solidFill>
                <a:prstClr val="black"/>
              </a:solidFill>
              <a:latin typeface="Calibri" panose="020F0502020204030204"/>
            </a:endParaRPr>
          </a:p>
          <a:p>
            <a:pPr marL="380981" indent="-380981" defTabSz="1219140">
              <a:buFont typeface="Arial" panose="020B0604020202020204" pitchFamily="34" charset="0"/>
              <a:buChar char="•"/>
            </a:pPr>
            <a:endParaRPr kumimoji="0" lang="en-CA" sz="20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380981" indent="-380981" defTabSz="1219140">
              <a:buFont typeface="Arial" panose="020B0604020202020204" pitchFamily="34" charset="0"/>
              <a:buChar char="•"/>
            </a:pPr>
            <a:endParaRPr lang="en-CA" sz="2000" kern="0" dirty="0">
              <a:solidFill>
                <a:prstClr val="black"/>
              </a:solidFill>
              <a:latin typeface="Calibri" panose="020F0502020204030204"/>
            </a:endParaRPr>
          </a:p>
          <a:p>
            <a:pPr defTabSz="1219140"/>
            <a:r>
              <a:rPr kumimoji="0" lang="en-CA" sz="2000" b="1" i="0" u="none" strike="noStrike" kern="0" cap="none" spc="0" normalizeH="0" baseline="0" noProof="0" dirty="0">
                <a:ln>
                  <a:noFill/>
                </a:ln>
                <a:solidFill>
                  <a:srgbClr val="446A28"/>
                </a:solidFill>
                <a:effectLst/>
                <a:uLnTx/>
                <a:uFillTx/>
                <a:latin typeface="+mj-lt"/>
                <a:ea typeface="+mn-ea"/>
                <a:cs typeface="+mn-cs"/>
              </a:rPr>
              <a:t>Tool</a:t>
            </a:r>
          </a:p>
          <a:p>
            <a:pPr marL="838181" lvl="1" indent="-380981" defTabSz="1219140">
              <a:buFont typeface="Arial" panose="020B0604020202020204" pitchFamily="34" charset="0"/>
              <a:buChar char="•"/>
            </a:pPr>
            <a:r>
              <a:rPr lang="en-CA" sz="2000" kern="0" dirty="0">
                <a:solidFill>
                  <a:prstClr val="black"/>
                </a:solidFill>
                <a:latin typeface="Calibri" panose="020F0502020204030204"/>
              </a:rPr>
              <a:t>Protocol Review Form</a:t>
            </a:r>
          </a:p>
          <a:p>
            <a:pPr marL="838181" lvl="1" indent="-380981" defTabSz="1219140">
              <a:buFont typeface="Arial" panose="020B0604020202020204" pitchFamily="34" charset="0"/>
              <a:buChar char="•"/>
            </a:pPr>
            <a:r>
              <a:rPr kumimoji="0" lang="en-CA" sz="2000" b="0" i="0" u="none" strike="noStrike" kern="0" cap="none" spc="0" normalizeH="0" baseline="0" noProof="0" dirty="0">
                <a:ln>
                  <a:noFill/>
                </a:ln>
                <a:solidFill>
                  <a:prstClr val="black"/>
                </a:solidFill>
                <a:effectLst/>
                <a:uLnTx/>
                <a:uFillTx/>
                <a:latin typeface="Calibri" panose="020F0502020204030204"/>
                <a:ea typeface="+mn-ea"/>
                <a:cs typeface="+mn-cs"/>
              </a:rPr>
              <a:t>Consent Review Form</a:t>
            </a:r>
          </a:p>
          <a:p>
            <a:pPr marL="838181" lvl="1" indent="-380981" defTabSz="1219140">
              <a:buFont typeface="Arial" panose="020B0604020202020204" pitchFamily="34" charset="0"/>
              <a:buChar char="•"/>
            </a:pPr>
            <a:r>
              <a:rPr lang="en-CA" sz="2000" kern="0" dirty="0">
                <a:solidFill>
                  <a:prstClr val="black"/>
                </a:solidFill>
                <a:latin typeface="Calibri" panose="020F0502020204030204"/>
              </a:rPr>
              <a:t>Patient Facing Content template</a:t>
            </a:r>
            <a:endParaRPr kumimoji="0" lang="en-CA" sz="2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67" name="Rectangle 66"/>
          <p:cNvSpPr/>
          <p:nvPr/>
        </p:nvSpPr>
        <p:spPr>
          <a:xfrm>
            <a:off x="655718" y="6389264"/>
            <a:ext cx="1215815" cy="400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US" sz="2400">
              <a:solidFill>
                <a:srgbClr val="FFFFFF"/>
              </a:solidFill>
              <a:latin typeface="Franklin Gothic Book"/>
            </a:endParaRPr>
          </a:p>
        </p:txBody>
      </p:sp>
      <p:sp>
        <p:nvSpPr>
          <p:cNvPr id="34" name="Rectangle 33">
            <a:extLst>
              <a:ext uri="{FF2B5EF4-FFF2-40B4-BE49-F238E27FC236}">
                <a16:creationId xmlns:a16="http://schemas.microsoft.com/office/drawing/2014/main" id="{C5E52290-23B3-401D-B2EE-76358EA72FAF}"/>
              </a:ext>
            </a:extLst>
          </p:cNvPr>
          <p:cNvSpPr/>
          <p:nvPr/>
        </p:nvSpPr>
        <p:spPr>
          <a:xfrm>
            <a:off x="619083" y="2703988"/>
            <a:ext cx="3246901" cy="4108067"/>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CA" sz="2400">
              <a:solidFill>
                <a:srgbClr val="FFFFFF"/>
              </a:solidFill>
              <a:latin typeface="Franklin Gothic Book"/>
            </a:endParaRPr>
          </a:p>
        </p:txBody>
      </p:sp>
      <p:sp>
        <p:nvSpPr>
          <p:cNvPr id="36" name="TextBox 35">
            <a:extLst>
              <a:ext uri="{FF2B5EF4-FFF2-40B4-BE49-F238E27FC236}">
                <a16:creationId xmlns:a16="http://schemas.microsoft.com/office/drawing/2014/main" id="{8986B952-F9CA-4D7C-8D42-214A384207D0}"/>
              </a:ext>
            </a:extLst>
          </p:cNvPr>
          <p:cNvSpPr txBox="1"/>
          <p:nvPr/>
        </p:nvSpPr>
        <p:spPr>
          <a:xfrm flipH="1">
            <a:off x="5047589" y="1404878"/>
            <a:ext cx="6523605" cy="255454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defTabSz="1219140"/>
            <a:r>
              <a:rPr lang="en-CA" sz="2000" b="1" dirty="0">
                <a:solidFill>
                  <a:srgbClr val="519136"/>
                </a:solidFill>
                <a:latin typeface="Franklin Gothic Book"/>
              </a:rPr>
              <a:t>DS Patient Reps</a:t>
            </a:r>
            <a:endParaRPr lang="en-CA" sz="2000" dirty="0">
              <a:solidFill>
                <a:srgbClr val="000000"/>
              </a:solidFill>
              <a:latin typeface="Franklin Gothic Book"/>
            </a:endParaRPr>
          </a:p>
          <a:p>
            <a:pPr marL="380981" indent="-380981" defTabSz="1219140">
              <a:buFont typeface="Arial" panose="020B0604020202020204" pitchFamily="34" charset="0"/>
              <a:buChar char="•"/>
            </a:pPr>
            <a:r>
              <a:rPr lang="en-CA" sz="2000" dirty="0">
                <a:solidFill>
                  <a:srgbClr val="000000"/>
                </a:solidFill>
                <a:latin typeface="Franklin Gothic Book"/>
              </a:rPr>
              <a:t>Third time seeing the new trial</a:t>
            </a:r>
          </a:p>
          <a:p>
            <a:pPr marL="380981" indent="-380981" defTabSz="1219140">
              <a:buFont typeface="Arial" panose="020B0604020202020204" pitchFamily="34" charset="0"/>
              <a:buChar char="•"/>
            </a:pPr>
            <a:r>
              <a:rPr lang="en-CA" sz="2000" dirty="0">
                <a:solidFill>
                  <a:srgbClr val="000000"/>
                </a:solidFill>
                <a:latin typeface="Franklin Gothic Book"/>
              </a:rPr>
              <a:t>Protocol – last opportunity to provide patient feedback</a:t>
            </a:r>
          </a:p>
          <a:p>
            <a:pPr marL="380981" indent="-380981" defTabSz="1219140">
              <a:buFont typeface="Arial" panose="020B0604020202020204" pitchFamily="34" charset="0"/>
              <a:buChar char="•"/>
            </a:pPr>
            <a:r>
              <a:rPr lang="en-CA" sz="2000" dirty="0">
                <a:solidFill>
                  <a:srgbClr val="000000"/>
                </a:solidFill>
                <a:latin typeface="Franklin Gothic Book"/>
              </a:rPr>
              <a:t>Consent – Review draft from a patient perspective; provide feedback</a:t>
            </a:r>
          </a:p>
          <a:p>
            <a:pPr marL="380981" indent="-380981" defTabSz="1219140">
              <a:buFont typeface="Arial" panose="020B0604020202020204" pitchFamily="34" charset="0"/>
              <a:buChar char="•"/>
            </a:pPr>
            <a:r>
              <a:rPr lang="en-CA" sz="2000" dirty="0">
                <a:solidFill>
                  <a:srgbClr val="000000"/>
                </a:solidFill>
                <a:latin typeface="Franklin Gothic Book"/>
              </a:rPr>
              <a:t>Patient Facing Content/ Plain Language Summary – Review draft from a patient perspective; provide feedback.</a:t>
            </a:r>
          </a:p>
        </p:txBody>
      </p:sp>
      <p:sp>
        <p:nvSpPr>
          <p:cNvPr id="22" name="Rectangle 21">
            <a:extLst>
              <a:ext uri="{FF2B5EF4-FFF2-40B4-BE49-F238E27FC236}">
                <a16:creationId xmlns:a16="http://schemas.microsoft.com/office/drawing/2014/main" id="{CB424A32-7418-4222-9BBC-E7A8DA573559}"/>
              </a:ext>
            </a:extLst>
          </p:cNvPr>
          <p:cNvSpPr/>
          <p:nvPr/>
        </p:nvSpPr>
        <p:spPr>
          <a:xfrm>
            <a:off x="655718" y="6389264"/>
            <a:ext cx="1215815" cy="400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US" sz="2400">
              <a:solidFill>
                <a:srgbClr val="FFFFFF"/>
              </a:solidFill>
              <a:latin typeface="Franklin Gothic Book"/>
            </a:endParaRPr>
          </a:p>
        </p:txBody>
      </p:sp>
      <p:sp>
        <p:nvSpPr>
          <p:cNvPr id="23" name="Text Box 4">
            <a:extLst>
              <a:ext uri="{FF2B5EF4-FFF2-40B4-BE49-F238E27FC236}">
                <a16:creationId xmlns:a16="http://schemas.microsoft.com/office/drawing/2014/main" id="{EC0186D2-DE04-400B-95DE-8C8E70D94C3B}"/>
              </a:ext>
            </a:extLst>
          </p:cNvPr>
          <p:cNvSpPr txBox="1">
            <a:spLocks noChangeArrowheads="1"/>
          </p:cNvSpPr>
          <p:nvPr/>
        </p:nvSpPr>
        <p:spPr bwMode="auto">
          <a:xfrm>
            <a:off x="777559" y="838200"/>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algn="ctr" defTabSz="914377" eaLnBrk="1" hangingPunct="1">
              <a:lnSpc>
                <a:spcPct val="100000"/>
              </a:lnSpc>
              <a:buClrTx/>
              <a:buNone/>
              <a:defRPr/>
            </a:pPr>
            <a:r>
              <a:rPr lang="en-US" altLang="en-US" sz="1800" b="1" dirty="0">
                <a:solidFill>
                  <a:srgbClr val="000066"/>
                </a:solidFill>
              </a:rPr>
              <a:t>Ideation</a:t>
            </a:r>
          </a:p>
        </p:txBody>
      </p:sp>
      <p:sp>
        <p:nvSpPr>
          <p:cNvPr id="25" name="Text Box 4">
            <a:extLst>
              <a:ext uri="{FF2B5EF4-FFF2-40B4-BE49-F238E27FC236}">
                <a16:creationId xmlns:a16="http://schemas.microsoft.com/office/drawing/2014/main" id="{1B856B70-350B-453E-B889-A4558DE151AE}"/>
              </a:ext>
            </a:extLst>
          </p:cNvPr>
          <p:cNvSpPr txBox="1">
            <a:spLocks noChangeArrowheads="1"/>
          </p:cNvSpPr>
          <p:nvPr/>
        </p:nvSpPr>
        <p:spPr bwMode="auto">
          <a:xfrm>
            <a:off x="777556" y="1326505"/>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algn="ctr" defTabSz="914377" eaLnBrk="1" hangingPunct="1">
              <a:lnSpc>
                <a:spcPct val="100000"/>
              </a:lnSpc>
              <a:buClrTx/>
              <a:buNone/>
              <a:defRPr/>
            </a:pPr>
            <a:r>
              <a:rPr lang="en-US" altLang="en-US" sz="1800" dirty="0">
                <a:solidFill>
                  <a:srgbClr val="000066"/>
                </a:solidFill>
              </a:rPr>
              <a:t>Proposal Development</a:t>
            </a:r>
          </a:p>
        </p:txBody>
      </p:sp>
      <p:sp>
        <p:nvSpPr>
          <p:cNvPr id="26" name="Text Box 4">
            <a:extLst>
              <a:ext uri="{FF2B5EF4-FFF2-40B4-BE49-F238E27FC236}">
                <a16:creationId xmlns:a16="http://schemas.microsoft.com/office/drawing/2014/main" id="{7CCF40E6-ADD3-42A3-BF86-0C6C35A6056D}"/>
              </a:ext>
            </a:extLst>
          </p:cNvPr>
          <p:cNvSpPr txBox="1">
            <a:spLocks noChangeArrowheads="1"/>
          </p:cNvSpPr>
          <p:nvPr/>
        </p:nvSpPr>
        <p:spPr bwMode="auto">
          <a:xfrm>
            <a:off x="777555" y="1814811"/>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algn="ctr" defTabSz="914377" eaLnBrk="1" hangingPunct="1">
              <a:lnSpc>
                <a:spcPct val="100000"/>
              </a:lnSpc>
              <a:buClrTx/>
              <a:buNone/>
              <a:defRPr/>
            </a:pPr>
            <a:r>
              <a:rPr lang="en-US" altLang="en-US" sz="1800" dirty="0">
                <a:solidFill>
                  <a:srgbClr val="000066"/>
                </a:solidFill>
              </a:rPr>
              <a:t>Proposal Review / Approval</a:t>
            </a:r>
          </a:p>
        </p:txBody>
      </p:sp>
      <p:sp>
        <p:nvSpPr>
          <p:cNvPr id="27" name="Text Box 4">
            <a:extLst>
              <a:ext uri="{FF2B5EF4-FFF2-40B4-BE49-F238E27FC236}">
                <a16:creationId xmlns:a16="http://schemas.microsoft.com/office/drawing/2014/main" id="{9E6A6F63-7766-4CC3-B423-7F6E715D3309}"/>
              </a:ext>
            </a:extLst>
          </p:cNvPr>
          <p:cNvSpPr txBox="1">
            <a:spLocks noChangeArrowheads="1"/>
          </p:cNvSpPr>
          <p:nvPr/>
        </p:nvSpPr>
        <p:spPr bwMode="auto">
          <a:xfrm>
            <a:off x="786834" y="2208651"/>
            <a:ext cx="3108960" cy="646331"/>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1"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Develop Protocol, Consent, Grant, Patient Facing Material</a:t>
            </a:r>
          </a:p>
        </p:txBody>
      </p:sp>
      <p:sp>
        <p:nvSpPr>
          <p:cNvPr id="28" name="Text Box 4">
            <a:extLst>
              <a:ext uri="{FF2B5EF4-FFF2-40B4-BE49-F238E27FC236}">
                <a16:creationId xmlns:a16="http://schemas.microsoft.com/office/drawing/2014/main" id="{391C5DF6-70E2-41D5-B991-4FB745B04168}"/>
              </a:ext>
            </a:extLst>
          </p:cNvPr>
          <p:cNvSpPr txBox="1">
            <a:spLocks noChangeArrowheads="1"/>
          </p:cNvSpPr>
          <p:nvPr/>
        </p:nvSpPr>
        <p:spPr bwMode="auto">
          <a:xfrm>
            <a:off x="786834" y="2854982"/>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algn="ctr" defTabSz="914377" eaLnBrk="1" hangingPunct="1">
              <a:lnSpc>
                <a:spcPct val="100000"/>
              </a:lnSpc>
              <a:buClrTx/>
              <a:buNone/>
              <a:defRPr/>
            </a:pPr>
            <a:r>
              <a:rPr lang="en-US" altLang="en-US" sz="1800" dirty="0">
                <a:solidFill>
                  <a:srgbClr val="000066"/>
                </a:solidFill>
              </a:rPr>
              <a:t>Operations Centre Activation</a:t>
            </a:r>
          </a:p>
        </p:txBody>
      </p:sp>
      <p:sp>
        <p:nvSpPr>
          <p:cNvPr id="29" name="Text Box 4">
            <a:extLst>
              <a:ext uri="{FF2B5EF4-FFF2-40B4-BE49-F238E27FC236}">
                <a16:creationId xmlns:a16="http://schemas.microsoft.com/office/drawing/2014/main" id="{E0285326-B1DF-4434-862B-AA8481048E82}"/>
              </a:ext>
            </a:extLst>
          </p:cNvPr>
          <p:cNvSpPr txBox="1">
            <a:spLocks noChangeArrowheads="1"/>
          </p:cNvSpPr>
          <p:nvPr/>
        </p:nvSpPr>
        <p:spPr bwMode="auto">
          <a:xfrm>
            <a:off x="777555" y="3314594"/>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algn="ctr" defTabSz="914377" eaLnBrk="1" hangingPunct="1">
              <a:lnSpc>
                <a:spcPct val="100000"/>
              </a:lnSpc>
              <a:buClrTx/>
              <a:buNone/>
              <a:defRPr/>
            </a:pPr>
            <a:r>
              <a:rPr lang="en-US" altLang="en-US" sz="1800" dirty="0">
                <a:solidFill>
                  <a:srgbClr val="000066"/>
                </a:solidFill>
              </a:rPr>
              <a:t>Cancer Centres Activation</a:t>
            </a:r>
          </a:p>
        </p:txBody>
      </p:sp>
      <p:sp>
        <p:nvSpPr>
          <p:cNvPr id="30" name="Text Box 4">
            <a:extLst>
              <a:ext uri="{FF2B5EF4-FFF2-40B4-BE49-F238E27FC236}">
                <a16:creationId xmlns:a16="http://schemas.microsoft.com/office/drawing/2014/main" id="{43AF781E-55D0-4B1A-922C-4728BB5DACC2}"/>
              </a:ext>
            </a:extLst>
          </p:cNvPr>
          <p:cNvSpPr txBox="1">
            <a:spLocks noChangeArrowheads="1"/>
          </p:cNvSpPr>
          <p:nvPr/>
        </p:nvSpPr>
        <p:spPr bwMode="auto">
          <a:xfrm>
            <a:off x="777552" y="3810833"/>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algn="ctr" defTabSz="914377" eaLnBrk="1" hangingPunct="1">
              <a:lnSpc>
                <a:spcPct val="100000"/>
              </a:lnSpc>
              <a:buClrTx/>
              <a:buNone/>
              <a:defRPr/>
            </a:pPr>
            <a:r>
              <a:rPr lang="en-US" altLang="en-US" sz="1800" dirty="0">
                <a:solidFill>
                  <a:srgbClr val="000066"/>
                </a:solidFill>
              </a:rPr>
              <a:t>Accrual &amp; Data Collection</a:t>
            </a:r>
          </a:p>
        </p:txBody>
      </p:sp>
      <p:sp>
        <p:nvSpPr>
          <p:cNvPr id="31" name="Text Box 4">
            <a:extLst>
              <a:ext uri="{FF2B5EF4-FFF2-40B4-BE49-F238E27FC236}">
                <a16:creationId xmlns:a16="http://schemas.microsoft.com/office/drawing/2014/main" id="{090C39DB-0C99-4238-9C28-50A0B5D07BC4}"/>
              </a:ext>
            </a:extLst>
          </p:cNvPr>
          <p:cNvSpPr txBox="1">
            <a:spLocks noChangeArrowheads="1"/>
          </p:cNvSpPr>
          <p:nvPr/>
        </p:nvSpPr>
        <p:spPr bwMode="auto">
          <a:xfrm>
            <a:off x="777551" y="4312940"/>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algn="ctr" defTabSz="914377" eaLnBrk="1" hangingPunct="1">
              <a:lnSpc>
                <a:spcPct val="100000"/>
              </a:lnSpc>
              <a:buClrTx/>
              <a:buNone/>
              <a:defRPr/>
            </a:pPr>
            <a:r>
              <a:rPr lang="en-US" altLang="en-US" sz="1800" dirty="0">
                <a:solidFill>
                  <a:srgbClr val="000066"/>
                </a:solidFill>
              </a:rPr>
              <a:t>Closure to Accrual</a:t>
            </a:r>
          </a:p>
        </p:txBody>
      </p:sp>
      <p:sp>
        <p:nvSpPr>
          <p:cNvPr id="32" name="Text Box 4">
            <a:extLst>
              <a:ext uri="{FF2B5EF4-FFF2-40B4-BE49-F238E27FC236}">
                <a16:creationId xmlns:a16="http://schemas.microsoft.com/office/drawing/2014/main" id="{B6043CBD-28F8-4158-B52D-4AD2FB10B973}"/>
              </a:ext>
            </a:extLst>
          </p:cNvPr>
          <p:cNvSpPr txBox="1">
            <a:spLocks noChangeArrowheads="1"/>
          </p:cNvSpPr>
          <p:nvPr/>
        </p:nvSpPr>
        <p:spPr bwMode="auto">
          <a:xfrm>
            <a:off x="777551" y="4814350"/>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algn="ctr" defTabSz="914377" eaLnBrk="1" hangingPunct="1">
              <a:lnSpc>
                <a:spcPct val="100000"/>
              </a:lnSpc>
              <a:buClrTx/>
              <a:buNone/>
              <a:defRPr/>
            </a:pPr>
            <a:r>
              <a:rPr lang="en-US" altLang="en-US" sz="1800" dirty="0">
                <a:solidFill>
                  <a:srgbClr val="000066"/>
                </a:solidFill>
              </a:rPr>
              <a:t>Follow Up/Data Collection</a:t>
            </a:r>
          </a:p>
        </p:txBody>
      </p:sp>
      <p:sp>
        <p:nvSpPr>
          <p:cNvPr id="33" name="Text Box 4">
            <a:extLst>
              <a:ext uri="{FF2B5EF4-FFF2-40B4-BE49-F238E27FC236}">
                <a16:creationId xmlns:a16="http://schemas.microsoft.com/office/drawing/2014/main" id="{A575CB62-B58B-419D-91F4-A2DFD9B783BD}"/>
              </a:ext>
            </a:extLst>
          </p:cNvPr>
          <p:cNvSpPr txBox="1">
            <a:spLocks noChangeArrowheads="1"/>
          </p:cNvSpPr>
          <p:nvPr/>
        </p:nvSpPr>
        <p:spPr bwMode="auto">
          <a:xfrm>
            <a:off x="762000" y="5310920"/>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algn="ctr" defTabSz="914377" eaLnBrk="1" hangingPunct="1">
              <a:lnSpc>
                <a:spcPct val="100000"/>
              </a:lnSpc>
              <a:buClrTx/>
              <a:buNone/>
              <a:defRPr/>
            </a:pPr>
            <a:r>
              <a:rPr lang="en-US" altLang="en-US" sz="1800" dirty="0">
                <a:solidFill>
                  <a:srgbClr val="000066"/>
                </a:solidFill>
              </a:rPr>
              <a:t>Endpoint(s) Met</a:t>
            </a:r>
          </a:p>
        </p:txBody>
      </p:sp>
      <p:sp>
        <p:nvSpPr>
          <p:cNvPr id="37" name="Text Box 4">
            <a:extLst>
              <a:ext uri="{FF2B5EF4-FFF2-40B4-BE49-F238E27FC236}">
                <a16:creationId xmlns:a16="http://schemas.microsoft.com/office/drawing/2014/main" id="{3A2C6BC8-B93D-4CD0-8AC8-D2AAC3A263E8}"/>
              </a:ext>
            </a:extLst>
          </p:cNvPr>
          <p:cNvSpPr txBox="1">
            <a:spLocks noChangeArrowheads="1"/>
          </p:cNvSpPr>
          <p:nvPr/>
        </p:nvSpPr>
        <p:spPr bwMode="auto">
          <a:xfrm>
            <a:off x="765112" y="5807488"/>
            <a:ext cx="3108960" cy="369332"/>
          </a:xfrm>
          <a:prstGeom prst="rect">
            <a:avLst/>
          </a:prstGeom>
          <a:gradFill>
            <a:gsLst>
              <a:gs pos="0">
                <a:srgbClr val="618251"/>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algn="ctr" defTabSz="914377" eaLnBrk="1" hangingPunct="1">
              <a:lnSpc>
                <a:spcPct val="100000"/>
              </a:lnSpc>
              <a:buClrTx/>
              <a:buNone/>
              <a:defRPr/>
            </a:pPr>
            <a:r>
              <a:rPr lang="en-US" altLang="en-US" sz="1800" dirty="0">
                <a:solidFill>
                  <a:srgbClr val="000066"/>
                </a:solidFill>
              </a:rPr>
              <a:t>Analysis &amp; Reporting</a:t>
            </a:r>
          </a:p>
        </p:txBody>
      </p:sp>
      <p:sp>
        <p:nvSpPr>
          <p:cNvPr id="38" name="Text Box 4">
            <a:extLst>
              <a:ext uri="{FF2B5EF4-FFF2-40B4-BE49-F238E27FC236}">
                <a16:creationId xmlns:a16="http://schemas.microsoft.com/office/drawing/2014/main" id="{BFE5E50A-CD61-434D-AD83-BE70C3831ED5}"/>
              </a:ext>
            </a:extLst>
          </p:cNvPr>
          <p:cNvSpPr txBox="1">
            <a:spLocks noChangeArrowheads="1"/>
          </p:cNvSpPr>
          <p:nvPr/>
        </p:nvSpPr>
        <p:spPr bwMode="auto">
          <a:xfrm>
            <a:off x="765112" y="6306148"/>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algn="ctr" defTabSz="914377" eaLnBrk="1" hangingPunct="1">
              <a:lnSpc>
                <a:spcPct val="100000"/>
              </a:lnSpc>
              <a:buClrTx/>
              <a:buNone/>
              <a:defRPr/>
            </a:pPr>
            <a:r>
              <a:rPr lang="en-US" altLang="en-US" sz="1800" dirty="0">
                <a:solidFill>
                  <a:srgbClr val="000066"/>
                </a:solidFill>
              </a:rPr>
              <a:t>Permanent Closure</a:t>
            </a:r>
          </a:p>
        </p:txBody>
      </p:sp>
      <p:sp>
        <p:nvSpPr>
          <p:cNvPr id="39" name="Rectangle 38">
            <a:extLst>
              <a:ext uri="{FF2B5EF4-FFF2-40B4-BE49-F238E27FC236}">
                <a16:creationId xmlns:a16="http://schemas.microsoft.com/office/drawing/2014/main" id="{5C02CE4A-757F-4960-B619-866EF16F4206}"/>
              </a:ext>
            </a:extLst>
          </p:cNvPr>
          <p:cNvSpPr/>
          <p:nvPr/>
        </p:nvSpPr>
        <p:spPr>
          <a:xfrm>
            <a:off x="708580" y="756313"/>
            <a:ext cx="3246901" cy="144712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CA" sz="2400" dirty="0">
              <a:solidFill>
                <a:srgbClr val="FFFFFF"/>
              </a:solidFill>
              <a:latin typeface="Franklin Gothic Book"/>
            </a:endParaRPr>
          </a:p>
        </p:txBody>
      </p:sp>
      <p:sp>
        <p:nvSpPr>
          <p:cNvPr id="40" name="Rectangle 39">
            <a:extLst>
              <a:ext uri="{FF2B5EF4-FFF2-40B4-BE49-F238E27FC236}">
                <a16:creationId xmlns:a16="http://schemas.microsoft.com/office/drawing/2014/main" id="{0530515C-C598-4C12-AEE5-21DA8CE129F5}"/>
              </a:ext>
            </a:extLst>
          </p:cNvPr>
          <p:cNvSpPr/>
          <p:nvPr/>
        </p:nvSpPr>
        <p:spPr>
          <a:xfrm>
            <a:off x="715750" y="2783841"/>
            <a:ext cx="3201460" cy="394835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CA" sz="2400">
              <a:solidFill>
                <a:srgbClr val="FFFFFF"/>
              </a:solidFill>
              <a:latin typeface="Franklin Gothic Book"/>
            </a:endParaRPr>
          </a:p>
        </p:txBody>
      </p:sp>
      <p:sp>
        <p:nvSpPr>
          <p:cNvPr id="5" name="Rectangle 2">
            <a:extLst>
              <a:ext uri="{FF2B5EF4-FFF2-40B4-BE49-F238E27FC236}">
                <a16:creationId xmlns:a16="http://schemas.microsoft.com/office/drawing/2014/main" id="{8941DF2D-0D4A-9DF3-F0C3-0BD3E244C406}"/>
              </a:ext>
            </a:extLst>
          </p:cNvPr>
          <p:cNvSpPr>
            <a:spLocks noGrp="1" noChangeArrowheads="1"/>
          </p:cNvSpPr>
          <p:nvPr>
            <p:ph type="title"/>
          </p:nvPr>
        </p:nvSpPr>
        <p:spPr>
          <a:xfrm>
            <a:off x="1676400" y="31960"/>
            <a:ext cx="8889437" cy="608013"/>
          </a:xfrm>
          <a:noFill/>
        </p:spPr>
        <p:txBody>
          <a:bodyPr/>
          <a:lstStyle/>
          <a:p>
            <a:pPr eaLnBrk="1" hangingPunct="1"/>
            <a:r>
              <a:rPr lang="en-US" altLang="en-US" sz="3200" dirty="0">
                <a:solidFill>
                  <a:srgbClr val="446A28"/>
                </a:solidFill>
              </a:rPr>
              <a:t>Patient Rep Touchpoints in the CCTG Clinical Trial</a:t>
            </a:r>
          </a:p>
        </p:txBody>
      </p:sp>
      <p:grpSp>
        <p:nvGrpSpPr>
          <p:cNvPr id="9" name="Group 8">
            <a:extLst>
              <a:ext uri="{FF2B5EF4-FFF2-40B4-BE49-F238E27FC236}">
                <a16:creationId xmlns:a16="http://schemas.microsoft.com/office/drawing/2014/main" id="{512D8B01-30CE-58CA-859D-47C13468C0BA}"/>
              </a:ext>
            </a:extLst>
          </p:cNvPr>
          <p:cNvGrpSpPr/>
          <p:nvPr/>
        </p:nvGrpSpPr>
        <p:grpSpPr>
          <a:xfrm>
            <a:off x="8610600" y="4302076"/>
            <a:ext cx="3156468" cy="2124830"/>
            <a:chOff x="6873770" y="3276600"/>
            <a:chExt cx="4861031" cy="3272285"/>
          </a:xfrm>
        </p:grpSpPr>
        <p:pic>
          <p:nvPicPr>
            <p:cNvPr id="7" name="Picture 6">
              <a:extLst>
                <a:ext uri="{FF2B5EF4-FFF2-40B4-BE49-F238E27FC236}">
                  <a16:creationId xmlns:a16="http://schemas.microsoft.com/office/drawing/2014/main" id="{88072A4A-E868-EE1E-F820-602C4606356E}"/>
                </a:ext>
              </a:extLst>
            </p:cNvPr>
            <p:cNvPicPr>
              <a:picLocks noChangeAspect="1"/>
            </p:cNvPicPr>
            <p:nvPr/>
          </p:nvPicPr>
          <p:blipFill>
            <a:blip r:embed="rId3"/>
            <a:stretch>
              <a:fillRect/>
            </a:stretch>
          </p:blipFill>
          <p:spPr>
            <a:xfrm>
              <a:off x="6873770" y="3276600"/>
              <a:ext cx="2369662" cy="3066193"/>
            </a:xfrm>
            <a:prstGeom prst="rect">
              <a:avLst/>
            </a:prstGeom>
            <a:ln w="19050">
              <a:solidFill>
                <a:srgbClr val="0070C0"/>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11428E88-A6B6-C5AD-1740-C6E968EE13D1}"/>
                </a:ext>
              </a:extLst>
            </p:cNvPr>
            <p:cNvPicPr>
              <a:picLocks noChangeAspect="1"/>
            </p:cNvPicPr>
            <p:nvPr/>
          </p:nvPicPr>
          <p:blipFill>
            <a:blip r:embed="rId4"/>
            <a:stretch>
              <a:fillRect/>
            </a:stretch>
          </p:blipFill>
          <p:spPr>
            <a:xfrm>
              <a:off x="9448801" y="3609175"/>
              <a:ext cx="2286000" cy="2939710"/>
            </a:xfrm>
            <a:prstGeom prst="rect">
              <a:avLst/>
            </a:prstGeom>
            <a:ln w="12700">
              <a:solidFill>
                <a:srgbClr val="0070C0"/>
              </a:solidFill>
            </a:ln>
            <a:effectLst>
              <a:outerShdw blurRad="50800" dist="38100" dir="2700000" algn="tl" rotWithShape="0">
                <a:prstClr val="black">
                  <a:alpha val="40000"/>
                </a:prstClr>
              </a:outerShdw>
            </a:effectLst>
          </p:spPr>
        </p:pic>
      </p:grpSp>
      <p:pic>
        <p:nvPicPr>
          <p:cNvPr id="10" name="Picture 9">
            <a:extLst>
              <a:ext uri="{FF2B5EF4-FFF2-40B4-BE49-F238E27FC236}">
                <a16:creationId xmlns:a16="http://schemas.microsoft.com/office/drawing/2014/main" id="{1E5FAC55-0E55-D421-1C11-BB809BDAA3E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9336"/>
          <a:stretch/>
        </p:blipFill>
        <p:spPr>
          <a:xfrm>
            <a:off x="786834" y="2261845"/>
            <a:ext cx="159176" cy="360000"/>
          </a:xfrm>
          <a:prstGeom prst="rect">
            <a:avLst/>
          </a:prstGeom>
          <a:effectLst/>
        </p:spPr>
      </p:pic>
    </p:spTree>
    <p:extLst>
      <p:ext uri="{BB962C8B-B14F-4D97-AF65-F5344CB8AC3E}">
        <p14:creationId xmlns:p14="http://schemas.microsoft.com/office/powerpoint/2010/main" val="1760715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478256-E778-1960-245E-87BA514D2D5A}"/>
              </a:ext>
            </a:extLst>
          </p:cNvPr>
          <p:cNvSpPr txBox="1"/>
          <p:nvPr/>
        </p:nvSpPr>
        <p:spPr>
          <a:xfrm>
            <a:off x="4367808" y="838200"/>
            <a:ext cx="7104789" cy="5447645"/>
          </a:xfrm>
          <a:prstGeom prst="rect">
            <a:avLst/>
          </a:prstGeom>
          <a:noFill/>
        </p:spPr>
        <p:txBody>
          <a:bodyPr wrap="square" rtlCol="0">
            <a:spAutoFit/>
          </a:bodyPr>
          <a:lstStyle/>
          <a:p>
            <a:pPr defTabSz="1219140"/>
            <a:r>
              <a:rPr lang="en-CA" sz="2000" b="1" kern="0" dirty="0">
                <a:solidFill>
                  <a:srgbClr val="446A28"/>
                </a:solidFill>
                <a:latin typeface="+mj-lt"/>
              </a:rPr>
              <a:t>Trial Activation, Accrual, and Data Collection Phase</a:t>
            </a:r>
            <a:endParaRPr kumimoji="0" lang="en-CA" sz="2000" b="1" i="0" u="none" strike="noStrike" kern="0" cap="none" spc="0" normalizeH="0" baseline="0" noProof="0" dirty="0">
              <a:ln>
                <a:noFill/>
              </a:ln>
              <a:solidFill>
                <a:srgbClr val="446A28"/>
              </a:solidFill>
              <a:effectLst/>
              <a:uLnTx/>
              <a:uFillTx/>
              <a:latin typeface="+mj-lt"/>
              <a:ea typeface="+mn-ea"/>
              <a:cs typeface="+mn-cs"/>
            </a:endParaRPr>
          </a:p>
          <a:p>
            <a:pPr defTabSz="1219140"/>
            <a:endParaRPr kumimoji="0" lang="en-CA" sz="2000" b="0" i="0" u="none" strike="noStrike" kern="0" cap="none" spc="0" normalizeH="0" baseline="0" noProof="0" dirty="0">
              <a:ln>
                <a:noFill/>
              </a:ln>
              <a:solidFill>
                <a:prstClr val="black"/>
              </a:solidFill>
              <a:effectLst/>
              <a:uLnTx/>
              <a:uFillTx/>
              <a:latin typeface="Calibri" panose="020F0502020204030204"/>
              <a:ea typeface="+mn-ea"/>
              <a:cs typeface="+mn-cs"/>
            </a:endParaRPr>
          </a:p>
          <a:p>
            <a:pPr defTabSz="1219140"/>
            <a:endParaRPr kumimoji="0" lang="en-CA" sz="2000" b="0" i="0" u="none" strike="noStrike" kern="0" cap="none" spc="0" normalizeH="0" baseline="0" noProof="0" dirty="0">
              <a:ln>
                <a:noFill/>
              </a:ln>
              <a:solidFill>
                <a:prstClr val="black"/>
              </a:solidFill>
              <a:effectLst/>
              <a:uLnTx/>
              <a:uFillTx/>
              <a:latin typeface="Calibri" panose="020F0502020204030204"/>
              <a:ea typeface="+mn-ea"/>
              <a:cs typeface="+mn-cs"/>
            </a:endParaRPr>
          </a:p>
          <a:p>
            <a:pPr defTabSz="1219140"/>
            <a:endParaRPr kumimoji="0" lang="en-CA" sz="2800" b="1" i="0" u="none" strike="noStrike" kern="0" cap="none" spc="0" normalizeH="0" baseline="0" noProof="0" dirty="0">
              <a:ln>
                <a:noFill/>
              </a:ln>
              <a:solidFill>
                <a:srgbClr val="446A28"/>
              </a:solidFill>
              <a:effectLst/>
              <a:uLnTx/>
              <a:uFillTx/>
              <a:latin typeface="+mj-lt"/>
              <a:cs typeface="Calibri" panose="020F0502020204030204" pitchFamily="34" charset="0"/>
            </a:endParaRPr>
          </a:p>
          <a:p>
            <a:pPr defTabSz="1219140"/>
            <a:endParaRPr kumimoji="0" lang="en-CA" sz="2000" b="0" i="0" u="none" strike="noStrike" kern="0" cap="none" spc="0" normalizeH="0" baseline="0" noProof="0" dirty="0">
              <a:ln>
                <a:noFill/>
              </a:ln>
              <a:solidFill>
                <a:prstClr val="black"/>
              </a:solidFill>
              <a:effectLst/>
              <a:uLnTx/>
              <a:uFillTx/>
              <a:latin typeface="Calibri" panose="020F0502020204030204"/>
              <a:ea typeface="+mn-ea"/>
              <a:cs typeface="+mn-cs"/>
            </a:endParaRPr>
          </a:p>
          <a:p>
            <a:pPr defTabSz="1219140"/>
            <a:r>
              <a:rPr kumimoji="0" lang="en-CA" sz="2000" b="1" i="0" u="none" strike="noStrike" kern="0" cap="none" spc="0" normalizeH="0" baseline="0" noProof="0" dirty="0">
                <a:ln>
                  <a:noFill/>
                </a:ln>
                <a:solidFill>
                  <a:srgbClr val="446A28"/>
                </a:solidFill>
                <a:effectLst/>
                <a:uLnTx/>
                <a:uFillTx/>
                <a:latin typeface="+mj-lt"/>
                <a:ea typeface="+mn-ea"/>
                <a:cs typeface="+mn-cs"/>
              </a:rPr>
              <a:t>Tools</a:t>
            </a:r>
          </a:p>
          <a:p>
            <a:pPr marL="838181" lvl="1" indent="-380981" defTabSz="1219140">
              <a:buFont typeface="Arial" panose="020B0604020202020204" pitchFamily="34" charset="0"/>
              <a:buChar char="•"/>
            </a:pPr>
            <a:r>
              <a:rPr lang="en-CA" sz="2000" kern="0" dirty="0">
                <a:solidFill>
                  <a:prstClr val="black"/>
                </a:solidFill>
                <a:latin typeface="Calibri" panose="020F0502020204030204"/>
              </a:rPr>
              <a:t>Trial Worksheet</a:t>
            </a:r>
          </a:p>
          <a:p>
            <a:pPr marL="838181" lvl="1" indent="-380981" defTabSz="1219140">
              <a:buFont typeface="Arial" panose="020B0604020202020204" pitchFamily="34" charset="0"/>
              <a:buChar char="•"/>
            </a:pPr>
            <a:r>
              <a:rPr lang="en-CA" sz="2000" kern="0" dirty="0">
                <a:solidFill>
                  <a:prstClr val="black"/>
                </a:solidFill>
                <a:latin typeface="Calibri" panose="020F0502020204030204"/>
              </a:rPr>
              <a:t>Monthly accrual reports</a:t>
            </a:r>
          </a:p>
          <a:p>
            <a:pPr marL="838181" lvl="1" indent="-380981" defTabSz="1219140">
              <a:buFont typeface="Arial" panose="020B0604020202020204" pitchFamily="34" charset="0"/>
              <a:buChar char="•"/>
            </a:pPr>
            <a:r>
              <a:rPr kumimoji="0" lang="en-CA" sz="2000" b="0" i="0" u="none" strike="noStrike" kern="0" cap="none" spc="0" normalizeH="0" baseline="0" noProof="0" dirty="0">
                <a:ln>
                  <a:noFill/>
                </a:ln>
                <a:solidFill>
                  <a:prstClr val="black"/>
                </a:solidFill>
                <a:effectLst/>
                <a:uLnTx/>
                <a:uFillTx/>
                <a:latin typeface="Calibri" panose="020F0502020204030204"/>
                <a:ea typeface="+mn-ea"/>
                <a:cs typeface="+mn-cs"/>
              </a:rPr>
              <a:t>Portfolio Summary Matrix Report</a:t>
            </a:r>
          </a:p>
          <a:p>
            <a:pPr marL="838181" lvl="1" indent="-380981" defTabSz="1219140">
              <a:buFont typeface="Arial" panose="020B0604020202020204" pitchFamily="34" charset="0"/>
              <a:buChar char="•"/>
            </a:pPr>
            <a:endParaRPr lang="en-CA" sz="2000" kern="0" dirty="0">
              <a:solidFill>
                <a:prstClr val="black"/>
              </a:solidFill>
              <a:latin typeface="Calibri" panose="020F0502020204030204"/>
            </a:endParaRPr>
          </a:p>
          <a:p>
            <a:pPr marL="838181" lvl="1" indent="-380981" defTabSz="1219140">
              <a:buFont typeface="Arial" panose="020B0604020202020204" pitchFamily="34" charset="0"/>
              <a:buChar char="•"/>
            </a:pPr>
            <a:endParaRPr kumimoji="0" lang="en-CA" sz="20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838181" lvl="1" indent="-380981" defTabSz="1219140">
              <a:buFont typeface="Arial" panose="020B0604020202020204" pitchFamily="34" charset="0"/>
              <a:buChar char="•"/>
            </a:pPr>
            <a:endParaRPr lang="en-CA" sz="2000" kern="0" dirty="0">
              <a:solidFill>
                <a:prstClr val="black"/>
              </a:solidFill>
              <a:latin typeface="Calibri" panose="020F0502020204030204"/>
            </a:endParaRPr>
          </a:p>
          <a:p>
            <a:pPr marL="838181" lvl="1" indent="-380981" defTabSz="1219140">
              <a:buFont typeface="Arial" panose="020B0604020202020204" pitchFamily="34" charset="0"/>
              <a:buChar char="•"/>
            </a:pPr>
            <a:endParaRPr kumimoji="0" lang="en-CA" sz="20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838181" lvl="1" indent="-380981" defTabSz="1219140">
              <a:buFont typeface="Arial" panose="020B0604020202020204" pitchFamily="34" charset="0"/>
              <a:buChar char="•"/>
            </a:pPr>
            <a:endParaRPr lang="en-CA" sz="2000" kern="0" dirty="0">
              <a:solidFill>
                <a:prstClr val="black"/>
              </a:solidFill>
              <a:latin typeface="Calibri" panose="020F0502020204030204"/>
            </a:endParaRPr>
          </a:p>
          <a:p>
            <a:pPr marL="838181" lvl="1" indent="-380981" defTabSz="1219140">
              <a:buFont typeface="Arial" panose="020B0604020202020204" pitchFamily="34" charset="0"/>
              <a:buChar char="•"/>
            </a:pPr>
            <a:endParaRPr kumimoji="0" lang="en-CA" sz="2000" b="0" i="0" u="none" strike="noStrike" kern="0" cap="none" spc="0" normalizeH="0" baseline="0" noProof="0" dirty="0">
              <a:ln>
                <a:noFill/>
              </a:ln>
              <a:solidFill>
                <a:prstClr val="black"/>
              </a:solidFill>
              <a:effectLst/>
              <a:uLnTx/>
              <a:uFillTx/>
              <a:latin typeface="Calibri" panose="020F0502020204030204"/>
              <a:ea typeface="+mn-ea"/>
              <a:cs typeface="+mn-cs"/>
            </a:endParaRPr>
          </a:p>
          <a:p>
            <a:pPr defTabSz="1219140"/>
            <a:r>
              <a:rPr lang="en-CA" sz="2000" b="1" kern="0" dirty="0">
                <a:solidFill>
                  <a:srgbClr val="446A28"/>
                </a:solidFill>
                <a:latin typeface="+mj-lt"/>
              </a:rPr>
              <a:t>Tools</a:t>
            </a:r>
          </a:p>
          <a:p>
            <a:pPr marL="800100" lvl="1" indent="-342900" defTabSz="1219140">
              <a:buFont typeface="Arial" panose="020B0604020202020204" pitchFamily="34" charset="0"/>
              <a:buChar char="•"/>
            </a:pPr>
            <a:r>
              <a:rPr kumimoji="0" lang="en-CA" sz="2000" b="0" i="0" u="none" strike="noStrike" kern="0" cap="none" spc="0" normalizeH="0" baseline="0" noProof="0" dirty="0">
                <a:ln>
                  <a:noFill/>
                </a:ln>
                <a:solidFill>
                  <a:prstClr val="black"/>
                </a:solidFill>
                <a:effectLst/>
                <a:uLnTx/>
                <a:uFillTx/>
                <a:latin typeface="Calibri" panose="020F0502020204030204"/>
                <a:ea typeface="+mn-ea"/>
                <a:cs typeface="+mn-cs"/>
              </a:rPr>
              <a:t>DSMC Reports</a:t>
            </a:r>
          </a:p>
        </p:txBody>
      </p:sp>
      <p:sp>
        <p:nvSpPr>
          <p:cNvPr id="36" name="TextBox 35">
            <a:extLst>
              <a:ext uri="{FF2B5EF4-FFF2-40B4-BE49-F238E27FC236}">
                <a16:creationId xmlns:a16="http://schemas.microsoft.com/office/drawing/2014/main" id="{8986B952-F9CA-4D7C-8D42-214A384207D0}"/>
              </a:ext>
            </a:extLst>
          </p:cNvPr>
          <p:cNvSpPr txBox="1"/>
          <p:nvPr/>
        </p:nvSpPr>
        <p:spPr>
          <a:xfrm flipH="1">
            <a:off x="4683972" y="1346537"/>
            <a:ext cx="6974627" cy="101566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defTabSz="1219140"/>
            <a:r>
              <a:rPr lang="en-CA" sz="2000" b="1" dirty="0">
                <a:solidFill>
                  <a:srgbClr val="519136"/>
                </a:solidFill>
                <a:latin typeface="Franklin Gothic Book"/>
              </a:rPr>
              <a:t>DS Patient Reps</a:t>
            </a:r>
            <a:endParaRPr lang="en-CA" sz="2000" dirty="0">
              <a:solidFill>
                <a:srgbClr val="000000"/>
              </a:solidFill>
              <a:latin typeface="Franklin Gothic Book"/>
            </a:endParaRPr>
          </a:p>
          <a:p>
            <a:pPr marL="380981" indent="-380981" defTabSz="1219140">
              <a:buFont typeface="Arial" panose="020B0604020202020204" pitchFamily="34" charset="0"/>
              <a:buChar char="•"/>
            </a:pPr>
            <a:r>
              <a:rPr lang="en-CA" sz="2000" dirty="0">
                <a:solidFill>
                  <a:srgbClr val="000000"/>
                </a:solidFill>
                <a:latin typeface="Franklin Gothic Book"/>
              </a:rPr>
              <a:t>Track accrual, accrual issues, discussions; provide patient perspective in DSC committee meetings.</a:t>
            </a:r>
          </a:p>
        </p:txBody>
      </p:sp>
      <p:sp>
        <p:nvSpPr>
          <p:cNvPr id="22" name="Rectangle 21">
            <a:extLst>
              <a:ext uri="{FF2B5EF4-FFF2-40B4-BE49-F238E27FC236}">
                <a16:creationId xmlns:a16="http://schemas.microsoft.com/office/drawing/2014/main" id="{AAA1DB21-74C2-449A-BFCF-09DFF0D21D5E}"/>
              </a:ext>
            </a:extLst>
          </p:cNvPr>
          <p:cNvSpPr/>
          <p:nvPr/>
        </p:nvSpPr>
        <p:spPr>
          <a:xfrm>
            <a:off x="655718" y="6389264"/>
            <a:ext cx="1215815" cy="400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US" sz="2400">
              <a:solidFill>
                <a:srgbClr val="FFFFFF"/>
              </a:solidFill>
              <a:latin typeface="Franklin Gothic Book"/>
            </a:endParaRPr>
          </a:p>
        </p:txBody>
      </p:sp>
      <p:sp>
        <p:nvSpPr>
          <p:cNvPr id="23" name="Text Box 4">
            <a:extLst>
              <a:ext uri="{FF2B5EF4-FFF2-40B4-BE49-F238E27FC236}">
                <a16:creationId xmlns:a16="http://schemas.microsoft.com/office/drawing/2014/main" id="{38110517-1A5C-4B22-891F-AE7DB601A191}"/>
              </a:ext>
            </a:extLst>
          </p:cNvPr>
          <p:cNvSpPr txBox="1">
            <a:spLocks noChangeArrowheads="1"/>
          </p:cNvSpPr>
          <p:nvPr/>
        </p:nvSpPr>
        <p:spPr bwMode="auto">
          <a:xfrm>
            <a:off x="777559" y="838200"/>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algn="ctr" defTabSz="914377" eaLnBrk="1" hangingPunct="1">
              <a:lnSpc>
                <a:spcPct val="100000"/>
              </a:lnSpc>
              <a:buClrTx/>
              <a:buNone/>
              <a:defRPr/>
            </a:pPr>
            <a:r>
              <a:rPr lang="en-US" altLang="en-US" sz="1800" b="1" dirty="0">
                <a:solidFill>
                  <a:srgbClr val="000066"/>
                </a:solidFill>
              </a:rPr>
              <a:t>Ideation</a:t>
            </a:r>
          </a:p>
        </p:txBody>
      </p:sp>
      <p:sp>
        <p:nvSpPr>
          <p:cNvPr id="25" name="Text Box 4">
            <a:extLst>
              <a:ext uri="{FF2B5EF4-FFF2-40B4-BE49-F238E27FC236}">
                <a16:creationId xmlns:a16="http://schemas.microsoft.com/office/drawing/2014/main" id="{CAF574BA-4633-4F21-BDCA-E76EFB72CEA9}"/>
              </a:ext>
            </a:extLst>
          </p:cNvPr>
          <p:cNvSpPr txBox="1">
            <a:spLocks noChangeArrowheads="1"/>
          </p:cNvSpPr>
          <p:nvPr/>
        </p:nvSpPr>
        <p:spPr bwMode="auto">
          <a:xfrm>
            <a:off x="777556" y="1326505"/>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algn="ctr" defTabSz="914377" eaLnBrk="1" hangingPunct="1">
              <a:lnSpc>
                <a:spcPct val="100000"/>
              </a:lnSpc>
              <a:buClrTx/>
              <a:buNone/>
              <a:defRPr/>
            </a:pPr>
            <a:r>
              <a:rPr lang="en-US" altLang="en-US" sz="1800" dirty="0">
                <a:solidFill>
                  <a:srgbClr val="000066"/>
                </a:solidFill>
              </a:rPr>
              <a:t>Proposal Development</a:t>
            </a:r>
          </a:p>
        </p:txBody>
      </p:sp>
      <p:sp>
        <p:nvSpPr>
          <p:cNvPr id="26" name="Text Box 4">
            <a:extLst>
              <a:ext uri="{FF2B5EF4-FFF2-40B4-BE49-F238E27FC236}">
                <a16:creationId xmlns:a16="http://schemas.microsoft.com/office/drawing/2014/main" id="{9DD74849-DFA4-4137-B523-3EA2AC6C0F95}"/>
              </a:ext>
            </a:extLst>
          </p:cNvPr>
          <p:cNvSpPr txBox="1">
            <a:spLocks noChangeArrowheads="1"/>
          </p:cNvSpPr>
          <p:nvPr/>
        </p:nvSpPr>
        <p:spPr bwMode="auto">
          <a:xfrm>
            <a:off x="777555" y="1814811"/>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algn="ctr" defTabSz="914377" eaLnBrk="1" hangingPunct="1">
              <a:lnSpc>
                <a:spcPct val="100000"/>
              </a:lnSpc>
              <a:buClrTx/>
              <a:buNone/>
              <a:defRPr/>
            </a:pPr>
            <a:r>
              <a:rPr lang="en-US" altLang="en-US" sz="1800" dirty="0">
                <a:solidFill>
                  <a:srgbClr val="000066"/>
                </a:solidFill>
              </a:rPr>
              <a:t>Proposal Review / Approval</a:t>
            </a:r>
          </a:p>
        </p:txBody>
      </p:sp>
      <p:sp>
        <p:nvSpPr>
          <p:cNvPr id="27" name="Text Box 4">
            <a:extLst>
              <a:ext uri="{FF2B5EF4-FFF2-40B4-BE49-F238E27FC236}">
                <a16:creationId xmlns:a16="http://schemas.microsoft.com/office/drawing/2014/main" id="{4757E002-191A-41A9-835C-27466ECD5723}"/>
              </a:ext>
            </a:extLst>
          </p:cNvPr>
          <p:cNvSpPr txBox="1">
            <a:spLocks noChangeArrowheads="1"/>
          </p:cNvSpPr>
          <p:nvPr/>
        </p:nvSpPr>
        <p:spPr bwMode="auto">
          <a:xfrm>
            <a:off x="777551" y="2195898"/>
            <a:ext cx="3108960" cy="646331"/>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Develop Protocol, Consent, Grant, Patient Facing Material</a:t>
            </a:r>
          </a:p>
        </p:txBody>
      </p:sp>
      <p:sp>
        <p:nvSpPr>
          <p:cNvPr id="28" name="Text Box 4">
            <a:extLst>
              <a:ext uri="{FF2B5EF4-FFF2-40B4-BE49-F238E27FC236}">
                <a16:creationId xmlns:a16="http://schemas.microsoft.com/office/drawing/2014/main" id="{00B0342B-BD94-4597-A78C-F33413934DC8}"/>
              </a:ext>
            </a:extLst>
          </p:cNvPr>
          <p:cNvSpPr txBox="1">
            <a:spLocks noChangeArrowheads="1"/>
          </p:cNvSpPr>
          <p:nvPr/>
        </p:nvSpPr>
        <p:spPr bwMode="auto">
          <a:xfrm>
            <a:off x="777555" y="2807965"/>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algn="ctr" defTabSz="914377" eaLnBrk="1" hangingPunct="1">
              <a:lnSpc>
                <a:spcPct val="100000"/>
              </a:lnSpc>
              <a:buClrTx/>
              <a:buNone/>
              <a:defRPr/>
            </a:pPr>
            <a:r>
              <a:rPr lang="en-US" altLang="en-US" sz="1800" b="1" dirty="0">
                <a:solidFill>
                  <a:srgbClr val="000066"/>
                </a:solidFill>
              </a:rPr>
              <a:t>Operations Centre Activation</a:t>
            </a:r>
          </a:p>
        </p:txBody>
      </p:sp>
      <p:sp>
        <p:nvSpPr>
          <p:cNvPr id="29" name="Text Box 4">
            <a:extLst>
              <a:ext uri="{FF2B5EF4-FFF2-40B4-BE49-F238E27FC236}">
                <a16:creationId xmlns:a16="http://schemas.microsoft.com/office/drawing/2014/main" id="{D5D5D6AC-7024-4E73-A3E3-F0047F506BA2}"/>
              </a:ext>
            </a:extLst>
          </p:cNvPr>
          <p:cNvSpPr txBox="1">
            <a:spLocks noChangeArrowheads="1"/>
          </p:cNvSpPr>
          <p:nvPr/>
        </p:nvSpPr>
        <p:spPr bwMode="auto">
          <a:xfrm>
            <a:off x="777555" y="3314594"/>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algn="ctr" defTabSz="914377" eaLnBrk="1" hangingPunct="1">
              <a:lnSpc>
                <a:spcPct val="100000"/>
              </a:lnSpc>
              <a:buClrTx/>
              <a:buNone/>
              <a:defRPr/>
            </a:pPr>
            <a:r>
              <a:rPr lang="en-US" altLang="en-US" sz="1800" b="1" dirty="0">
                <a:solidFill>
                  <a:srgbClr val="000066"/>
                </a:solidFill>
              </a:rPr>
              <a:t>Cancer Centres Activation</a:t>
            </a:r>
          </a:p>
        </p:txBody>
      </p:sp>
      <p:sp>
        <p:nvSpPr>
          <p:cNvPr id="30" name="Text Box 4">
            <a:extLst>
              <a:ext uri="{FF2B5EF4-FFF2-40B4-BE49-F238E27FC236}">
                <a16:creationId xmlns:a16="http://schemas.microsoft.com/office/drawing/2014/main" id="{7BA3AF44-884C-45A7-9A19-B6CDE8860C5C}"/>
              </a:ext>
            </a:extLst>
          </p:cNvPr>
          <p:cNvSpPr txBox="1">
            <a:spLocks noChangeArrowheads="1"/>
          </p:cNvSpPr>
          <p:nvPr/>
        </p:nvSpPr>
        <p:spPr bwMode="auto">
          <a:xfrm>
            <a:off x="777552" y="3810833"/>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algn="ctr" defTabSz="914377" eaLnBrk="1" hangingPunct="1">
              <a:lnSpc>
                <a:spcPct val="100000"/>
              </a:lnSpc>
              <a:buClrTx/>
              <a:buNone/>
              <a:defRPr/>
            </a:pPr>
            <a:r>
              <a:rPr lang="en-US" altLang="en-US" sz="1800" b="1" dirty="0">
                <a:solidFill>
                  <a:srgbClr val="000066"/>
                </a:solidFill>
              </a:rPr>
              <a:t>Accrual &amp; Data Collection</a:t>
            </a:r>
          </a:p>
        </p:txBody>
      </p:sp>
      <p:sp>
        <p:nvSpPr>
          <p:cNvPr id="31" name="Text Box 4">
            <a:extLst>
              <a:ext uri="{FF2B5EF4-FFF2-40B4-BE49-F238E27FC236}">
                <a16:creationId xmlns:a16="http://schemas.microsoft.com/office/drawing/2014/main" id="{F6D3A0E3-D104-4361-93CE-340EB4E3D531}"/>
              </a:ext>
            </a:extLst>
          </p:cNvPr>
          <p:cNvSpPr txBox="1">
            <a:spLocks noChangeArrowheads="1"/>
          </p:cNvSpPr>
          <p:nvPr/>
        </p:nvSpPr>
        <p:spPr bwMode="auto">
          <a:xfrm>
            <a:off x="777551" y="4312940"/>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algn="ctr" defTabSz="914377" eaLnBrk="1" hangingPunct="1">
              <a:lnSpc>
                <a:spcPct val="100000"/>
              </a:lnSpc>
              <a:buClrTx/>
              <a:buNone/>
              <a:defRPr/>
            </a:pPr>
            <a:r>
              <a:rPr lang="en-US" altLang="en-US" sz="1800" b="1" dirty="0">
                <a:solidFill>
                  <a:srgbClr val="000066"/>
                </a:solidFill>
              </a:rPr>
              <a:t>Closure to Accrual</a:t>
            </a:r>
          </a:p>
        </p:txBody>
      </p:sp>
      <p:sp>
        <p:nvSpPr>
          <p:cNvPr id="32" name="Text Box 4">
            <a:extLst>
              <a:ext uri="{FF2B5EF4-FFF2-40B4-BE49-F238E27FC236}">
                <a16:creationId xmlns:a16="http://schemas.microsoft.com/office/drawing/2014/main" id="{D48AA767-03C2-4D2F-ADE6-1C4B84C5A24D}"/>
              </a:ext>
            </a:extLst>
          </p:cNvPr>
          <p:cNvSpPr txBox="1">
            <a:spLocks noChangeArrowheads="1"/>
          </p:cNvSpPr>
          <p:nvPr/>
        </p:nvSpPr>
        <p:spPr bwMode="auto">
          <a:xfrm>
            <a:off x="777551" y="4814350"/>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algn="ctr" defTabSz="914377" eaLnBrk="1" hangingPunct="1">
              <a:lnSpc>
                <a:spcPct val="100000"/>
              </a:lnSpc>
              <a:buClrTx/>
              <a:buNone/>
              <a:defRPr/>
            </a:pPr>
            <a:r>
              <a:rPr lang="en-US" altLang="en-US" sz="1800" b="1" dirty="0">
                <a:solidFill>
                  <a:srgbClr val="000066"/>
                </a:solidFill>
              </a:rPr>
              <a:t>Follow Up/Data Collection</a:t>
            </a:r>
          </a:p>
        </p:txBody>
      </p:sp>
      <p:sp>
        <p:nvSpPr>
          <p:cNvPr id="33" name="Text Box 4">
            <a:extLst>
              <a:ext uri="{FF2B5EF4-FFF2-40B4-BE49-F238E27FC236}">
                <a16:creationId xmlns:a16="http://schemas.microsoft.com/office/drawing/2014/main" id="{12B0C8C9-2C71-4AB6-B3AE-C5B3310643C7}"/>
              </a:ext>
            </a:extLst>
          </p:cNvPr>
          <p:cNvSpPr txBox="1">
            <a:spLocks noChangeArrowheads="1"/>
          </p:cNvSpPr>
          <p:nvPr/>
        </p:nvSpPr>
        <p:spPr bwMode="auto">
          <a:xfrm>
            <a:off x="762000" y="5310920"/>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algn="ctr" defTabSz="914377" eaLnBrk="1" hangingPunct="1">
              <a:lnSpc>
                <a:spcPct val="100000"/>
              </a:lnSpc>
              <a:buClrTx/>
              <a:buNone/>
              <a:defRPr/>
            </a:pPr>
            <a:r>
              <a:rPr lang="en-US" altLang="en-US" sz="1800" dirty="0">
                <a:solidFill>
                  <a:srgbClr val="000066"/>
                </a:solidFill>
              </a:rPr>
              <a:t>Endpoint(s) Met</a:t>
            </a:r>
          </a:p>
        </p:txBody>
      </p:sp>
      <p:sp>
        <p:nvSpPr>
          <p:cNvPr id="35" name="Text Box 4">
            <a:extLst>
              <a:ext uri="{FF2B5EF4-FFF2-40B4-BE49-F238E27FC236}">
                <a16:creationId xmlns:a16="http://schemas.microsoft.com/office/drawing/2014/main" id="{632A0BC1-01B7-4348-9A40-117010725AAF}"/>
              </a:ext>
            </a:extLst>
          </p:cNvPr>
          <p:cNvSpPr txBox="1">
            <a:spLocks noChangeArrowheads="1"/>
          </p:cNvSpPr>
          <p:nvPr/>
        </p:nvSpPr>
        <p:spPr bwMode="auto">
          <a:xfrm>
            <a:off x="765112" y="5807488"/>
            <a:ext cx="3108960" cy="369332"/>
          </a:xfrm>
          <a:prstGeom prst="rect">
            <a:avLst/>
          </a:prstGeom>
          <a:gradFill>
            <a:gsLst>
              <a:gs pos="0">
                <a:srgbClr val="618251"/>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algn="ctr" defTabSz="914377" eaLnBrk="1" hangingPunct="1">
              <a:lnSpc>
                <a:spcPct val="100000"/>
              </a:lnSpc>
              <a:buClrTx/>
              <a:buNone/>
              <a:defRPr/>
            </a:pPr>
            <a:r>
              <a:rPr lang="en-US" altLang="en-US" sz="1800" dirty="0">
                <a:solidFill>
                  <a:srgbClr val="000066"/>
                </a:solidFill>
              </a:rPr>
              <a:t>Analysis &amp; Reporting</a:t>
            </a:r>
          </a:p>
        </p:txBody>
      </p:sp>
      <p:sp>
        <p:nvSpPr>
          <p:cNvPr id="37" name="Text Box 4">
            <a:extLst>
              <a:ext uri="{FF2B5EF4-FFF2-40B4-BE49-F238E27FC236}">
                <a16:creationId xmlns:a16="http://schemas.microsoft.com/office/drawing/2014/main" id="{88D536AA-1715-4792-9BF1-C2C1038F756F}"/>
              </a:ext>
            </a:extLst>
          </p:cNvPr>
          <p:cNvSpPr txBox="1">
            <a:spLocks noChangeArrowheads="1"/>
          </p:cNvSpPr>
          <p:nvPr/>
        </p:nvSpPr>
        <p:spPr bwMode="auto">
          <a:xfrm>
            <a:off x="765112" y="6306148"/>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algn="ctr" defTabSz="914377" eaLnBrk="1" hangingPunct="1">
              <a:lnSpc>
                <a:spcPct val="100000"/>
              </a:lnSpc>
              <a:buClrTx/>
              <a:buNone/>
              <a:defRPr/>
            </a:pPr>
            <a:r>
              <a:rPr lang="en-US" altLang="en-US" sz="1800" dirty="0">
                <a:solidFill>
                  <a:srgbClr val="000066"/>
                </a:solidFill>
              </a:rPr>
              <a:t>Permanent Closure</a:t>
            </a:r>
          </a:p>
        </p:txBody>
      </p:sp>
      <p:sp>
        <p:nvSpPr>
          <p:cNvPr id="38" name="Rectangle 37">
            <a:extLst>
              <a:ext uri="{FF2B5EF4-FFF2-40B4-BE49-F238E27FC236}">
                <a16:creationId xmlns:a16="http://schemas.microsoft.com/office/drawing/2014/main" id="{D0653864-F6CA-4A26-8A9F-43F91F09A1CF}"/>
              </a:ext>
            </a:extLst>
          </p:cNvPr>
          <p:cNvSpPr/>
          <p:nvPr/>
        </p:nvSpPr>
        <p:spPr>
          <a:xfrm>
            <a:off x="716559" y="817424"/>
            <a:ext cx="3246901" cy="199865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CA" sz="2400" dirty="0">
              <a:solidFill>
                <a:srgbClr val="FFFFFF"/>
              </a:solidFill>
              <a:latin typeface="Franklin Gothic Book"/>
            </a:endParaRPr>
          </a:p>
        </p:txBody>
      </p:sp>
      <p:sp>
        <p:nvSpPr>
          <p:cNvPr id="39" name="Rectangle 38">
            <a:extLst>
              <a:ext uri="{FF2B5EF4-FFF2-40B4-BE49-F238E27FC236}">
                <a16:creationId xmlns:a16="http://schemas.microsoft.com/office/drawing/2014/main" id="{54BDC93D-015F-4432-91B2-AA89A607B27E}"/>
              </a:ext>
            </a:extLst>
          </p:cNvPr>
          <p:cNvSpPr/>
          <p:nvPr/>
        </p:nvSpPr>
        <p:spPr>
          <a:xfrm>
            <a:off x="716559" y="5236029"/>
            <a:ext cx="3246901" cy="155504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CA" sz="2400">
              <a:solidFill>
                <a:srgbClr val="FFFFFF"/>
              </a:solidFill>
              <a:latin typeface="Franklin Gothic Book"/>
            </a:endParaRPr>
          </a:p>
        </p:txBody>
      </p:sp>
      <p:sp>
        <p:nvSpPr>
          <p:cNvPr id="4" name="Rectangle 2">
            <a:extLst>
              <a:ext uri="{FF2B5EF4-FFF2-40B4-BE49-F238E27FC236}">
                <a16:creationId xmlns:a16="http://schemas.microsoft.com/office/drawing/2014/main" id="{89F40E39-F527-E137-1490-FE926D47D7A3}"/>
              </a:ext>
            </a:extLst>
          </p:cNvPr>
          <p:cNvSpPr>
            <a:spLocks noGrp="1" noChangeArrowheads="1"/>
          </p:cNvSpPr>
          <p:nvPr>
            <p:ph type="title"/>
          </p:nvPr>
        </p:nvSpPr>
        <p:spPr>
          <a:xfrm>
            <a:off x="1676400" y="31960"/>
            <a:ext cx="8889437" cy="608013"/>
          </a:xfrm>
          <a:noFill/>
        </p:spPr>
        <p:txBody>
          <a:bodyPr/>
          <a:lstStyle/>
          <a:p>
            <a:pPr eaLnBrk="1" hangingPunct="1"/>
            <a:r>
              <a:rPr lang="en-US" altLang="en-US" sz="3200" dirty="0">
                <a:solidFill>
                  <a:srgbClr val="446A28"/>
                </a:solidFill>
              </a:rPr>
              <a:t>Patient Rep Touchpoints in the CCTG Clinical Trial</a:t>
            </a:r>
          </a:p>
        </p:txBody>
      </p:sp>
      <p:sp>
        <p:nvSpPr>
          <p:cNvPr id="7" name="TextBox 6">
            <a:extLst>
              <a:ext uri="{FF2B5EF4-FFF2-40B4-BE49-F238E27FC236}">
                <a16:creationId xmlns:a16="http://schemas.microsoft.com/office/drawing/2014/main" id="{C57D304B-E644-C321-27DD-54DA5DF2AD89}"/>
              </a:ext>
            </a:extLst>
          </p:cNvPr>
          <p:cNvSpPr txBox="1"/>
          <p:nvPr/>
        </p:nvSpPr>
        <p:spPr>
          <a:xfrm flipH="1">
            <a:off x="4683971" y="3987481"/>
            <a:ext cx="6974627" cy="132343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defTabSz="1219140"/>
            <a:r>
              <a:rPr lang="en-CA" sz="2000" b="1" dirty="0">
                <a:solidFill>
                  <a:srgbClr val="519136"/>
                </a:solidFill>
                <a:latin typeface="Franklin Gothic Book"/>
              </a:rPr>
              <a:t>DSMC Patient Reps</a:t>
            </a:r>
            <a:endParaRPr lang="en-CA" sz="2000" dirty="0">
              <a:solidFill>
                <a:srgbClr val="000000"/>
              </a:solidFill>
              <a:latin typeface="Franklin Gothic Book"/>
            </a:endParaRPr>
          </a:p>
          <a:p>
            <a:pPr marL="380981" indent="-380981" defTabSz="1219140">
              <a:buFont typeface="Arial" panose="020B0604020202020204" pitchFamily="34" charset="0"/>
              <a:buChar char="•"/>
            </a:pPr>
            <a:r>
              <a:rPr lang="en-CA" sz="2000" dirty="0">
                <a:solidFill>
                  <a:srgbClr val="000000"/>
                </a:solidFill>
                <a:latin typeface="Franklin Gothic Book"/>
              </a:rPr>
              <a:t>Track, discuss, and make recommendations as required regarding adverse events, potential safety issues, and recruitment.</a:t>
            </a:r>
          </a:p>
        </p:txBody>
      </p:sp>
      <p:pic>
        <p:nvPicPr>
          <p:cNvPr id="8" name="Picture 7">
            <a:extLst>
              <a:ext uri="{FF2B5EF4-FFF2-40B4-BE49-F238E27FC236}">
                <a16:creationId xmlns:a16="http://schemas.microsoft.com/office/drawing/2014/main" id="{BDADC4F1-3C72-1350-7792-8D81928CC7B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9336"/>
          <a:stretch/>
        </p:blipFill>
        <p:spPr>
          <a:xfrm>
            <a:off x="685800" y="3831000"/>
            <a:ext cx="159176" cy="360000"/>
          </a:xfrm>
          <a:prstGeom prst="rect">
            <a:avLst/>
          </a:prstGeom>
          <a:effectLst/>
        </p:spPr>
      </p:pic>
    </p:spTree>
    <p:extLst>
      <p:ext uri="{BB962C8B-B14F-4D97-AF65-F5344CB8AC3E}">
        <p14:creationId xmlns:p14="http://schemas.microsoft.com/office/powerpoint/2010/main" val="28361714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D5B01D88-00E2-42FE-A894-8583301F36C2}"/>
              </a:ext>
            </a:extLst>
          </p:cNvPr>
          <p:cNvSpPr txBox="1"/>
          <p:nvPr/>
        </p:nvSpPr>
        <p:spPr>
          <a:xfrm>
            <a:off x="4271799" y="836714"/>
            <a:ext cx="7680853" cy="830997"/>
          </a:xfrm>
          <a:prstGeom prst="rect">
            <a:avLst/>
          </a:prstGeom>
          <a:noFill/>
        </p:spPr>
        <p:txBody>
          <a:bodyPr wrap="square" rtlCol="0">
            <a:spAutoFit/>
          </a:bodyPr>
          <a:lstStyle/>
          <a:p>
            <a:pPr defTabSz="1219140"/>
            <a:r>
              <a:rPr lang="en-CA" sz="2000" b="1" dirty="0">
                <a:solidFill>
                  <a:srgbClr val="446A28"/>
                </a:solidFill>
                <a:latin typeface="+mj-lt"/>
              </a:rPr>
              <a:t>Analysis &amp; Reporting</a:t>
            </a:r>
          </a:p>
          <a:p>
            <a:pPr defTabSz="1219140"/>
            <a:endParaRPr lang="en-CA" sz="800" b="1" dirty="0">
              <a:solidFill>
                <a:srgbClr val="519136"/>
              </a:solidFill>
              <a:latin typeface="Franklin Gothic Book"/>
            </a:endParaRPr>
          </a:p>
          <a:p>
            <a:pPr defTabSz="1219140"/>
            <a:endParaRPr lang="en-CA" sz="2000" dirty="0">
              <a:solidFill>
                <a:srgbClr val="000000"/>
              </a:solidFill>
              <a:latin typeface="Franklin Gothic Book"/>
            </a:endParaRPr>
          </a:p>
        </p:txBody>
      </p:sp>
      <p:sp>
        <p:nvSpPr>
          <p:cNvPr id="36" name="TextBox 35">
            <a:extLst>
              <a:ext uri="{FF2B5EF4-FFF2-40B4-BE49-F238E27FC236}">
                <a16:creationId xmlns:a16="http://schemas.microsoft.com/office/drawing/2014/main" id="{8986B952-F9CA-4D7C-8D42-214A384207D0}"/>
              </a:ext>
            </a:extLst>
          </p:cNvPr>
          <p:cNvSpPr txBox="1"/>
          <p:nvPr/>
        </p:nvSpPr>
        <p:spPr>
          <a:xfrm flipH="1">
            <a:off x="4327591" y="1356620"/>
            <a:ext cx="7296811" cy="101566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defTabSz="1219140"/>
            <a:r>
              <a:rPr lang="en-CA" sz="2000" b="1" dirty="0">
                <a:solidFill>
                  <a:srgbClr val="519136"/>
                </a:solidFill>
                <a:latin typeface="Franklin Gothic Book"/>
              </a:rPr>
              <a:t>Patient Rep’s Role</a:t>
            </a:r>
            <a:r>
              <a:rPr lang="en-CA" sz="2000" dirty="0">
                <a:solidFill>
                  <a:srgbClr val="000000"/>
                </a:solidFill>
                <a:latin typeface="Franklin Gothic Book"/>
              </a:rPr>
              <a:t> </a:t>
            </a:r>
          </a:p>
          <a:p>
            <a:pPr marL="380981" indent="-380981" defTabSz="1219140">
              <a:buFont typeface="Arial" panose="020B0604020202020204" pitchFamily="34" charset="0"/>
              <a:buChar char="•"/>
            </a:pPr>
            <a:r>
              <a:rPr lang="en-CA" sz="2000" dirty="0">
                <a:solidFill>
                  <a:srgbClr val="000000"/>
                </a:solidFill>
                <a:latin typeface="Franklin Gothic Book"/>
              </a:rPr>
              <a:t>Learn of the trial results in DSC meeting</a:t>
            </a:r>
          </a:p>
          <a:p>
            <a:pPr marL="380981" indent="-380981" defTabSz="1219140">
              <a:buFont typeface="Arial" panose="020B0604020202020204" pitchFamily="34" charset="0"/>
              <a:buChar char="•"/>
            </a:pPr>
            <a:r>
              <a:rPr lang="en-CA" sz="2000" dirty="0">
                <a:solidFill>
                  <a:srgbClr val="000000"/>
                </a:solidFill>
                <a:latin typeface="Franklin Gothic Book"/>
              </a:rPr>
              <a:t>Future: assist with plain language summaries of trial results</a:t>
            </a:r>
          </a:p>
        </p:txBody>
      </p:sp>
      <p:sp>
        <p:nvSpPr>
          <p:cNvPr id="21" name="Rectangle 20">
            <a:extLst>
              <a:ext uri="{FF2B5EF4-FFF2-40B4-BE49-F238E27FC236}">
                <a16:creationId xmlns:a16="http://schemas.microsoft.com/office/drawing/2014/main" id="{1AF84533-617E-4255-B06F-82FFEB743264}"/>
              </a:ext>
            </a:extLst>
          </p:cNvPr>
          <p:cNvSpPr/>
          <p:nvPr/>
        </p:nvSpPr>
        <p:spPr>
          <a:xfrm>
            <a:off x="619083" y="5710389"/>
            <a:ext cx="3246901" cy="1101664"/>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CA" sz="2400">
              <a:solidFill>
                <a:srgbClr val="FFFFFF"/>
              </a:solidFill>
              <a:latin typeface="Franklin Gothic Book"/>
            </a:endParaRPr>
          </a:p>
        </p:txBody>
      </p:sp>
      <p:sp>
        <p:nvSpPr>
          <p:cNvPr id="23" name="Text Box 4">
            <a:extLst>
              <a:ext uri="{FF2B5EF4-FFF2-40B4-BE49-F238E27FC236}">
                <a16:creationId xmlns:a16="http://schemas.microsoft.com/office/drawing/2014/main" id="{A61D7381-76D0-403C-932B-62E3BD725EF5}"/>
              </a:ext>
            </a:extLst>
          </p:cNvPr>
          <p:cNvSpPr txBox="1">
            <a:spLocks noChangeArrowheads="1"/>
          </p:cNvSpPr>
          <p:nvPr/>
        </p:nvSpPr>
        <p:spPr bwMode="auto">
          <a:xfrm>
            <a:off x="777559" y="838200"/>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algn="ctr" defTabSz="914377" eaLnBrk="1" hangingPunct="1">
              <a:lnSpc>
                <a:spcPct val="100000"/>
              </a:lnSpc>
              <a:buClrTx/>
              <a:buNone/>
              <a:defRPr/>
            </a:pPr>
            <a:r>
              <a:rPr lang="en-US" altLang="en-US" sz="1800" b="1" dirty="0">
                <a:solidFill>
                  <a:srgbClr val="000066"/>
                </a:solidFill>
              </a:rPr>
              <a:t>Ideation</a:t>
            </a:r>
          </a:p>
        </p:txBody>
      </p:sp>
      <p:sp>
        <p:nvSpPr>
          <p:cNvPr id="24" name="Text Box 4">
            <a:extLst>
              <a:ext uri="{FF2B5EF4-FFF2-40B4-BE49-F238E27FC236}">
                <a16:creationId xmlns:a16="http://schemas.microsoft.com/office/drawing/2014/main" id="{CC35141A-4E7C-4B31-AD9A-5D6FDBE7B393}"/>
              </a:ext>
            </a:extLst>
          </p:cNvPr>
          <p:cNvSpPr txBox="1">
            <a:spLocks noChangeArrowheads="1"/>
          </p:cNvSpPr>
          <p:nvPr/>
        </p:nvSpPr>
        <p:spPr bwMode="auto">
          <a:xfrm>
            <a:off x="777556" y="1326505"/>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algn="ctr" defTabSz="914377" eaLnBrk="1" hangingPunct="1">
              <a:lnSpc>
                <a:spcPct val="100000"/>
              </a:lnSpc>
              <a:buClrTx/>
              <a:buNone/>
              <a:defRPr/>
            </a:pPr>
            <a:r>
              <a:rPr lang="en-US" altLang="en-US" sz="1800" dirty="0">
                <a:solidFill>
                  <a:srgbClr val="000066"/>
                </a:solidFill>
              </a:rPr>
              <a:t>Proposal Development</a:t>
            </a:r>
          </a:p>
        </p:txBody>
      </p:sp>
      <p:sp>
        <p:nvSpPr>
          <p:cNvPr id="25" name="Text Box 4">
            <a:extLst>
              <a:ext uri="{FF2B5EF4-FFF2-40B4-BE49-F238E27FC236}">
                <a16:creationId xmlns:a16="http://schemas.microsoft.com/office/drawing/2014/main" id="{7365A1E0-F93C-49C7-BE63-7B1E053E8BD7}"/>
              </a:ext>
            </a:extLst>
          </p:cNvPr>
          <p:cNvSpPr txBox="1">
            <a:spLocks noChangeArrowheads="1"/>
          </p:cNvSpPr>
          <p:nvPr/>
        </p:nvSpPr>
        <p:spPr bwMode="auto">
          <a:xfrm>
            <a:off x="777555" y="1814811"/>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algn="ctr" defTabSz="914377" eaLnBrk="1" hangingPunct="1">
              <a:lnSpc>
                <a:spcPct val="100000"/>
              </a:lnSpc>
              <a:buClrTx/>
              <a:buNone/>
              <a:defRPr/>
            </a:pPr>
            <a:r>
              <a:rPr lang="en-US" altLang="en-US" sz="1800" dirty="0">
                <a:solidFill>
                  <a:srgbClr val="000066"/>
                </a:solidFill>
              </a:rPr>
              <a:t>Proposal Review / Approval</a:t>
            </a:r>
          </a:p>
        </p:txBody>
      </p:sp>
      <p:sp>
        <p:nvSpPr>
          <p:cNvPr id="26" name="Text Box 4">
            <a:extLst>
              <a:ext uri="{FF2B5EF4-FFF2-40B4-BE49-F238E27FC236}">
                <a16:creationId xmlns:a16="http://schemas.microsoft.com/office/drawing/2014/main" id="{4F707B41-C70F-4DF2-A868-7747B2805B0B}"/>
              </a:ext>
            </a:extLst>
          </p:cNvPr>
          <p:cNvSpPr txBox="1">
            <a:spLocks noChangeArrowheads="1"/>
          </p:cNvSpPr>
          <p:nvPr/>
        </p:nvSpPr>
        <p:spPr bwMode="auto">
          <a:xfrm>
            <a:off x="777551" y="2210692"/>
            <a:ext cx="3108960" cy="646331"/>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Develop Protocol, Consent, Grant, Patient Facing Material</a:t>
            </a:r>
          </a:p>
        </p:txBody>
      </p:sp>
      <p:sp>
        <p:nvSpPr>
          <p:cNvPr id="27" name="Text Box 4">
            <a:extLst>
              <a:ext uri="{FF2B5EF4-FFF2-40B4-BE49-F238E27FC236}">
                <a16:creationId xmlns:a16="http://schemas.microsoft.com/office/drawing/2014/main" id="{486F06D3-F0C8-40F0-8376-D28463DBB672}"/>
              </a:ext>
            </a:extLst>
          </p:cNvPr>
          <p:cNvSpPr txBox="1">
            <a:spLocks noChangeArrowheads="1"/>
          </p:cNvSpPr>
          <p:nvPr/>
        </p:nvSpPr>
        <p:spPr bwMode="auto">
          <a:xfrm>
            <a:off x="777551" y="2839607"/>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algn="ctr" defTabSz="914377" eaLnBrk="1" hangingPunct="1">
              <a:lnSpc>
                <a:spcPct val="100000"/>
              </a:lnSpc>
              <a:buClrTx/>
              <a:buNone/>
              <a:defRPr/>
            </a:pPr>
            <a:r>
              <a:rPr lang="en-US" altLang="en-US" sz="1800" dirty="0">
                <a:solidFill>
                  <a:srgbClr val="000066"/>
                </a:solidFill>
              </a:rPr>
              <a:t>Operations Centre Activation</a:t>
            </a:r>
          </a:p>
        </p:txBody>
      </p:sp>
      <p:sp>
        <p:nvSpPr>
          <p:cNvPr id="28" name="Text Box 4">
            <a:extLst>
              <a:ext uri="{FF2B5EF4-FFF2-40B4-BE49-F238E27FC236}">
                <a16:creationId xmlns:a16="http://schemas.microsoft.com/office/drawing/2014/main" id="{317A238B-B996-460A-9E69-B14E72A23E24}"/>
              </a:ext>
            </a:extLst>
          </p:cNvPr>
          <p:cNvSpPr txBox="1">
            <a:spLocks noChangeArrowheads="1"/>
          </p:cNvSpPr>
          <p:nvPr/>
        </p:nvSpPr>
        <p:spPr bwMode="auto">
          <a:xfrm>
            <a:off x="777555" y="3314594"/>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algn="ctr" defTabSz="914377" eaLnBrk="1" hangingPunct="1">
              <a:lnSpc>
                <a:spcPct val="100000"/>
              </a:lnSpc>
              <a:buClrTx/>
              <a:buNone/>
              <a:defRPr/>
            </a:pPr>
            <a:r>
              <a:rPr lang="en-US" altLang="en-US" sz="1800" dirty="0">
                <a:solidFill>
                  <a:srgbClr val="000066"/>
                </a:solidFill>
              </a:rPr>
              <a:t>Cancer Centres Activation</a:t>
            </a:r>
          </a:p>
        </p:txBody>
      </p:sp>
      <p:sp>
        <p:nvSpPr>
          <p:cNvPr id="29" name="Text Box 4">
            <a:extLst>
              <a:ext uri="{FF2B5EF4-FFF2-40B4-BE49-F238E27FC236}">
                <a16:creationId xmlns:a16="http://schemas.microsoft.com/office/drawing/2014/main" id="{612D79C2-C68A-4985-AA1B-91E7087479FD}"/>
              </a:ext>
            </a:extLst>
          </p:cNvPr>
          <p:cNvSpPr txBox="1">
            <a:spLocks noChangeArrowheads="1"/>
          </p:cNvSpPr>
          <p:nvPr/>
        </p:nvSpPr>
        <p:spPr bwMode="auto">
          <a:xfrm>
            <a:off x="777552" y="3810833"/>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algn="ctr" defTabSz="914377" eaLnBrk="1" hangingPunct="1">
              <a:lnSpc>
                <a:spcPct val="100000"/>
              </a:lnSpc>
              <a:buClrTx/>
              <a:buNone/>
              <a:defRPr/>
            </a:pPr>
            <a:r>
              <a:rPr lang="en-US" altLang="en-US" sz="1800" dirty="0">
                <a:solidFill>
                  <a:srgbClr val="000066"/>
                </a:solidFill>
              </a:rPr>
              <a:t>Accrual &amp; Data Collection</a:t>
            </a:r>
          </a:p>
        </p:txBody>
      </p:sp>
      <p:sp>
        <p:nvSpPr>
          <p:cNvPr id="30" name="Text Box 4">
            <a:extLst>
              <a:ext uri="{FF2B5EF4-FFF2-40B4-BE49-F238E27FC236}">
                <a16:creationId xmlns:a16="http://schemas.microsoft.com/office/drawing/2014/main" id="{7627E158-DA61-46A9-A20B-42D8D7E3A572}"/>
              </a:ext>
            </a:extLst>
          </p:cNvPr>
          <p:cNvSpPr txBox="1">
            <a:spLocks noChangeArrowheads="1"/>
          </p:cNvSpPr>
          <p:nvPr/>
        </p:nvSpPr>
        <p:spPr bwMode="auto">
          <a:xfrm>
            <a:off x="777551" y="4312940"/>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algn="ctr" defTabSz="914377" eaLnBrk="1" hangingPunct="1">
              <a:lnSpc>
                <a:spcPct val="100000"/>
              </a:lnSpc>
              <a:buClrTx/>
              <a:buNone/>
              <a:defRPr/>
            </a:pPr>
            <a:r>
              <a:rPr lang="en-US" altLang="en-US" sz="1800" dirty="0">
                <a:solidFill>
                  <a:srgbClr val="000066"/>
                </a:solidFill>
              </a:rPr>
              <a:t>Closure to Accrual</a:t>
            </a:r>
          </a:p>
        </p:txBody>
      </p:sp>
      <p:sp>
        <p:nvSpPr>
          <p:cNvPr id="31" name="Text Box 4">
            <a:extLst>
              <a:ext uri="{FF2B5EF4-FFF2-40B4-BE49-F238E27FC236}">
                <a16:creationId xmlns:a16="http://schemas.microsoft.com/office/drawing/2014/main" id="{05E293F7-43F5-44C9-90F8-1D453FEDD03B}"/>
              </a:ext>
            </a:extLst>
          </p:cNvPr>
          <p:cNvSpPr txBox="1">
            <a:spLocks noChangeArrowheads="1"/>
          </p:cNvSpPr>
          <p:nvPr/>
        </p:nvSpPr>
        <p:spPr bwMode="auto">
          <a:xfrm>
            <a:off x="777551" y="4814350"/>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algn="ctr" defTabSz="914377" eaLnBrk="1" hangingPunct="1">
              <a:lnSpc>
                <a:spcPct val="100000"/>
              </a:lnSpc>
              <a:buClrTx/>
              <a:buNone/>
              <a:defRPr/>
            </a:pPr>
            <a:r>
              <a:rPr lang="en-US" altLang="en-US" sz="1800" dirty="0">
                <a:solidFill>
                  <a:srgbClr val="000066"/>
                </a:solidFill>
              </a:rPr>
              <a:t>Follow Up/Data Collection</a:t>
            </a:r>
          </a:p>
        </p:txBody>
      </p:sp>
      <p:sp>
        <p:nvSpPr>
          <p:cNvPr id="32" name="Text Box 4">
            <a:extLst>
              <a:ext uri="{FF2B5EF4-FFF2-40B4-BE49-F238E27FC236}">
                <a16:creationId xmlns:a16="http://schemas.microsoft.com/office/drawing/2014/main" id="{6729CC6F-4449-4BB5-8EA5-A96F39A2A075}"/>
              </a:ext>
            </a:extLst>
          </p:cNvPr>
          <p:cNvSpPr txBox="1">
            <a:spLocks noChangeArrowheads="1"/>
          </p:cNvSpPr>
          <p:nvPr/>
        </p:nvSpPr>
        <p:spPr bwMode="auto">
          <a:xfrm>
            <a:off x="762000" y="5310920"/>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algn="ctr" defTabSz="914377" eaLnBrk="1" hangingPunct="1">
              <a:lnSpc>
                <a:spcPct val="100000"/>
              </a:lnSpc>
              <a:buClrTx/>
              <a:buNone/>
              <a:defRPr/>
            </a:pPr>
            <a:r>
              <a:rPr lang="en-US" altLang="en-US" sz="1800" b="1" dirty="0">
                <a:solidFill>
                  <a:srgbClr val="000066"/>
                </a:solidFill>
              </a:rPr>
              <a:t>Endpoint(s) Met</a:t>
            </a:r>
          </a:p>
        </p:txBody>
      </p:sp>
      <p:sp>
        <p:nvSpPr>
          <p:cNvPr id="33" name="Text Box 4">
            <a:extLst>
              <a:ext uri="{FF2B5EF4-FFF2-40B4-BE49-F238E27FC236}">
                <a16:creationId xmlns:a16="http://schemas.microsoft.com/office/drawing/2014/main" id="{BBC265AD-3428-40AA-AE43-338C9A797AB3}"/>
              </a:ext>
            </a:extLst>
          </p:cNvPr>
          <p:cNvSpPr txBox="1">
            <a:spLocks noChangeArrowheads="1"/>
          </p:cNvSpPr>
          <p:nvPr/>
        </p:nvSpPr>
        <p:spPr bwMode="auto">
          <a:xfrm>
            <a:off x="765112" y="5807488"/>
            <a:ext cx="3108960" cy="369332"/>
          </a:xfrm>
          <a:prstGeom prst="rect">
            <a:avLst/>
          </a:prstGeom>
          <a:gradFill>
            <a:gsLst>
              <a:gs pos="0">
                <a:srgbClr val="618251"/>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algn="ctr" defTabSz="914377" eaLnBrk="1" hangingPunct="1">
              <a:lnSpc>
                <a:spcPct val="100000"/>
              </a:lnSpc>
              <a:buClrTx/>
              <a:buNone/>
              <a:defRPr/>
            </a:pPr>
            <a:r>
              <a:rPr lang="en-US" altLang="en-US" sz="1800" b="1" dirty="0">
                <a:solidFill>
                  <a:srgbClr val="000066"/>
                </a:solidFill>
              </a:rPr>
              <a:t>Analysis &amp; Reporting</a:t>
            </a:r>
          </a:p>
        </p:txBody>
      </p:sp>
      <p:sp>
        <p:nvSpPr>
          <p:cNvPr id="37" name="Text Box 4">
            <a:extLst>
              <a:ext uri="{FF2B5EF4-FFF2-40B4-BE49-F238E27FC236}">
                <a16:creationId xmlns:a16="http://schemas.microsoft.com/office/drawing/2014/main" id="{6768F373-5991-4200-A92B-3AB67A08A5C9}"/>
              </a:ext>
            </a:extLst>
          </p:cNvPr>
          <p:cNvSpPr txBox="1">
            <a:spLocks noChangeArrowheads="1"/>
          </p:cNvSpPr>
          <p:nvPr/>
        </p:nvSpPr>
        <p:spPr bwMode="auto">
          <a:xfrm>
            <a:off x="765112" y="6306148"/>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algn="ctr" defTabSz="914377" eaLnBrk="1" hangingPunct="1">
              <a:lnSpc>
                <a:spcPct val="100000"/>
              </a:lnSpc>
              <a:buClrTx/>
              <a:buNone/>
              <a:defRPr/>
            </a:pPr>
            <a:r>
              <a:rPr lang="en-US" altLang="en-US" sz="1800" b="1" dirty="0">
                <a:solidFill>
                  <a:srgbClr val="000066"/>
                </a:solidFill>
              </a:rPr>
              <a:t>Permanent Closure</a:t>
            </a:r>
          </a:p>
        </p:txBody>
      </p:sp>
      <p:sp>
        <p:nvSpPr>
          <p:cNvPr id="38" name="Rectangle 37">
            <a:extLst>
              <a:ext uri="{FF2B5EF4-FFF2-40B4-BE49-F238E27FC236}">
                <a16:creationId xmlns:a16="http://schemas.microsoft.com/office/drawing/2014/main" id="{762C65D0-D483-49E0-B647-E7C37001E3F8}"/>
              </a:ext>
            </a:extLst>
          </p:cNvPr>
          <p:cNvSpPr/>
          <p:nvPr/>
        </p:nvSpPr>
        <p:spPr>
          <a:xfrm>
            <a:off x="709825" y="804861"/>
            <a:ext cx="3246901" cy="445750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CA" sz="2400" dirty="0">
              <a:solidFill>
                <a:srgbClr val="FFFFFF"/>
              </a:solidFill>
              <a:latin typeface="Franklin Gothic Book"/>
            </a:endParaRPr>
          </a:p>
        </p:txBody>
      </p:sp>
      <p:sp>
        <p:nvSpPr>
          <p:cNvPr id="4" name="Rectangle 2">
            <a:extLst>
              <a:ext uri="{FF2B5EF4-FFF2-40B4-BE49-F238E27FC236}">
                <a16:creationId xmlns:a16="http://schemas.microsoft.com/office/drawing/2014/main" id="{9816371A-8D48-8354-D218-C393972CC82E}"/>
              </a:ext>
            </a:extLst>
          </p:cNvPr>
          <p:cNvSpPr>
            <a:spLocks noGrp="1" noChangeArrowheads="1"/>
          </p:cNvSpPr>
          <p:nvPr>
            <p:ph type="title"/>
          </p:nvPr>
        </p:nvSpPr>
        <p:spPr>
          <a:xfrm>
            <a:off x="1676400" y="31960"/>
            <a:ext cx="8889437" cy="608013"/>
          </a:xfrm>
          <a:noFill/>
        </p:spPr>
        <p:txBody>
          <a:bodyPr/>
          <a:lstStyle/>
          <a:p>
            <a:pPr eaLnBrk="1" hangingPunct="1"/>
            <a:r>
              <a:rPr lang="en-US" altLang="en-US" sz="3200" dirty="0">
                <a:solidFill>
                  <a:srgbClr val="446A28"/>
                </a:solidFill>
              </a:rPr>
              <a:t>Patient Rep Touchpoints in the CCTG Clinical Trial</a:t>
            </a:r>
          </a:p>
        </p:txBody>
      </p:sp>
      <p:pic>
        <p:nvPicPr>
          <p:cNvPr id="2" name="Picture 1">
            <a:extLst>
              <a:ext uri="{FF2B5EF4-FFF2-40B4-BE49-F238E27FC236}">
                <a16:creationId xmlns:a16="http://schemas.microsoft.com/office/drawing/2014/main" id="{971C8F54-4174-EFA6-2CF3-4B388DA0327D}"/>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artisticPencilSketch trans="15000"/>
                    </a14:imgEffect>
                  </a14:imgLayer>
                </a14:imgProps>
              </a:ext>
              <a:ext uri="{28A0092B-C50C-407E-A947-70E740481C1C}">
                <a14:useLocalDpi xmlns:a14="http://schemas.microsoft.com/office/drawing/2010/main" val="0"/>
              </a:ext>
            </a:extLst>
          </a:blip>
          <a:srcRect l="79336"/>
          <a:stretch/>
        </p:blipFill>
        <p:spPr>
          <a:xfrm>
            <a:off x="685800" y="5854780"/>
            <a:ext cx="159176" cy="360000"/>
          </a:xfrm>
          <a:prstGeom prst="rect">
            <a:avLst/>
          </a:prstGeom>
          <a:effectLst/>
        </p:spPr>
      </p:pic>
    </p:spTree>
    <p:extLst>
      <p:ext uri="{BB962C8B-B14F-4D97-AF65-F5344CB8AC3E}">
        <p14:creationId xmlns:p14="http://schemas.microsoft.com/office/powerpoint/2010/main" val="13033648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F0988-BAD1-B03B-730C-67A508AB9956}"/>
              </a:ext>
            </a:extLst>
          </p:cNvPr>
          <p:cNvSpPr>
            <a:spLocks noGrp="1"/>
          </p:cNvSpPr>
          <p:nvPr>
            <p:ph type="title"/>
          </p:nvPr>
        </p:nvSpPr>
        <p:spPr>
          <a:xfrm>
            <a:off x="1143000" y="289560"/>
            <a:ext cx="7536750" cy="548640"/>
          </a:xfrm>
        </p:spPr>
        <p:txBody>
          <a:bodyPr/>
          <a:lstStyle/>
          <a:p>
            <a:r>
              <a:rPr lang="en-US" sz="4000" dirty="0"/>
              <a:t>Patient Facing Content</a:t>
            </a:r>
          </a:p>
        </p:txBody>
      </p:sp>
      <p:pic>
        <p:nvPicPr>
          <p:cNvPr id="6" name="Content Placeholder 5">
            <a:extLst>
              <a:ext uri="{FF2B5EF4-FFF2-40B4-BE49-F238E27FC236}">
                <a16:creationId xmlns:a16="http://schemas.microsoft.com/office/drawing/2014/main" id="{2F50C472-EB7B-562C-70BA-52A03471C71D}"/>
              </a:ext>
            </a:extLst>
          </p:cNvPr>
          <p:cNvPicPr>
            <a:picLocks noGrp="1" noChangeAspect="1"/>
          </p:cNvPicPr>
          <p:nvPr>
            <p:ph idx="1"/>
          </p:nvPr>
        </p:nvPicPr>
        <p:blipFill>
          <a:blip r:embed="rId3"/>
          <a:stretch>
            <a:fillRect/>
          </a:stretch>
        </p:blipFill>
        <p:spPr>
          <a:xfrm>
            <a:off x="9562514" y="184258"/>
            <a:ext cx="1974150" cy="3227491"/>
          </a:xfrm>
        </p:spPr>
      </p:pic>
      <p:sp>
        <p:nvSpPr>
          <p:cNvPr id="4" name="Slide Number Placeholder 3">
            <a:extLst>
              <a:ext uri="{FF2B5EF4-FFF2-40B4-BE49-F238E27FC236}">
                <a16:creationId xmlns:a16="http://schemas.microsoft.com/office/drawing/2014/main" id="{67D80A04-63D9-9C4F-5A59-19889B1FC1CD}"/>
              </a:ext>
            </a:extLst>
          </p:cNvPr>
          <p:cNvSpPr>
            <a:spLocks noGrp="1"/>
          </p:cNvSpPr>
          <p:nvPr>
            <p:ph type="sldNum" sz="quarter" idx="12"/>
          </p:nvPr>
        </p:nvSpPr>
        <p:spPr/>
        <p:txBody>
          <a:bodyPr/>
          <a:lstStyle/>
          <a:p>
            <a:fld id="{2754ED01-E2A0-4C1E-8E21-014B99041579}" type="slidenum">
              <a:rPr lang="en-US" smtClean="0"/>
              <a:pPr/>
              <a:t>25</a:t>
            </a:fld>
            <a:endParaRPr lang="en-US" dirty="0"/>
          </a:p>
        </p:txBody>
      </p:sp>
      <p:sp>
        <p:nvSpPr>
          <p:cNvPr id="7" name="Content Placeholder 2">
            <a:extLst>
              <a:ext uri="{FF2B5EF4-FFF2-40B4-BE49-F238E27FC236}">
                <a16:creationId xmlns:a16="http://schemas.microsoft.com/office/drawing/2014/main" id="{3F3D23B4-8D0D-1425-5C8E-BD85ED23D0B4}"/>
              </a:ext>
            </a:extLst>
          </p:cNvPr>
          <p:cNvSpPr txBox="1">
            <a:spLocks/>
          </p:cNvSpPr>
          <p:nvPr/>
        </p:nvSpPr>
        <p:spPr>
          <a:xfrm>
            <a:off x="226391" y="1135039"/>
            <a:ext cx="8210929" cy="5027822"/>
          </a:xfrm>
          <a:prstGeom prst="rect">
            <a:avLst/>
          </a:prstGeom>
        </p:spPr>
        <p:txBody>
          <a:bodyPr vert="horz" lIns="91440" tIns="45720" rIns="91440" bIns="45720" rtlCol="0">
            <a:normAutofit fontScale="92500" lnSpcReduction="10000"/>
          </a:bodyPr>
          <a:lstStyle>
            <a:lvl1pPr marL="179388" indent="-179388" algn="l" defTabSz="914400" rtl="0" eaLnBrk="1" latinLnBrk="0" hangingPunct="1">
              <a:spcBef>
                <a:spcPts val="800"/>
              </a:spcBef>
              <a:buClr>
                <a:srgbClr val="519136"/>
              </a:buClr>
              <a:buFont typeface="Arial" panose="020B0604020202020204" pitchFamily="34" charset="0"/>
              <a:buChar char="•"/>
              <a:defRPr sz="3200" b="0" kern="1200">
                <a:solidFill>
                  <a:schemeClr val="tx1"/>
                </a:solidFill>
                <a:latin typeface="Calibri" panose="020F0502020204030204" pitchFamily="34" charset="0"/>
                <a:ea typeface="+mn-ea"/>
                <a:cs typeface="Calibri" panose="020F0502020204030204" pitchFamily="34" charset="0"/>
              </a:defRPr>
            </a:lvl1pPr>
            <a:lvl2pPr marL="173736" indent="-173736" algn="l" defTabSz="914400" rtl="0" eaLnBrk="1" latinLnBrk="0" hangingPunct="1">
              <a:spcBef>
                <a:spcPts val="300"/>
              </a:spcBef>
              <a:buClr>
                <a:srgbClr val="519136"/>
              </a:buClr>
              <a:buFont typeface="Arial" panose="020B0604020202020204" pitchFamily="34" charset="0"/>
              <a:buChar char="•"/>
              <a:defRPr sz="2200" kern="1200">
                <a:solidFill>
                  <a:schemeClr val="tx1"/>
                </a:solidFill>
                <a:latin typeface="Calibri" panose="020F0502020204030204" pitchFamily="34" charset="0"/>
                <a:ea typeface="+mn-ea"/>
                <a:cs typeface="+mn-cs"/>
              </a:defRPr>
            </a:lvl2pPr>
            <a:lvl3pPr marL="402336" indent="-164592" algn="l" defTabSz="914400" rtl="0" eaLnBrk="1" latinLnBrk="0" hangingPunct="1">
              <a:spcBef>
                <a:spcPts val="300"/>
              </a:spcBef>
              <a:buClr>
                <a:srgbClr val="519136"/>
              </a:buClr>
              <a:buFont typeface="Arial" panose="020B0604020202020204" pitchFamily="34" charset="0"/>
              <a:buChar char="•"/>
              <a:defRPr sz="2800" b="0" kern="1200">
                <a:solidFill>
                  <a:schemeClr val="tx1"/>
                </a:solidFill>
                <a:latin typeface="Calibri" panose="020F0502020204030204" pitchFamily="34" charset="0"/>
                <a:ea typeface="+mn-ea"/>
                <a:cs typeface="Calibri" panose="020F0502020204030204" pitchFamily="34" charset="0"/>
              </a:defRPr>
            </a:lvl3pPr>
            <a:lvl4pPr marL="630936" indent="-164592" algn="l" defTabSz="914400" rtl="0" eaLnBrk="1" latinLnBrk="0" hangingPunct="1">
              <a:spcBef>
                <a:spcPts val="300"/>
              </a:spcBef>
              <a:buClr>
                <a:srgbClr val="519136"/>
              </a:buClr>
              <a:buFont typeface="Arial" panose="020B0604020202020204" pitchFamily="34" charset="0"/>
              <a:buChar char="•"/>
              <a:defRPr sz="2800" b="0" kern="1200">
                <a:solidFill>
                  <a:schemeClr val="tx1"/>
                </a:solidFill>
                <a:latin typeface="Calibri" panose="020F0502020204030204" pitchFamily="34" charset="0"/>
                <a:ea typeface="+mn-ea"/>
                <a:cs typeface="Calibri" panose="020F0502020204030204" pitchFamily="34" charset="0"/>
              </a:defRPr>
            </a:lvl4pPr>
            <a:lvl5pPr marL="859536" indent="-173736" algn="l" defTabSz="914400" rtl="0" eaLnBrk="1" latinLnBrk="0" hangingPunct="1">
              <a:spcBef>
                <a:spcPts val="300"/>
              </a:spcBef>
              <a:buClr>
                <a:srgbClr val="519136"/>
              </a:buClr>
              <a:buFont typeface="Arial" panose="020B0604020202020204" pitchFamily="34" charset="0"/>
              <a:buChar char="•"/>
              <a:defRPr sz="2400" b="0" kern="1200">
                <a:solidFill>
                  <a:schemeClr val="tx1"/>
                </a:solidFill>
                <a:latin typeface="Calibri" panose="020F0502020204030204" pitchFamily="34" charset="0"/>
                <a:ea typeface="+mn-ea"/>
                <a:cs typeface="Calibri" panose="020F0502020204030204" pitchFamily="34" charset="0"/>
              </a:defRPr>
            </a:lvl5pPr>
            <a:lvl6pPr marL="1097280" indent="-173736" algn="l" defTabSz="914400" rtl="0" eaLnBrk="1" latinLnBrk="0" hangingPunct="1">
              <a:spcBef>
                <a:spcPts val="300"/>
              </a:spcBef>
              <a:buClr>
                <a:srgbClr val="519136"/>
              </a:buClr>
              <a:buFont typeface="Arial" panose="020B0604020202020204" pitchFamily="34" charset="0"/>
              <a:buChar char="•"/>
              <a:defRPr sz="2000" b="0" kern="1200">
                <a:solidFill>
                  <a:schemeClr val="tx1"/>
                </a:solidFill>
                <a:latin typeface="Calibri" panose="020F0502020204030204" pitchFamily="34" charset="0"/>
                <a:ea typeface="+mn-ea"/>
                <a:cs typeface="Calibri" panose="020F0502020204030204" pitchFamily="34" charset="0"/>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342900" indent="-342900"/>
            <a:r>
              <a:rPr lang="en-US" sz="3400" dirty="0"/>
              <a:t>Two-page plain language summary of a CCTG trial </a:t>
            </a:r>
          </a:p>
          <a:p>
            <a:pPr marL="342900" indent="-342900"/>
            <a:r>
              <a:rPr lang="en-US" sz="2600" dirty="0">
                <a:ea typeface="Calibri" panose="020F0502020204030204" pitchFamily="34" charset="0"/>
                <a:cs typeface="Times New Roman" panose="02020603050405020304" pitchFamily="18" charset="0"/>
              </a:rPr>
              <a:t>Summarizes the basics – what, why, who, risks, what to expect, how to find out more</a:t>
            </a:r>
          </a:p>
          <a:p>
            <a:pPr marL="342900" indent="-342900"/>
            <a:r>
              <a:rPr lang="en-US" sz="2600" dirty="0"/>
              <a:t>For </a:t>
            </a:r>
            <a:r>
              <a:rPr lang="en-US" sz="2600" dirty="0">
                <a:ea typeface="Calibri" panose="020F0502020204030204" pitchFamily="34" charset="0"/>
                <a:cs typeface="Times New Roman" panose="02020603050405020304" pitchFamily="18" charset="0"/>
              </a:rPr>
              <a:t>awareness in the clinic, to give to a patient candidate for that trial/ accompany a consent form</a:t>
            </a:r>
          </a:p>
          <a:p>
            <a:pPr marL="342900" indent="-342900"/>
            <a:r>
              <a:rPr lang="en-US" sz="2600" b="1" dirty="0">
                <a:ea typeface="Calibri" panose="020F0502020204030204" pitchFamily="34" charset="0"/>
                <a:cs typeface="Times New Roman" panose="02020603050405020304" pitchFamily="18" charset="0"/>
              </a:rPr>
              <a:t>Brochure, postcard and word document </a:t>
            </a:r>
            <a:r>
              <a:rPr lang="en-US" sz="2600" dirty="0">
                <a:ea typeface="Calibri" panose="020F0502020204030204" pitchFamily="34" charset="0"/>
                <a:cs typeface="Times New Roman" panose="02020603050405020304" pitchFamily="18" charset="0"/>
              </a:rPr>
              <a:t>provided to participating </a:t>
            </a:r>
            <a:r>
              <a:rPr lang="en-US" sz="2600" dirty="0" err="1">
                <a:ea typeface="Calibri" panose="020F0502020204030204" pitchFamily="34" charset="0"/>
                <a:cs typeface="Times New Roman" panose="02020603050405020304" pitchFamily="18" charset="0"/>
              </a:rPr>
              <a:t>centres</a:t>
            </a:r>
            <a:endParaRPr lang="en-US" sz="2600" dirty="0">
              <a:ea typeface="Calibri" panose="020F0502020204030204" pitchFamily="34" charset="0"/>
              <a:cs typeface="Times New Roman" panose="02020603050405020304" pitchFamily="18" charset="0"/>
            </a:endParaRPr>
          </a:p>
          <a:p>
            <a:pPr marL="0" indent="0">
              <a:buNone/>
            </a:pPr>
            <a:endParaRPr lang="en-US" sz="2600" dirty="0"/>
          </a:p>
          <a:p>
            <a:pPr marL="342900" indent="-342900"/>
            <a:r>
              <a:rPr lang="en-US" sz="3300" dirty="0"/>
              <a:t>Content also used for Patient/Public Facing Trial Webpages - </a:t>
            </a:r>
            <a:r>
              <a:rPr lang="en-US" sz="3300" b="1" i="1" dirty="0">
                <a:solidFill>
                  <a:srgbClr val="FF0000"/>
                </a:solidFill>
              </a:rPr>
              <a:t>NEW</a:t>
            </a:r>
          </a:p>
          <a:p>
            <a:pPr marL="738680" indent="-391716"/>
            <a:endParaRPr lang="en-US" sz="1800" dirty="0"/>
          </a:p>
          <a:p>
            <a:pPr marL="738680" indent="-391716"/>
            <a:endParaRPr lang="en-US" sz="1800" dirty="0"/>
          </a:p>
          <a:p>
            <a:pPr marL="342900" indent="-342900"/>
            <a:endParaRPr lang="en-US" dirty="0"/>
          </a:p>
        </p:txBody>
      </p:sp>
      <p:pic>
        <p:nvPicPr>
          <p:cNvPr id="8" name="Picture 7">
            <a:extLst>
              <a:ext uri="{FF2B5EF4-FFF2-40B4-BE49-F238E27FC236}">
                <a16:creationId xmlns:a16="http://schemas.microsoft.com/office/drawing/2014/main" id="{379A830D-78FD-01AD-783C-816ECA04D2F5}"/>
              </a:ext>
            </a:extLst>
          </p:cNvPr>
          <p:cNvPicPr>
            <a:picLocks noChangeAspect="1"/>
          </p:cNvPicPr>
          <p:nvPr/>
        </p:nvPicPr>
        <p:blipFill>
          <a:blip r:embed="rId4"/>
          <a:stretch>
            <a:fillRect/>
          </a:stretch>
        </p:blipFill>
        <p:spPr>
          <a:xfrm rot="837414">
            <a:off x="8682101" y="2843631"/>
            <a:ext cx="2900405" cy="3729812"/>
          </a:xfrm>
          <a:prstGeom prst="rect">
            <a:avLst/>
          </a:prstGeom>
          <a:ln>
            <a:solidFill>
              <a:srgbClr val="00000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445218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40BF2-053E-4C86-9EA4-F3FBE3C7F176}"/>
              </a:ext>
            </a:extLst>
          </p:cNvPr>
          <p:cNvSpPr>
            <a:spLocks noGrp="1"/>
          </p:cNvSpPr>
          <p:nvPr>
            <p:ph type="title"/>
          </p:nvPr>
        </p:nvSpPr>
        <p:spPr>
          <a:xfrm>
            <a:off x="1847528" y="274360"/>
            <a:ext cx="8496944" cy="548640"/>
          </a:xfrm>
        </p:spPr>
        <p:txBody>
          <a:bodyPr/>
          <a:lstStyle/>
          <a:p>
            <a:r>
              <a:rPr lang="en-US" sz="3733" dirty="0"/>
              <a:t>Patient Brochure - Example</a:t>
            </a:r>
          </a:p>
        </p:txBody>
      </p:sp>
      <p:sp>
        <p:nvSpPr>
          <p:cNvPr id="4" name="Slide Number Placeholder 3">
            <a:extLst>
              <a:ext uri="{FF2B5EF4-FFF2-40B4-BE49-F238E27FC236}">
                <a16:creationId xmlns:a16="http://schemas.microsoft.com/office/drawing/2014/main" id="{1C9D7770-D270-457B-87AC-53B0ABC24ECC}"/>
              </a:ext>
            </a:extLst>
          </p:cNvPr>
          <p:cNvSpPr>
            <a:spLocks noGrp="1"/>
          </p:cNvSpPr>
          <p:nvPr>
            <p:ph type="sldNum" sz="quarter" idx="12"/>
          </p:nvPr>
        </p:nvSpPr>
        <p:spPr/>
        <p:txBody>
          <a:bodyPr>
            <a:normAutofit/>
          </a:bodyPr>
          <a:lstStyle/>
          <a:p>
            <a:fld id="{2754ED01-E2A0-4C1E-8E21-014B99041579}" type="slidenum">
              <a:rPr lang="en-US" smtClean="0"/>
              <a:pPr/>
              <a:t>26</a:t>
            </a:fld>
            <a:endParaRPr lang="en-US"/>
          </a:p>
        </p:txBody>
      </p:sp>
      <p:pic>
        <p:nvPicPr>
          <p:cNvPr id="13" name="Picture 12">
            <a:extLst>
              <a:ext uri="{FF2B5EF4-FFF2-40B4-BE49-F238E27FC236}">
                <a16:creationId xmlns:a16="http://schemas.microsoft.com/office/drawing/2014/main" id="{F02EEBA7-1D77-FF47-14CE-1A96CEE33A49}"/>
              </a:ext>
            </a:extLst>
          </p:cNvPr>
          <p:cNvPicPr>
            <a:picLocks noChangeAspect="1"/>
          </p:cNvPicPr>
          <p:nvPr/>
        </p:nvPicPr>
        <p:blipFill>
          <a:blip r:embed="rId3"/>
          <a:stretch>
            <a:fillRect/>
          </a:stretch>
        </p:blipFill>
        <p:spPr>
          <a:xfrm>
            <a:off x="1847528" y="1119070"/>
            <a:ext cx="4195645" cy="5199743"/>
          </a:xfrm>
          <a:prstGeom prst="rect">
            <a:avLst/>
          </a:prstGeom>
          <a:ln>
            <a:solidFill>
              <a:schemeClr val="tx1"/>
            </a:solidFill>
          </a:ln>
        </p:spPr>
      </p:pic>
      <p:pic>
        <p:nvPicPr>
          <p:cNvPr id="15" name="Picture 14">
            <a:extLst>
              <a:ext uri="{FF2B5EF4-FFF2-40B4-BE49-F238E27FC236}">
                <a16:creationId xmlns:a16="http://schemas.microsoft.com/office/drawing/2014/main" id="{514B3A3D-7083-4287-C0D9-948AEF03CB9C}"/>
              </a:ext>
            </a:extLst>
          </p:cNvPr>
          <p:cNvPicPr>
            <a:picLocks noChangeAspect="1"/>
          </p:cNvPicPr>
          <p:nvPr/>
        </p:nvPicPr>
        <p:blipFill>
          <a:blip r:embed="rId4"/>
          <a:stretch>
            <a:fillRect/>
          </a:stretch>
        </p:blipFill>
        <p:spPr>
          <a:xfrm>
            <a:off x="6148829" y="1119070"/>
            <a:ext cx="4027671" cy="5199743"/>
          </a:xfrm>
          <a:prstGeom prst="rect">
            <a:avLst/>
          </a:prstGeom>
          <a:ln>
            <a:solidFill>
              <a:schemeClr val="tx1"/>
            </a:solidFill>
          </a:ln>
        </p:spPr>
      </p:pic>
    </p:spTree>
    <p:extLst>
      <p:ext uri="{BB962C8B-B14F-4D97-AF65-F5344CB8AC3E}">
        <p14:creationId xmlns:p14="http://schemas.microsoft.com/office/powerpoint/2010/main" val="35626462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CE132-F8CA-4A74-8B7E-6F3AA923969A}"/>
              </a:ext>
            </a:extLst>
          </p:cNvPr>
          <p:cNvSpPr>
            <a:spLocks noGrp="1"/>
          </p:cNvSpPr>
          <p:nvPr>
            <p:ph type="title"/>
          </p:nvPr>
        </p:nvSpPr>
        <p:spPr>
          <a:xfrm>
            <a:off x="1840131" y="176003"/>
            <a:ext cx="8496944" cy="548640"/>
          </a:xfrm>
        </p:spPr>
        <p:txBody>
          <a:bodyPr/>
          <a:lstStyle/>
          <a:p>
            <a:r>
              <a:rPr lang="en-US" sz="3733" dirty="0"/>
              <a:t>Study Postcard - Example</a:t>
            </a:r>
          </a:p>
        </p:txBody>
      </p:sp>
      <p:sp>
        <p:nvSpPr>
          <p:cNvPr id="4" name="Slide Number Placeholder 3">
            <a:extLst>
              <a:ext uri="{FF2B5EF4-FFF2-40B4-BE49-F238E27FC236}">
                <a16:creationId xmlns:a16="http://schemas.microsoft.com/office/drawing/2014/main" id="{4DC93DC5-7E10-438F-8B4C-B637BC38773C}"/>
              </a:ext>
            </a:extLst>
          </p:cNvPr>
          <p:cNvSpPr>
            <a:spLocks noGrp="1"/>
          </p:cNvSpPr>
          <p:nvPr>
            <p:ph type="sldNum" sz="quarter" idx="12"/>
          </p:nvPr>
        </p:nvSpPr>
        <p:spPr/>
        <p:txBody>
          <a:bodyPr>
            <a:normAutofit/>
          </a:bodyPr>
          <a:lstStyle/>
          <a:p>
            <a:fld id="{2754ED01-E2A0-4C1E-8E21-014B99041579}" type="slidenum">
              <a:rPr lang="en-US" smtClean="0"/>
              <a:pPr/>
              <a:t>27</a:t>
            </a:fld>
            <a:endParaRPr lang="en-US"/>
          </a:p>
        </p:txBody>
      </p:sp>
      <p:pic>
        <p:nvPicPr>
          <p:cNvPr id="14" name="Picture 13">
            <a:extLst>
              <a:ext uri="{FF2B5EF4-FFF2-40B4-BE49-F238E27FC236}">
                <a16:creationId xmlns:a16="http://schemas.microsoft.com/office/drawing/2014/main" id="{C258AF80-ECBC-DA38-5FC7-47F73E4EF72F}"/>
              </a:ext>
            </a:extLst>
          </p:cNvPr>
          <p:cNvPicPr>
            <a:picLocks noChangeAspect="1"/>
          </p:cNvPicPr>
          <p:nvPr/>
        </p:nvPicPr>
        <p:blipFill>
          <a:blip r:embed="rId3"/>
          <a:stretch>
            <a:fillRect/>
          </a:stretch>
        </p:blipFill>
        <p:spPr>
          <a:xfrm>
            <a:off x="2057400" y="1143000"/>
            <a:ext cx="4343400" cy="3138063"/>
          </a:xfrm>
          <a:prstGeom prst="rect">
            <a:avLst/>
          </a:prstGeom>
          <a:ln>
            <a:solidFill>
              <a:schemeClr val="tx1"/>
            </a:solidFill>
          </a:ln>
        </p:spPr>
      </p:pic>
      <p:pic>
        <p:nvPicPr>
          <p:cNvPr id="17" name="Picture 16">
            <a:extLst>
              <a:ext uri="{FF2B5EF4-FFF2-40B4-BE49-F238E27FC236}">
                <a16:creationId xmlns:a16="http://schemas.microsoft.com/office/drawing/2014/main" id="{1F90A6C6-D715-B4C0-51C7-D4E1CF5D6BB2}"/>
              </a:ext>
            </a:extLst>
          </p:cNvPr>
          <p:cNvPicPr>
            <a:picLocks noChangeAspect="1"/>
          </p:cNvPicPr>
          <p:nvPr/>
        </p:nvPicPr>
        <p:blipFill>
          <a:blip r:embed="rId4"/>
          <a:stretch>
            <a:fillRect/>
          </a:stretch>
        </p:blipFill>
        <p:spPr>
          <a:xfrm>
            <a:off x="5181600" y="3032761"/>
            <a:ext cx="4591808" cy="3138063"/>
          </a:xfrm>
          <a:prstGeom prst="rect">
            <a:avLst/>
          </a:prstGeom>
          <a:ln>
            <a:solidFill>
              <a:schemeClr val="tx1"/>
            </a:solidFill>
          </a:ln>
        </p:spPr>
      </p:pic>
    </p:spTree>
    <p:extLst>
      <p:ext uri="{BB962C8B-B14F-4D97-AF65-F5344CB8AC3E}">
        <p14:creationId xmlns:p14="http://schemas.microsoft.com/office/powerpoint/2010/main" val="2387379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560AA31-5D47-688E-1558-4A67031E3E20}"/>
              </a:ext>
            </a:extLst>
          </p:cNvPr>
          <p:cNvPicPr>
            <a:picLocks noChangeAspect="1"/>
          </p:cNvPicPr>
          <p:nvPr/>
        </p:nvPicPr>
        <p:blipFill>
          <a:blip r:embed="rId3"/>
          <a:stretch>
            <a:fillRect/>
          </a:stretch>
        </p:blipFill>
        <p:spPr>
          <a:xfrm>
            <a:off x="337513" y="943241"/>
            <a:ext cx="5812461" cy="5227581"/>
          </a:xfrm>
          <a:prstGeom prst="rect">
            <a:avLst/>
          </a:prstGeom>
        </p:spPr>
      </p:pic>
      <p:sp>
        <p:nvSpPr>
          <p:cNvPr id="2" name="Title 1">
            <a:extLst>
              <a:ext uri="{FF2B5EF4-FFF2-40B4-BE49-F238E27FC236}">
                <a16:creationId xmlns:a16="http://schemas.microsoft.com/office/drawing/2014/main" id="{7579FDFC-F669-2C13-ECEA-AB9C9369B079}"/>
              </a:ext>
            </a:extLst>
          </p:cNvPr>
          <p:cNvSpPr>
            <a:spLocks noGrp="1"/>
          </p:cNvSpPr>
          <p:nvPr>
            <p:ph type="title"/>
          </p:nvPr>
        </p:nvSpPr>
        <p:spPr>
          <a:xfrm>
            <a:off x="241695" y="158462"/>
            <a:ext cx="11329259" cy="548640"/>
          </a:xfrm>
        </p:spPr>
        <p:txBody>
          <a:bodyPr/>
          <a:lstStyle/>
          <a:p>
            <a:r>
              <a:rPr lang="en-US" dirty="0"/>
              <a:t>Patient/Public Facing Webpage - Example</a:t>
            </a:r>
          </a:p>
        </p:txBody>
      </p:sp>
      <p:sp>
        <p:nvSpPr>
          <p:cNvPr id="4" name="Slide Number Placeholder 3">
            <a:extLst>
              <a:ext uri="{FF2B5EF4-FFF2-40B4-BE49-F238E27FC236}">
                <a16:creationId xmlns:a16="http://schemas.microsoft.com/office/drawing/2014/main" id="{8F4224A9-8DEA-EE35-5C7B-28F9D9444DEC}"/>
              </a:ext>
            </a:extLst>
          </p:cNvPr>
          <p:cNvSpPr>
            <a:spLocks noGrp="1"/>
          </p:cNvSpPr>
          <p:nvPr>
            <p:ph type="sldNum" sz="quarter" idx="12"/>
          </p:nvPr>
        </p:nvSpPr>
        <p:spPr/>
        <p:txBody>
          <a:bodyPr/>
          <a:lstStyle/>
          <a:p>
            <a:fld id="{2754ED01-E2A0-4C1E-8E21-014B99041579}" type="slidenum">
              <a:rPr lang="en-US" smtClean="0"/>
              <a:pPr/>
              <a:t>28</a:t>
            </a:fld>
            <a:endParaRPr lang="en-US" dirty="0"/>
          </a:p>
        </p:txBody>
      </p:sp>
      <p:sp>
        <p:nvSpPr>
          <p:cNvPr id="7" name="Oval 6">
            <a:extLst>
              <a:ext uri="{FF2B5EF4-FFF2-40B4-BE49-F238E27FC236}">
                <a16:creationId xmlns:a16="http://schemas.microsoft.com/office/drawing/2014/main" id="{94787A3B-E0FD-CBEB-2413-C7DE0A458547}"/>
              </a:ext>
            </a:extLst>
          </p:cNvPr>
          <p:cNvSpPr/>
          <p:nvPr/>
        </p:nvSpPr>
        <p:spPr>
          <a:xfrm>
            <a:off x="814779" y="1422352"/>
            <a:ext cx="990600" cy="39626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DCFE2AF-F11B-0A00-8B1A-BBFC90310B9F}"/>
              </a:ext>
            </a:extLst>
          </p:cNvPr>
          <p:cNvSpPr/>
          <p:nvPr/>
        </p:nvSpPr>
        <p:spPr>
          <a:xfrm>
            <a:off x="167079" y="3004622"/>
            <a:ext cx="1295400" cy="28956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3F1BCC90-DCAE-C8D2-979E-EF9F579DE3A5}"/>
              </a:ext>
            </a:extLst>
          </p:cNvPr>
          <p:cNvPicPr>
            <a:picLocks noChangeAspect="1"/>
          </p:cNvPicPr>
          <p:nvPr/>
        </p:nvPicPr>
        <p:blipFill>
          <a:blip r:embed="rId4"/>
          <a:stretch>
            <a:fillRect/>
          </a:stretch>
        </p:blipFill>
        <p:spPr>
          <a:xfrm>
            <a:off x="6492874" y="794002"/>
            <a:ext cx="4623512" cy="5376820"/>
          </a:xfrm>
          <a:prstGeom prst="rect">
            <a:avLst/>
          </a:prstGeom>
        </p:spPr>
      </p:pic>
    </p:spTree>
    <p:extLst>
      <p:ext uri="{BB962C8B-B14F-4D97-AF65-F5344CB8AC3E}">
        <p14:creationId xmlns:p14="http://schemas.microsoft.com/office/powerpoint/2010/main" val="17651023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79B242-943E-FB8B-8DD2-AAD4CB685E9F}"/>
              </a:ext>
            </a:extLst>
          </p:cNvPr>
          <p:cNvSpPr>
            <a:spLocks noGrp="1"/>
          </p:cNvSpPr>
          <p:nvPr>
            <p:ph type="body" sz="quarter" idx="13"/>
          </p:nvPr>
        </p:nvSpPr>
        <p:spPr>
          <a:xfrm>
            <a:off x="1066800" y="2743200"/>
            <a:ext cx="6705600" cy="990600"/>
          </a:xfrm>
        </p:spPr>
        <p:txBody>
          <a:bodyPr>
            <a:normAutofit/>
          </a:bodyPr>
          <a:lstStyle/>
          <a:p>
            <a:pPr marL="0" indent="0">
              <a:buNone/>
            </a:pPr>
            <a:r>
              <a:rPr lang="en-US" dirty="0"/>
              <a:t>Where to find out more</a:t>
            </a:r>
          </a:p>
        </p:txBody>
      </p:sp>
    </p:spTree>
    <p:extLst>
      <p:ext uri="{BB962C8B-B14F-4D97-AF65-F5344CB8AC3E}">
        <p14:creationId xmlns:p14="http://schemas.microsoft.com/office/powerpoint/2010/main" val="3946170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156ED1-5B1A-A4A6-DCA5-5641EF26DAF5}"/>
              </a:ext>
            </a:extLst>
          </p:cNvPr>
          <p:cNvSpPr>
            <a:spLocks noGrp="1"/>
          </p:cNvSpPr>
          <p:nvPr>
            <p:ph sz="half" idx="1"/>
          </p:nvPr>
        </p:nvSpPr>
        <p:spPr/>
        <p:txBody>
          <a:bodyPr/>
          <a:lstStyle/>
          <a:p>
            <a:endParaRPr lang="en-US"/>
          </a:p>
        </p:txBody>
      </p:sp>
      <p:sp>
        <p:nvSpPr>
          <p:cNvPr id="5" name="Content Placeholder 4">
            <a:extLst>
              <a:ext uri="{FF2B5EF4-FFF2-40B4-BE49-F238E27FC236}">
                <a16:creationId xmlns:a16="http://schemas.microsoft.com/office/drawing/2014/main" id="{6FEDB5C3-ACA5-94A9-3096-60E2071A6340}"/>
              </a:ext>
            </a:extLst>
          </p:cNvPr>
          <p:cNvSpPr>
            <a:spLocks noGrp="1"/>
          </p:cNvSpPr>
          <p:nvPr>
            <p:ph sz="half" idx="2"/>
          </p:nvPr>
        </p:nvSpPr>
        <p:spPr>
          <a:xfrm>
            <a:off x="6772230" y="693440"/>
            <a:ext cx="5493941" cy="5471120"/>
          </a:xfrm>
        </p:spPr>
        <p:txBody>
          <a:bodyPr/>
          <a:lstStyle/>
          <a:p>
            <a:r>
              <a:rPr lang="en-US" dirty="0"/>
              <a:t>Inclusion of Patient </a:t>
            </a:r>
            <a:r>
              <a:rPr lang="en-US" dirty="0" err="1"/>
              <a:t>Centred</a:t>
            </a:r>
            <a:r>
              <a:rPr lang="en-US" dirty="0"/>
              <a:t> Endpoints </a:t>
            </a:r>
          </a:p>
          <a:p>
            <a:r>
              <a:rPr lang="en-US" dirty="0"/>
              <a:t>Inclusion of Patient Friendly Material</a:t>
            </a:r>
          </a:p>
          <a:p>
            <a:r>
              <a:rPr lang="en-US" dirty="0"/>
              <a:t>Influencing trials approved</a:t>
            </a:r>
          </a:p>
          <a:p>
            <a:r>
              <a:rPr lang="en-US" dirty="0"/>
              <a:t>Increasing awareness of clinical trials</a:t>
            </a:r>
          </a:p>
          <a:p>
            <a:r>
              <a:rPr lang="en-US" dirty="0"/>
              <a:t>Increasing accrual to trials</a:t>
            </a:r>
          </a:p>
          <a:p>
            <a:r>
              <a:rPr lang="en-US" dirty="0"/>
              <a:t> Assisting in Successful Funding for trials</a:t>
            </a:r>
          </a:p>
        </p:txBody>
      </p:sp>
      <p:sp>
        <p:nvSpPr>
          <p:cNvPr id="4" name="Slide Number Placeholder 3">
            <a:extLst>
              <a:ext uri="{FF2B5EF4-FFF2-40B4-BE49-F238E27FC236}">
                <a16:creationId xmlns:a16="http://schemas.microsoft.com/office/drawing/2014/main" id="{0A6C3EC3-1A4D-28AE-5DC6-232621759B9D}"/>
              </a:ext>
            </a:extLst>
          </p:cNvPr>
          <p:cNvSpPr>
            <a:spLocks noGrp="1"/>
          </p:cNvSpPr>
          <p:nvPr>
            <p:ph type="sldNum" sz="quarter" idx="12"/>
          </p:nvPr>
        </p:nvSpPr>
        <p:spPr/>
        <p:txBody>
          <a:bodyPr/>
          <a:lstStyle/>
          <a:p>
            <a:fld id="{2754ED01-E2A0-4C1E-8E21-014B99041579}" type="slidenum">
              <a:rPr lang="en-US" smtClean="0"/>
              <a:pPr/>
              <a:t>3</a:t>
            </a:fld>
            <a:endParaRPr lang="en-US" dirty="0"/>
          </a:p>
        </p:txBody>
      </p:sp>
      <p:sp>
        <p:nvSpPr>
          <p:cNvPr id="2" name="Title 1">
            <a:extLst>
              <a:ext uri="{FF2B5EF4-FFF2-40B4-BE49-F238E27FC236}">
                <a16:creationId xmlns:a16="http://schemas.microsoft.com/office/drawing/2014/main" id="{1FE75539-743D-7877-A7D0-297755E33D2A}"/>
              </a:ext>
            </a:extLst>
          </p:cNvPr>
          <p:cNvSpPr>
            <a:spLocks noGrp="1"/>
          </p:cNvSpPr>
          <p:nvPr>
            <p:ph type="title"/>
          </p:nvPr>
        </p:nvSpPr>
        <p:spPr/>
        <p:txBody>
          <a:bodyPr/>
          <a:lstStyle/>
          <a:p>
            <a:r>
              <a:rPr lang="en-US" dirty="0"/>
              <a:t>CCTG Patient Representative Committee</a:t>
            </a:r>
          </a:p>
        </p:txBody>
      </p:sp>
      <p:pic>
        <p:nvPicPr>
          <p:cNvPr id="24" name="Picture 23">
            <a:extLst>
              <a:ext uri="{FF2B5EF4-FFF2-40B4-BE49-F238E27FC236}">
                <a16:creationId xmlns:a16="http://schemas.microsoft.com/office/drawing/2014/main" id="{7EA90FC9-C752-E1E0-CEF4-9CF58BB6A0C0}"/>
              </a:ext>
            </a:extLst>
          </p:cNvPr>
          <p:cNvPicPr>
            <a:picLocks noChangeAspect="1"/>
          </p:cNvPicPr>
          <p:nvPr/>
        </p:nvPicPr>
        <p:blipFill>
          <a:blip r:embed="rId3"/>
          <a:stretch>
            <a:fillRect/>
          </a:stretch>
        </p:blipFill>
        <p:spPr>
          <a:xfrm>
            <a:off x="298621" y="617236"/>
            <a:ext cx="6441764" cy="1539837"/>
          </a:xfrm>
          <a:prstGeom prst="rect">
            <a:avLst/>
          </a:prstGeom>
        </p:spPr>
      </p:pic>
      <p:pic>
        <p:nvPicPr>
          <p:cNvPr id="26" name="Picture 25">
            <a:extLst>
              <a:ext uri="{FF2B5EF4-FFF2-40B4-BE49-F238E27FC236}">
                <a16:creationId xmlns:a16="http://schemas.microsoft.com/office/drawing/2014/main" id="{1A8EA42D-69D3-616B-6B2B-AE4668C7993C}"/>
              </a:ext>
            </a:extLst>
          </p:cNvPr>
          <p:cNvPicPr>
            <a:picLocks noChangeAspect="1"/>
          </p:cNvPicPr>
          <p:nvPr/>
        </p:nvPicPr>
        <p:blipFill>
          <a:blip r:embed="rId4"/>
          <a:stretch>
            <a:fillRect/>
          </a:stretch>
        </p:blipFill>
        <p:spPr>
          <a:xfrm>
            <a:off x="347526" y="2150769"/>
            <a:ext cx="6461098" cy="1539322"/>
          </a:xfrm>
          <a:prstGeom prst="rect">
            <a:avLst/>
          </a:prstGeom>
        </p:spPr>
      </p:pic>
      <p:pic>
        <p:nvPicPr>
          <p:cNvPr id="28" name="Picture 27">
            <a:extLst>
              <a:ext uri="{FF2B5EF4-FFF2-40B4-BE49-F238E27FC236}">
                <a16:creationId xmlns:a16="http://schemas.microsoft.com/office/drawing/2014/main" id="{6A9E99B5-1AE7-6979-223F-6831C783FA73}"/>
              </a:ext>
            </a:extLst>
          </p:cNvPr>
          <p:cNvPicPr>
            <a:picLocks noChangeAspect="1"/>
          </p:cNvPicPr>
          <p:nvPr/>
        </p:nvPicPr>
        <p:blipFill>
          <a:blip r:embed="rId5"/>
          <a:stretch>
            <a:fillRect/>
          </a:stretch>
        </p:blipFill>
        <p:spPr>
          <a:xfrm>
            <a:off x="286112" y="3714001"/>
            <a:ext cx="6494079" cy="1543619"/>
          </a:xfrm>
          <a:prstGeom prst="rect">
            <a:avLst/>
          </a:prstGeom>
        </p:spPr>
      </p:pic>
      <p:pic>
        <p:nvPicPr>
          <p:cNvPr id="30" name="Picture 29">
            <a:extLst>
              <a:ext uri="{FF2B5EF4-FFF2-40B4-BE49-F238E27FC236}">
                <a16:creationId xmlns:a16="http://schemas.microsoft.com/office/drawing/2014/main" id="{A0B03EA0-8244-F053-8D41-D7340AD145AF}"/>
              </a:ext>
            </a:extLst>
          </p:cNvPr>
          <p:cNvPicPr>
            <a:picLocks noChangeAspect="1"/>
          </p:cNvPicPr>
          <p:nvPr/>
        </p:nvPicPr>
        <p:blipFill>
          <a:blip r:embed="rId6"/>
          <a:stretch>
            <a:fillRect/>
          </a:stretch>
        </p:blipFill>
        <p:spPr>
          <a:xfrm>
            <a:off x="320056" y="5239930"/>
            <a:ext cx="3244603" cy="1546039"/>
          </a:xfrm>
          <a:prstGeom prst="rect">
            <a:avLst/>
          </a:prstGeom>
        </p:spPr>
      </p:pic>
      <p:pic>
        <p:nvPicPr>
          <p:cNvPr id="32" name="Picture 31">
            <a:extLst>
              <a:ext uri="{FF2B5EF4-FFF2-40B4-BE49-F238E27FC236}">
                <a16:creationId xmlns:a16="http://schemas.microsoft.com/office/drawing/2014/main" id="{FA3C41BB-D3B2-4388-C3A5-58031123BC4F}"/>
              </a:ext>
            </a:extLst>
          </p:cNvPr>
          <p:cNvPicPr>
            <a:picLocks noChangeAspect="1"/>
          </p:cNvPicPr>
          <p:nvPr/>
        </p:nvPicPr>
        <p:blipFill>
          <a:blip r:embed="rId7"/>
          <a:stretch>
            <a:fillRect/>
          </a:stretch>
        </p:blipFill>
        <p:spPr>
          <a:xfrm>
            <a:off x="3548622" y="5289130"/>
            <a:ext cx="3299651" cy="1546040"/>
          </a:xfrm>
          <a:prstGeom prst="rect">
            <a:avLst/>
          </a:prstGeom>
        </p:spPr>
      </p:pic>
      <p:pic>
        <p:nvPicPr>
          <p:cNvPr id="34" name="Picture 33">
            <a:extLst>
              <a:ext uri="{FF2B5EF4-FFF2-40B4-BE49-F238E27FC236}">
                <a16:creationId xmlns:a16="http://schemas.microsoft.com/office/drawing/2014/main" id="{E9B0E793-C987-B393-3F9B-34F4FE960651}"/>
              </a:ext>
            </a:extLst>
          </p:cNvPr>
          <p:cNvPicPr>
            <a:picLocks noChangeAspect="1"/>
          </p:cNvPicPr>
          <p:nvPr/>
        </p:nvPicPr>
        <p:blipFill>
          <a:blip r:embed="rId8"/>
          <a:stretch>
            <a:fillRect/>
          </a:stretch>
        </p:blipFill>
        <p:spPr>
          <a:xfrm>
            <a:off x="6883443" y="5305092"/>
            <a:ext cx="1580093" cy="1546040"/>
          </a:xfrm>
          <a:prstGeom prst="rect">
            <a:avLst/>
          </a:prstGeom>
        </p:spPr>
      </p:pic>
      <p:pic>
        <p:nvPicPr>
          <p:cNvPr id="36" name="Picture 35">
            <a:extLst>
              <a:ext uri="{FF2B5EF4-FFF2-40B4-BE49-F238E27FC236}">
                <a16:creationId xmlns:a16="http://schemas.microsoft.com/office/drawing/2014/main" id="{41FD8DA6-4951-2A80-8465-B8FD39F53FC9}"/>
              </a:ext>
            </a:extLst>
          </p:cNvPr>
          <p:cNvPicPr>
            <a:picLocks noChangeAspect="1"/>
          </p:cNvPicPr>
          <p:nvPr/>
        </p:nvPicPr>
        <p:blipFill>
          <a:blip r:embed="rId9"/>
          <a:stretch>
            <a:fillRect/>
          </a:stretch>
        </p:blipFill>
        <p:spPr>
          <a:xfrm>
            <a:off x="8523420" y="5324567"/>
            <a:ext cx="1516293" cy="1475165"/>
          </a:xfrm>
          <a:prstGeom prst="rect">
            <a:avLst/>
          </a:prstGeom>
        </p:spPr>
      </p:pic>
      <p:pic>
        <p:nvPicPr>
          <p:cNvPr id="44" name="Picture 43">
            <a:extLst>
              <a:ext uri="{FF2B5EF4-FFF2-40B4-BE49-F238E27FC236}">
                <a16:creationId xmlns:a16="http://schemas.microsoft.com/office/drawing/2014/main" id="{DE565B5E-A8FD-5650-C5A7-B1FFEFA6C738}"/>
              </a:ext>
            </a:extLst>
          </p:cNvPr>
          <p:cNvPicPr>
            <a:picLocks noChangeAspect="1"/>
          </p:cNvPicPr>
          <p:nvPr/>
        </p:nvPicPr>
        <p:blipFill>
          <a:blip r:embed="rId10"/>
          <a:stretch>
            <a:fillRect/>
          </a:stretch>
        </p:blipFill>
        <p:spPr>
          <a:xfrm>
            <a:off x="6925450" y="3714001"/>
            <a:ext cx="1456550" cy="1482324"/>
          </a:xfrm>
          <a:prstGeom prst="rect">
            <a:avLst/>
          </a:prstGeom>
        </p:spPr>
      </p:pic>
      <p:pic>
        <p:nvPicPr>
          <p:cNvPr id="46" name="Picture 45">
            <a:extLst>
              <a:ext uri="{FF2B5EF4-FFF2-40B4-BE49-F238E27FC236}">
                <a16:creationId xmlns:a16="http://schemas.microsoft.com/office/drawing/2014/main" id="{F0354955-4850-FEA0-E95B-01D872C03DE0}"/>
              </a:ext>
            </a:extLst>
          </p:cNvPr>
          <p:cNvPicPr>
            <a:picLocks noChangeAspect="1"/>
          </p:cNvPicPr>
          <p:nvPr/>
        </p:nvPicPr>
        <p:blipFill>
          <a:blip r:embed="rId11"/>
          <a:stretch>
            <a:fillRect/>
          </a:stretch>
        </p:blipFill>
        <p:spPr>
          <a:xfrm>
            <a:off x="8475975" y="3714001"/>
            <a:ext cx="1516293" cy="1475166"/>
          </a:xfrm>
          <a:prstGeom prst="rect">
            <a:avLst/>
          </a:prstGeom>
        </p:spPr>
      </p:pic>
    </p:spTree>
    <p:extLst>
      <p:ext uri="{BB962C8B-B14F-4D97-AF65-F5344CB8AC3E}">
        <p14:creationId xmlns:p14="http://schemas.microsoft.com/office/powerpoint/2010/main" val="6624061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4BABE-47F9-92E1-D63C-9ACBF385641B}"/>
              </a:ext>
            </a:extLst>
          </p:cNvPr>
          <p:cNvSpPr>
            <a:spLocks noGrp="1"/>
          </p:cNvSpPr>
          <p:nvPr>
            <p:ph type="title"/>
          </p:nvPr>
        </p:nvSpPr>
        <p:spPr>
          <a:xfrm>
            <a:off x="431370" y="251460"/>
            <a:ext cx="11329259" cy="548640"/>
          </a:xfrm>
        </p:spPr>
        <p:txBody>
          <a:bodyPr/>
          <a:lstStyle/>
          <a:p>
            <a:r>
              <a:rPr lang="en-US" dirty="0"/>
              <a:t>CCTG Website – Patient Representative Committee</a:t>
            </a:r>
            <a:br>
              <a:rPr lang="en-US" dirty="0"/>
            </a:br>
            <a:r>
              <a:rPr lang="en-US" sz="2000" dirty="0">
                <a:solidFill>
                  <a:schemeClr val="tx1"/>
                </a:solidFill>
              </a:rPr>
              <a:t>https://www.ctg.queensu.ca/</a:t>
            </a:r>
          </a:p>
        </p:txBody>
      </p:sp>
      <p:sp>
        <p:nvSpPr>
          <p:cNvPr id="4" name="Slide Number Placeholder 3">
            <a:extLst>
              <a:ext uri="{FF2B5EF4-FFF2-40B4-BE49-F238E27FC236}">
                <a16:creationId xmlns:a16="http://schemas.microsoft.com/office/drawing/2014/main" id="{23744BFD-1546-D397-9F50-5D18C674D642}"/>
              </a:ext>
            </a:extLst>
          </p:cNvPr>
          <p:cNvSpPr>
            <a:spLocks noGrp="1"/>
          </p:cNvSpPr>
          <p:nvPr>
            <p:ph type="sldNum" sz="quarter" idx="12"/>
          </p:nvPr>
        </p:nvSpPr>
        <p:spPr/>
        <p:txBody>
          <a:bodyPr/>
          <a:lstStyle/>
          <a:p>
            <a:fld id="{2754ED01-E2A0-4C1E-8E21-014B99041579}" type="slidenum">
              <a:rPr lang="en-US" smtClean="0"/>
              <a:pPr/>
              <a:t>30</a:t>
            </a:fld>
            <a:endParaRPr lang="en-US" dirty="0"/>
          </a:p>
        </p:txBody>
      </p:sp>
      <p:pic>
        <p:nvPicPr>
          <p:cNvPr id="11" name="Content Placeholder 10">
            <a:extLst>
              <a:ext uri="{FF2B5EF4-FFF2-40B4-BE49-F238E27FC236}">
                <a16:creationId xmlns:a16="http://schemas.microsoft.com/office/drawing/2014/main" id="{7F5D612C-4C2F-B36B-0324-643112C11DB0}"/>
              </a:ext>
            </a:extLst>
          </p:cNvPr>
          <p:cNvPicPr>
            <a:picLocks noGrp="1" noChangeAspect="1"/>
          </p:cNvPicPr>
          <p:nvPr>
            <p:ph idx="1"/>
          </p:nvPr>
        </p:nvPicPr>
        <p:blipFill>
          <a:blip r:embed="rId3"/>
          <a:stretch>
            <a:fillRect/>
          </a:stretch>
        </p:blipFill>
        <p:spPr>
          <a:xfrm>
            <a:off x="192923" y="1017959"/>
            <a:ext cx="6398896" cy="5431682"/>
          </a:xfrm>
        </p:spPr>
      </p:pic>
      <p:sp>
        <p:nvSpPr>
          <p:cNvPr id="10" name="Oval 9">
            <a:extLst>
              <a:ext uri="{FF2B5EF4-FFF2-40B4-BE49-F238E27FC236}">
                <a16:creationId xmlns:a16="http://schemas.microsoft.com/office/drawing/2014/main" id="{95304A2D-8751-6697-BB40-6C8FC56305AD}"/>
              </a:ext>
            </a:extLst>
          </p:cNvPr>
          <p:cNvSpPr/>
          <p:nvPr/>
        </p:nvSpPr>
        <p:spPr>
          <a:xfrm>
            <a:off x="76201" y="3124200"/>
            <a:ext cx="1447800" cy="9144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3C25C55-E273-07CB-7A61-423EA3F5F75F}"/>
              </a:ext>
            </a:extLst>
          </p:cNvPr>
          <p:cNvSpPr/>
          <p:nvPr/>
        </p:nvSpPr>
        <p:spPr>
          <a:xfrm>
            <a:off x="914399" y="1371600"/>
            <a:ext cx="914401" cy="5334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B8725E73-26BC-B196-903C-A3C19238F57A}"/>
              </a:ext>
            </a:extLst>
          </p:cNvPr>
          <p:cNvPicPr>
            <a:picLocks noChangeAspect="1"/>
          </p:cNvPicPr>
          <p:nvPr/>
        </p:nvPicPr>
        <p:blipFill>
          <a:blip r:embed="rId4"/>
          <a:stretch>
            <a:fillRect/>
          </a:stretch>
        </p:blipFill>
        <p:spPr>
          <a:xfrm>
            <a:off x="6591819" y="990600"/>
            <a:ext cx="4879933" cy="5486400"/>
          </a:xfrm>
          <a:prstGeom prst="rect">
            <a:avLst/>
          </a:prstGeom>
        </p:spPr>
      </p:pic>
    </p:spTree>
    <p:extLst>
      <p:ext uri="{BB962C8B-B14F-4D97-AF65-F5344CB8AC3E}">
        <p14:creationId xmlns:p14="http://schemas.microsoft.com/office/powerpoint/2010/main" val="29616172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762000" y="2209800"/>
            <a:ext cx="7166052" cy="1368152"/>
          </a:xfrm>
        </p:spPr>
        <p:txBody>
          <a:bodyPr>
            <a:noAutofit/>
          </a:bodyPr>
          <a:lstStyle/>
          <a:p>
            <a:pPr marL="0" indent="0">
              <a:buNone/>
            </a:pPr>
            <a:r>
              <a:rPr lang="en-US" sz="3600" b="1" dirty="0">
                <a:solidFill>
                  <a:srgbClr val="3D6D28"/>
                </a:solidFill>
                <a:latin typeface="Calibri Light" panose="020F0302020204030204" pitchFamily="34" charset="0"/>
                <a:cs typeface="Calibri Light" panose="020F0302020204030204" pitchFamily="34" charset="0"/>
              </a:rPr>
              <a:t>Thank you</a:t>
            </a:r>
          </a:p>
          <a:p>
            <a:pPr marL="0" indent="0">
              <a:buNone/>
            </a:pPr>
            <a:r>
              <a:rPr lang="en-US" sz="3600" b="1" dirty="0">
                <a:solidFill>
                  <a:srgbClr val="3D6D28"/>
                </a:solidFill>
                <a:latin typeface="Calibri Light" panose="020F0302020204030204" pitchFamily="34" charset="0"/>
                <a:cs typeface="Calibri Light" panose="020F0302020204030204" pitchFamily="34" charset="0"/>
              </a:rPr>
              <a:t>Questions?</a:t>
            </a:r>
            <a:endParaRPr lang="en-US" sz="4800" b="1" dirty="0">
              <a:solidFill>
                <a:srgbClr val="3D6D28"/>
              </a:solidFill>
            </a:endParaRPr>
          </a:p>
          <a:p>
            <a:pPr marL="0" indent="0" algn="l">
              <a:buNone/>
            </a:pPr>
            <a:endParaRPr lang="en-US" sz="2000" b="1" dirty="0">
              <a:solidFill>
                <a:srgbClr val="3D6D28"/>
              </a:solidFill>
            </a:endParaRPr>
          </a:p>
          <a:p>
            <a:pPr marL="0" indent="0" algn="l">
              <a:buNone/>
            </a:pPr>
            <a:r>
              <a:rPr lang="en-US" sz="2000" b="1" dirty="0">
                <a:solidFill>
                  <a:srgbClr val="3D6D28"/>
                </a:solidFill>
              </a:rPr>
              <a:t>For more detail:</a:t>
            </a:r>
          </a:p>
          <a:p>
            <a:pPr marL="0" marR="0" lvl="1" indent="0">
              <a:spcBef>
                <a:spcPts val="0"/>
              </a:spcBef>
              <a:spcAft>
                <a:spcPts val="0"/>
              </a:spcAft>
              <a:buNone/>
              <a:tabLst>
                <a:tab pos="457200" algn="l"/>
              </a:tabLst>
            </a:pPr>
            <a:endParaRPr lang="en-CA" sz="2000" b="1" dirty="0">
              <a:effectLst/>
              <a:highlight>
                <a:srgbClr val="FFFF00"/>
              </a:highlight>
              <a:latin typeface="Arial" panose="020B0604020202020204" pitchFamily="34" charset="0"/>
              <a:ea typeface="MS Mincho" panose="02020609040205080304" pitchFamily="49" charset="-128"/>
              <a:cs typeface="Times New Roman" panose="02020603050405020304" pitchFamily="18" charset="0"/>
            </a:endParaRPr>
          </a:p>
          <a:p>
            <a:pPr marL="685800" marR="0" algn="l">
              <a:spcBef>
                <a:spcPts val="0"/>
              </a:spcBef>
              <a:spcAft>
                <a:spcPts val="0"/>
              </a:spcAft>
              <a:tabLst>
                <a:tab pos="457200" algn="l"/>
              </a:tabLst>
            </a:pPr>
            <a:r>
              <a:rPr lang="en-US" sz="1600" dirty="0">
                <a:solidFill>
                  <a:srgbClr val="222222"/>
                </a:solidFill>
                <a:effectLst/>
                <a:latin typeface="Calibri" panose="020F0502020204030204" pitchFamily="34" charset="0"/>
                <a:ea typeface="MS Mincho" panose="02020609040205080304" pitchFamily="49" charset="-128"/>
                <a:cs typeface="Times New Roman" panose="02020603050405020304" pitchFamily="18" charset="0"/>
              </a:rPr>
              <a:t>Needham, J.; Taylor, J.; Nomikos, D. Integrating Patient-Centred Research</a:t>
            </a:r>
            <a:br>
              <a:rPr lang="en-US" sz="1600" dirty="0">
                <a:solidFill>
                  <a:srgbClr val="222222"/>
                </a:solidFill>
                <a:effectLst/>
                <a:latin typeface="Calibri" panose="020F0502020204030204" pitchFamily="34" charset="0"/>
                <a:ea typeface="MS Mincho" panose="02020609040205080304" pitchFamily="49" charset="-128"/>
                <a:cs typeface="Times New Roman" panose="02020603050405020304" pitchFamily="18" charset="0"/>
              </a:rPr>
            </a:br>
            <a:r>
              <a:rPr lang="en-US" sz="1600" dirty="0">
                <a:solidFill>
                  <a:srgbClr val="222222"/>
                </a:solidFill>
                <a:effectLst/>
                <a:latin typeface="Calibri" panose="020F0502020204030204" pitchFamily="34" charset="0"/>
                <a:ea typeface="MS Mincho" panose="02020609040205080304" pitchFamily="49" charset="-128"/>
                <a:cs typeface="Times New Roman" panose="02020603050405020304" pitchFamily="18" charset="0"/>
              </a:rPr>
              <a:t>in the Canadian Cancer Trials Group. </a:t>
            </a:r>
            <a:r>
              <a:rPr lang="en-US" sz="1600" i="1" dirty="0">
                <a:solidFill>
                  <a:srgbClr val="222222"/>
                </a:solidFill>
                <a:effectLst/>
                <a:latin typeface="Calibri" panose="020F0502020204030204" pitchFamily="34" charset="0"/>
                <a:ea typeface="MS Mincho" panose="02020609040205080304" pitchFamily="49" charset="-128"/>
                <a:cs typeface="Times New Roman" panose="02020603050405020304" pitchFamily="18" charset="0"/>
              </a:rPr>
              <a:t>Curr. Oncol.</a:t>
            </a:r>
            <a:r>
              <a:rPr lang="en-US" sz="1600" dirty="0">
                <a:solidFill>
                  <a:srgbClr val="222222"/>
                </a:solidFill>
                <a:effectLst/>
                <a:latin typeface="Calibri" panose="020F0502020204030204" pitchFamily="34" charset="0"/>
                <a:ea typeface="MS Mincho" panose="02020609040205080304" pitchFamily="49" charset="-128"/>
                <a:cs typeface="Times New Roman" panose="02020603050405020304" pitchFamily="18" charset="0"/>
              </a:rPr>
              <a:t> </a:t>
            </a:r>
            <a:r>
              <a:rPr lang="en-US" sz="1600" b="1" dirty="0">
                <a:solidFill>
                  <a:srgbClr val="222222"/>
                </a:solidFill>
                <a:effectLst/>
                <a:latin typeface="Calibri" panose="020F0502020204030204" pitchFamily="34" charset="0"/>
                <a:ea typeface="MS Mincho" panose="02020609040205080304" pitchFamily="49" charset="-128"/>
                <a:cs typeface="Times New Roman" panose="02020603050405020304" pitchFamily="18" charset="0"/>
              </a:rPr>
              <a:t>2021</a:t>
            </a:r>
            <a:r>
              <a:rPr lang="en-US" sz="1600" dirty="0">
                <a:solidFill>
                  <a:srgbClr val="222222"/>
                </a:solidFill>
                <a:effectLst/>
                <a:latin typeface="Calibri" panose="020F0502020204030204" pitchFamily="34" charset="0"/>
                <a:ea typeface="MS Mincho" panose="02020609040205080304" pitchFamily="49" charset="-128"/>
                <a:cs typeface="Times New Roman" panose="02020603050405020304" pitchFamily="18" charset="0"/>
              </a:rPr>
              <a:t>, </a:t>
            </a:r>
            <a:r>
              <a:rPr lang="en-US" sz="1600" i="1" dirty="0">
                <a:solidFill>
                  <a:srgbClr val="222222"/>
                </a:solidFill>
                <a:effectLst/>
                <a:latin typeface="Calibri" panose="020F0502020204030204" pitchFamily="34" charset="0"/>
                <a:ea typeface="MS Mincho" panose="02020609040205080304" pitchFamily="49" charset="-128"/>
                <a:cs typeface="Times New Roman" panose="02020603050405020304" pitchFamily="18" charset="0"/>
              </a:rPr>
              <a:t>28</a:t>
            </a:r>
            <a:r>
              <a:rPr lang="en-US" sz="1600" dirty="0">
                <a:solidFill>
                  <a:srgbClr val="222222"/>
                </a:solidFill>
                <a:effectLst/>
                <a:latin typeface="Calibri" panose="020F0502020204030204" pitchFamily="34" charset="0"/>
                <a:ea typeface="MS Mincho" panose="02020609040205080304" pitchFamily="49" charset="-128"/>
                <a:cs typeface="Times New Roman" panose="02020603050405020304" pitchFamily="18" charset="0"/>
              </a:rPr>
              <a:t>, 630-639. </a:t>
            </a:r>
            <a:br>
              <a:rPr lang="en-US" sz="1600" dirty="0">
                <a:solidFill>
                  <a:srgbClr val="222222"/>
                </a:solidFill>
                <a:effectLst/>
                <a:latin typeface="Calibri" panose="020F0502020204030204" pitchFamily="34" charset="0"/>
                <a:ea typeface="MS Mincho" panose="02020609040205080304" pitchFamily="49" charset="-128"/>
                <a:cs typeface="Times New Roman" panose="02020603050405020304" pitchFamily="18" charset="0"/>
              </a:rPr>
            </a:br>
            <a:r>
              <a:rPr lang="en-US" sz="1600" u="sng" dirty="0">
                <a:solidFill>
                  <a:srgbClr val="0000FF"/>
                </a:solidFill>
                <a:effectLst/>
                <a:latin typeface="Calibri" panose="020F0502020204030204" pitchFamily="34" charset="0"/>
                <a:ea typeface="MS Mincho" panose="02020609040205080304" pitchFamily="49" charset="-128"/>
                <a:cs typeface="Times New Roman" panose="02020603050405020304" pitchFamily="18" charset="0"/>
                <a:hlinkClick r:id="rId3"/>
              </a:rPr>
              <a:t>https://doi.org/10.3390/curroncol28010062</a:t>
            </a:r>
            <a:endParaRPr lang="en-US" sz="1600" u="sng" dirty="0">
              <a:solidFill>
                <a:srgbClr val="0000FF"/>
              </a:solidFill>
              <a:effectLst/>
              <a:latin typeface="Calibri" panose="020F0502020204030204" pitchFamily="34" charset="0"/>
              <a:ea typeface="MS Mincho" panose="02020609040205080304" pitchFamily="49" charset="-128"/>
              <a:cs typeface="Times New Roman" panose="02020603050405020304" pitchFamily="18" charset="0"/>
            </a:endParaRPr>
          </a:p>
          <a:p>
            <a:pPr marL="0" indent="0">
              <a:buNone/>
            </a:pPr>
            <a:endParaRPr lang="en-US" sz="900" b="1" dirty="0"/>
          </a:p>
        </p:txBody>
      </p:sp>
      <p:sp>
        <p:nvSpPr>
          <p:cNvPr id="2" name="TextBox 1">
            <a:extLst>
              <a:ext uri="{FF2B5EF4-FFF2-40B4-BE49-F238E27FC236}">
                <a16:creationId xmlns:a16="http://schemas.microsoft.com/office/drawing/2014/main" id="{E2CE11BF-C5D9-2A98-4244-D146EE489516}"/>
              </a:ext>
            </a:extLst>
          </p:cNvPr>
          <p:cNvSpPr txBox="1"/>
          <p:nvPr/>
        </p:nvSpPr>
        <p:spPr>
          <a:xfrm>
            <a:off x="535026" y="5715000"/>
            <a:ext cx="7620000" cy="723275"/>
          </a:xfrm>
          <a:prstGeom prst="rect">
            <a:avLst/>
          </a:prstGeom>
          <a:noFill/>
        </p:spPr>
        <p:txBody>
          <a:bodyPr wrap="square">
            <a:spAutoFit/>
          </a:bodyPr>
          <a:lstStyle/>
          <a:p>
            <a:pPr marL="457189" marR="0" lvl="0" indent="-457189" algn="ctr" defTabSz="1219170" rtl="0" eaLnBrk="1" fontAlgn="auto" latinLnBrk="0" hangingPunct="1">
              <a:lnSpc>
                <a:spcPct val="100000"/>
              </a:lnSpc>
              <a:spcBef>
                <a:spcPts val="600"/>
              </a:spcBef>
              <a:spcAft>
                <a:spcPts val="0"/>
              </a:spcAft>
              <a:buClrTx/>
              <a:buSzTx/>
              <a:buFont typeface="Arial" pitchFamily="34" charset="0"/>
              <a:buNone/>
              <a:tabLst/>
              <a:defRPr/>
            </a:pPr>
            <a:r>
              <a:rPr kumimoji="0" lang="en-US" sz="1800" b="0" i="0" u="none" strike="noStrike" kern="1200" cap="none" spc="0" normalizeH="0" baseline="0" noProof="0" dirty="0">
                <a:ln>
                  <a:noFill/>
                </a:ln>
                <a:solidFill>
                  <a:srgbClr val="446A28"/>
                </a:solidFill>
                <a:effectLst/>
                <a:uLnTx/>
                <a:uFillTx/>
                <a:latin typeface="Calibri" panose="020F0502020204030204" pitchFamily="34" charset="0"/>
                <a:ea typeface="+mn-ea"/>
                <a:cs typeface="+mn-cs"/>
              </a:rPr>
              <a:t>Acknowledgment:</a:t>
            </a:r>
          </a:p>
          <a:p>
            <a:pPr marL="457189" marR="0" lvl="0" indent="-457189" algn="ctr" defTabSz="1219170" rtl="0" eaLnBrk="1" fontAlgn="auto" latinLnBrk="0" hangingPunct="1">
              <a:lnSpc>
                <a:spcPct val="100000"/>
              </a:lnSpc>
              <a:spcBef>
                <a:spcPts val="600"/>
              </a:spcBef>
              <a:spcAft>
                <a:spcPts val="0"/>
              </a:spcAft>
              <a:buClrTx/>
              <a:buSzTx/>
              <a:buFont typeface="Arial" pitchFamily="34" charset="0"/>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Judy Needham, </a:t>
            </a:r>
            <a:r>
              <a:rPr kumimoji="0" lang="en-US"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Chair, Patient Representatives Committee</a:t>
            </a:r>
          </a:p>
        </p:txBody>
      </p:sp>
    </p:spTree>
    <p:extLst>
      <p:ext uri="{BB962C8B-B14F-4D97-AF65-F5344CB8AC3E}">
        <p14:creationId xmlns:p14="http://schemas.microsoft.com/office/powerpoint/2010/main" val="3273612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79B242-943E-FB8B-8DD2-AAD4CB685E9F}"/>
              </a:ext>
            </a:extLst>
          </p:cNvPr>
          <p:cNvSpPr>
            <a:spLocks noGrp="1"/>
          </p:cNvSpPr>
          <p:nvPr>
            <p:ph type="body" sz="quarter" idx="13"/>
          </p:nvPr>
        </p:nvSpPr>
        <p:spPr>
          <a:xfrm>
            <a:off x="228600" y="2667000"/>
            <a:ext cx="8382000" cy="990600"/>
          </a:xfrm>
        </p:spPr>
        <p:txBody>
          <a:bodyPr>
            <a:normAutofit fontScale="85000" lnSpcReduction="20000"/>
          </a:bodyPr>
          <a:lstStyle/>
          <a:p>
            <a:pPr marL="0" indent="0">
              <a:buNone/>
            </a:pPr>
            <a:r>
              <a:rPr lang="en-US" dirty="0"/>
              <a:t>CCTG Strategic Plan and Patient Representative Committee Priorities</a:t>
            </a:r>
          </a:p>
        </p:txBody>
      </p:sp>
    </p:spTree>
    <p:extLst>
      <p:ext uri="{BB962C8B-B14F-4D97-AF65-F5344CB8AC3E}">
        <p14:creationId xmlns:p14="http://schemas.microsoft.com/office/powerpoint/2010/main" val="1315896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2"/>
          <p:cNvSpPr>
            <a:spLocks noGrp="1"/>
          </p:cNvSpPr>
          <p:nvPr>
            <p:ph type="sldNum" sz="quarter" idx="12"/>
          </p:nvPr>
        </p:nvSpPr>
        <p:spPr>
          <a:xfrm>
            <a:off x="10001151" y="5424438"/>
            <a:ext cx="361257" cy="365126"/>
          </a:xfrm>
        </p:spPr>
        <p:txBody>
          <a:bodyPr>
            <a:noAutofit/>
          </a:bodyPr>
          <a:lstStyle/>
          <a:p>
            <a:fld id="{CF21166E-D056-45CD-936B-BF19BC7089E0}" type="slidenum">
              <a:rPr lang="en-US" sz="1800" smtClean="0">
                <a:latin typeface="Calibri" panose="020F0502020204030204" pitchFamily="34" charset="0"/>
                <a:cs typeface="Calibri" panose="020F0502020204030204" pitchFamily="34" charset="0"/>
              </a:rPr>
              <a:pPr/>
              <a:t>5</a:t>
            </a:fld>
            <a:endParaRPr lang="en-US" sz="1800" dirty="0">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0395C7A9-D325-4E75-B8CA-0674688E3BFE}"/>
              </a:ext>
            </a:extLst>
          </p:cNvPr>
          <p:cNvSpPr txBox="1"/>
          <p:nvPr/>
        </p:nvSpPr>
        <p:spPr>
          <a:xfrm>
            <a:off x="304800" y="147935"/>
            <a:ext cx="3428631" cy="461665"/>
          </a:xfrm>
          <a:prstGeom prst="rect">
            <a:avLst/>
          </a:prstGeom>
          <a:noFill/>
        </p:spPr>
        <p:txBody>
          <a:bodyPr wrap="none" rtlCol="0">
            <a:spAutoFit/>
          </a:bodyPr>
          <a:lstStyle/>
          <a:p>
            <a:r>
              <a:rPr lang="en-CA" sz="2400" b="1" dirty="0">
                <a:solidFill>
                  <a:srgbClr val="2F877F"/>
                </a:solidFill>
              </a:rPr>
              <a:t>The CCTG Strategic Plan</a:t>
            </a:r>
          </a:p>
        </p:txBody>
      </p:sp>
      <p:pic>
        <p:nvPicPr>
          <p:cNvPr id="6" name="Picture 5">
            <a:extLst>
              <a:ext uri="{FF2B5EF4-FFF2-40B4-BE49-F238E27FC236}">
                <a16:creationId xmlns:a16="http://schemas.microsoft.com/office/drawing/2014/main" id="{A6EC0208-E775-7984-8B8F-BFE26F2D6B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43200" y="892009"/>
            <a:ext cx="6553200" cy="3146591"/>
          </a:xfrm>
          <a:prstGeom prst="rect">
            <a:avLst/>
          </a:prstGeom>
        </p:spPr>
      </p:pic>
      <p:sp>
        <p:nvSpPr>
          <p:cNvPr id="7" name="TextBox 6">
            <a:extLst>
              <a:ext uri="{FF2B5EF4-FFF2-40B4-BE49-F238E27FC236}">
                <a16:creationId xmlns:a16="http://schemas.microsoft.com/office/drawing/2014/main" id="{EA96B7E0-1F6E-6C9E-8415-96FBB31BFFD5}"/>
              </a:ext>
            </a:extLst>
          </p:cNvPr>
          <p:cNvSpPr txBox="1"/>
          <p:nvPr/>
        </p:nvSpPr>
        <p:spPr>
          <a:xfrm>
            <a:off x="1008552" y="4325541"/>
            <a:ext cx="9964248" cy="1846659"/>
          </a:xfrm>
          <a:prstGeom prst="rect">
            <a:avLst/>
          </a:prstGeom>
          <a:solidFill>
            <a:srgbClr val="FAFCFC"/>
          </a:solidFill>
          <a:ln>
            <a:solidFill>
              <a:srgbClr val="2F877F"/>
            </a:solidFill>
          </a:ln>
          <a:effectLst>
            <a:outerShdw blurRad="50800" dist="38100" dir="2700000" algn="tl" rotWithShape="0">
              <a:prstClr val="black">
                <a:alpha val="40000"/>
              </a:prstClr>
            </a:outerShdw>
          </a:effectLst>
        </p:spPr>
        <p:txBody>
          <a:bodyPr wrap="square" rtlCol="0">
            <a:spAutoFit/>
          </a:bodyPr>
          <a:lstStyle/>
          <a:p>
            <a:pPr>
              <a:spcAft>
                <a:spcPts val="1200"/>
              </a:spcAft>
            </a:pPr>
            <a:r>
              <a:rPr lang="en-CA" sz="2400" b="1" dirty="0">
                <a:latin typeface="&amp;quot"/>
              </a:rPr>
              <a:t>“CCTG trials</a:t>
            </a:r>
          </a:p>
          <a:p>
            <a:r>
              <a:rPr lang="en-CA" sz="2000" dirty="0"/>
              <a:t>• address questions important to researchers, clinicians </a:t>
            </a:r>
            <a:r>
              <a:rPr lang="en-CA" sz="2000" b="1" dirty="0">
                <a:highlight>
                  <a:srgbClr val="FFFF00"/>
                </a:highlight>
              </a:rPr>
              <a:t>and patients</a:t>
            </a:r>
            <a:r>
              <a:rPr lang="en-CA" sz="2000" dirty="0">
                <a:highlight>
                  <a:srgbClr val="FFFF00"/>
                </a:highlight>
              </a:rPr>
              <a:t>; </a:t>
            </a:r>
          </a:p>
          <a:p>
            <a:r>
              <a:rPr lang="en-CA" sz="2000" dirty="0"/>
              <a:t>• evaluate interventions that are innovative; have the potential to change clinical practice; </a:t>
            </a:r>
          </a:p>
          <a:p>
            <a:r>
              <a:rPr lang="en-CA" sz="2000" dirty="0"/>
              <a:t>• reflect an international caliber of science; and, </a:t>
            </a:r>
          </a:p>
          <a:p>
            <a:r>
              <a:rPr lang="en-CA" sz="2000" b="1" dirty="0"/>
              <a:t>• </a:t>
            </a:r>
            <a:r>
              <a:rPr lang="en-CA" sz="2000" b="1" dirty="0">
                <a:highlight>
                  <a:srgbClr val="FFFF00"/>
                </a:highlight>
              </a:rPr>
              <a:t>include patients as partners</a:t>
            </a:r>
            <a:r>
              <a:rPr lang="en-CA" sz="2000" dirty="0"/>
              <a:t>.” </a:t>
            </a:r>
            <a:endParaRPr lang="en-CA" sz="2000" i="1" dirty="0"/>
          </a:p>
        </p:txBody>
      </p:sp>
    </p:spTree>
    <p:extLst>
      <p:ext uri="{BB962C8B-B14F-4D97-AF65-F5344CB8AC3E}">
        <p14:creationId xmlns:p14="http://schemas.microsoft.com/office/powerpoint/2010/main" val="1027371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2"/>
          <p:cNvSpPr>
            <a:spLocks noGrp="1"/>
          </p:cNvSpPr>
          <p:nvPr>
            <p:ph type="sldNum" sz="quarter" idx="12"/>
          </p:nvPr>
        </p:nvSpPr>
        <p:spPr>
          <a:xfrm>
            <a:off x="10001151" y="5424438"/>
            <a:ext cx="361257" cy="365126"/>
          </a:xfrm>
        </p:spPr>
        <p:txBody>
          <a:bodyPr>
            <a:noAutofit/>
          </a:bodyPr>
          <a:lstStyle/>
          <a:p>
            <a:fld id="{CF21166E-D056-45CD-936B-BF19BC7089E0}" type="slidenum">
              <a:rPr lang="en-US" sz="1800" smtClean="0">
                <a:latin typeface="Calibri" panose="020F0502020204030204" pitchFamily="34" charset="0"/>
                <a:cs typeface="Calibri" panose="020F0502020204030204" pitchFamily="34" charset="0"/>
              </a:rPr>
              <a:pPr/>
              <a:t>6</a:t>
            </a:fld>
            <a:endParaRPr lang="en-US" sz="1800" dirty="0">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0395C7A9-D325-4E75-B8CA-0674688E3BFE}"/>
              </a:ext>
            </a:extLst>
          </p:cNvPr>
          <p:cNvSpPr txBox="1"/>
          <p:nvPr/>
        </p:nvSpPr>
        <p:spPr>
          <a:xfrm>
            <a:off x="304800" y="147935"/>
            <a:ext cx="3428631" cy="461665"/>
          </a:xfrm>
          <a:prstGeom prst="rect">
            <a:avLst/>
          </a:prstGeom>
          <a:noFill/>
        </p:spPr>
        <p:txBody>
          <a:bodyPr wrap="none" rtlCol="0">
            <a:spAutoFit/>
          </a:bodyPr>
          <a:lstStyle/>
          <a:p>
            <a:r>
              <a:rPr lang="en-CA" sz="2400" b="1" dirty="0">
                <a:solidFill>
                  <a:srgbClr val="2F877F"/>
                </a:solidFill>
              </a:rPr>
              <a:t>The CCTG Strategic Plan</a:t>
            </a:r>
          </a:p>
        </p:txBody>
      </p:sp>
      <p:sp>
        <p:nvSpPr>
          <p:cNvPr id="8" name="Rectangle 7">
            <a:extLst>
              <a:ext uri="{FF2B5EF4-FFF2-40B4-BE49-F238E27FC236}">
                <a16:creationId xmlns:a16="http://schemas.microsoft.com/office/drawing/2014/main" id="{337355E4-DE0D-47DC-AE7F-D10DF98F58AA}"/>
              </a:ext>
            </a:extLst>
          </p:cNvPr>
          <p:cNvSpPr/>
          <p:nvPr/>
        </p:nvSpPr>
        <p:spPr>
          <a:xfrm>
            <a:off x="533400" y="4757172"/>
            <a:ext cx="11049000" cy="1338828"/>
          </a:xfrm>
          <a:prstGeom prst="rect">
            <a:avLst/>
          </a:prstGeom>
          <a:solidFill>
            <a:srgbClr val="F8F9FA"/>
          </a:solidFill>
        </p:spPr>
        <p:txBody>
          <a:bodyPr wrap="square">
            <a:spAutoFit/>
          </a:bodyPr>
          <a:lstStyle/>
          <a:p>
            <a:endParaRPr lang="en-CA" sz="900" dirty="0">
              <a:latin typeface="&amp;quot"/>
            </a:endParaRPr>
          </a:p>
          <a:p>
            <a:pPr marL="285750" indent="-285750">
              <a:buFont typeface="Arial" panose="020B0604020202020204" pitchFamily="34" charset="0"/>
              <a:buChar char="•"/>
            </a:pPr>
            <a:r>
              <a:rPr lang="en-CA" b="1" dirty="0">
                <a:highlight>
                  <a:srgbClr val="FFFF00"/>
                </a:highlight>
              </a:rPr>
              <a:t>CCTG has prioritized the inclusion of patient perspectives</a:t>
            </a:r>
            <a:r>
              <a:rPr lang="en-CA" b="1" dirty="0"/>
              <a:t> </a:t>
            </a:r>
            <a:r>
              <a:rPr lang="en-CA" dirty="0"/>
              <a:t>when addressing the impact of cancer treatments and are focused on developing trials that investigate a range of patient outcomes. Through this strategic priority, CCTG will develop a portfolio of trials and trial-related activities that will emphasize the assessment and reduction of the burden of treatment on patients and </a:t>
            </a:r>
            <a:r>
              <a:rPr lang="en-CA" b="1" dirty="0">
                <a:highlight>
                  <a:srgbClr val="FFFF00"/>
                </a:highlight>
              </a:rPr>
              <a:t>incorporate the patient perspective</a:t>
            </a:r>
            <a:r>
              <a:rPr lang="en-CA" dirty="0"/>
              <a:t>.</a:t>
            </a:r>
            <a:endParaRPr lang="en-CA" dirty="0">
              <a:solidFill>
                <a:srgbClr val="2F877F"/>
              </a:solidFill>
              <a:latin typeface="&amp;quot"/>
            </a:endParaRPr>
          </a:p>
        </p:txBody>
      </p:sp>
      <p:pic>
        <p:nvPicPr>
          <p:cNvPr id="3" name="Picture 2">
            <a:extLst>
              <a:ext uri="{FF2B5EF4-FFF2-40B4-BE49-F238E27FC236}">
                <a16:creationId xmlns:a16="http://schemas.microsoft.com/office/drawing/2014/main" id="{7F2C2811-54A1-4DC2-37CB-8369D654AF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0" y="1120609"/>
            <a:ext cx="6553200" cy="3146591"/>
          </a:xfrm>
          <a:prstGeom prst="rect">
            <a:avLst/>
          </a:prstGeom>
        </p:spPr>
      </p:pic>
      <p:sp>
        <p:nvSpPr>
          <p:cNvPr id="4" name="TextBox 3">
            <a:extLst>
              <a:ext uri="{FF2B5EF4-FFF2-40B4-BE49-F238E27FC236}">
                <a16:creationId xmlns:a16="http://schemas.microsoft.com/office/drawing/2014/main" id="{CB925D42-8BB7-01F9-A7F1-50B4FAA526CB}"/>
              </a:ext>
            </a:extLst>
          </p:cNvPr>
          <p:cNvSpPr txBox="1"/>
          <p:nvPr/>
        </p:nvSpPr>
        <p:spPr>
          <a:xfrm>
            <a:off x="533400" y="1066800"/>
            <a:ext cx="3505200" cy="3877985"/>
          </a:xfrm>
          <a:prstGeom prst="rect">
            <a:avLst/>
          </a:prstGeom>
          <a:solidFill>
            <a:srgbClr val="F8F9FA"/>
          </a:solidFill>
        </p:spPr>
        <p:txBody>
          <a:bodyPr wrap="square" rtlCol="0">
            <a:spAutoFit/>
          </a:bodyPr>
          <a:lstStyle/>
          <a:p>
            <a:pPr algn="ctr"/>
            <a:r>
              <a:rPr lang="en-CA" sz="2400" dirty="0">
                <a:latin typeface="&amp;quot"/>
              </a:rPr>
              <a:t>Priority 2 – Reduce the Burden of Cancer</a:t>
            </a:r>
          </a:p>
          <a:p>
            <a:pPr algn="ctr"/>
            <a:r>
              <a:rPr lang="en-CA" dirty="0">
                <a:latin typeface="&amp;quot"/>
              </a:rPr>
              <a:t>AND ITS TREATMENT FOR PATIENTS &amp; CAREGIVERS</a:t>
            </a:r>
          </a:p>
          <a:p>
            <a:pPr algn="ctr"/>
            <a:endParaRPr lang="en-CA" dirty="0">
              <a:latin typeface="&amp;quot"/>
            </a:endParaRPr>
          </a:p>
          <a:p>
            <a:r>
              <a:rPr lang="en-CA" dirty="0"/>
              <a:t>Recognizing that the patient is at the centre of research is important for clinical trials. The cancer experience presents many physical, emotional, and spiritual challenges that should be assessed and potentially improved.</a:t>
            </a:r>
          </a:p>
        </p:txBody>
      </p:sp>
    </p:spTree>
    <p:extLst>
      <p:ext uri="{BB962C8B-B14F-4D97-AF65-F5344CB8AC3E}">
        <p14:creationId xmlns:p14="http://schemas.microsoft.com/office/powerpoint/2010/main" val="2583064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9661F-36B5-8F6B-2509-FDD05D3E82EE}"/>
              </a:ext>
            </a:extLst>
          </p:cNvPr>
          <p:cNvSpPr>
            <a:spLocks noGrp="1"/>
          </p:cNvSpPr>
          <p:nvPr>
            <p:ph type="title"/>
          </p:nvPr>
        </p:nvSpPr>
        <p:spPr>
          <a:xfrm>
            <a:off x="431370" y="290249"/>
            <a:ext cx="11329259" cy="548640"/>
          </a:xfrm>
        </p:spPr>
        <p:txBody>
          <a:bodyPr/>
          <a:lstStyle/>
          <a:p>
            <a:r>
              <a:rPr lang="en-US" dirty="0"/>
              <a:t>Patient Representative Committee Priorities</a:t>
            </a:r>
          </a:p>
        </p:txBody>
      </p:sp>
      <p:sp>
        <p:nvSpPr>
          <p:cNvPr id="3" name="Content Placeholder 2">
            <a:extLst>
              <a:ext uri="{FF2B5EF4-FFF2-40B4-BE49-F238E27FC236}">
                <a16:creationId xmlns:a16="http://schemas.microsoft.com/office/drawing/2014/main" id="{F57918A8-A88A-CEF5-10E3-9D9E31486374}"/>
              </a:ext>
            </a:extLst>
          </p:cNvPr>
          <p:cNvSpPr>
            <a:spLocks noGrp="1"/>
          </p:cNvSpPr>
          <p:nvPr>
            <p:ph idx="1"/>
          </p:nvPr>
        </p:nvSpPr>
        <p:spPr>
          <a:xfrm>
            <a:off x="417923" y="1143000"/>
            <a:ext cx="11329259" cy="5105400"/>
          </a:xfrm>
        </p:spPr>
        <p:txBody>
          <a:bodyPr>
            <a:normAutofit/>
          </a:bodyPr>
          <a:lstStyle/>
          <a:p>
            <a:r>
              <a:rPr lang="en-US" sz="2800" b="0" i="0" u="none" strike="noStrike" baseline="0" dirty="0">
                <a:solidFill>
                  <a:srgbClr val="211D1E"/>
                </a:solidFill>
                <a:latin typeface="Minion Pro"/>
              </a:rPr>
              <a:t>Sustain the </a:t>
            </a:r>
            <a:r>
              <a:rPr lang="en-US" sz="2800" b="1" i="0" u="none" strike="noStrike" baseline="0" dirty="0">
                <a:solidFill>
                  <a:srgbClr val="211D1E"/>
                </a:solidFill>
                <a:latin typeface="Minion Pro"/>
              </a:rPr>
              <a:t>CCTG Patients as Partners Model </a:t>
            </a:r>
            <a:r>
              <a:rPr lang="en-US" sz="2800" b="0" i="0" u="none" strike="noStrike" baseline="0" dirty="0">
                <a:solidFill>
                  <a:srgbClr val="211D1E"/>
                </a:solidFill>
                <a:latin typeface="Minion Pro"/>
              </a:rPr>
              <a:t>through committee member recruitment and training as well as investigator awareness initiatives</a:t>
            </a:r>
          </a:p>
          <a:p>
            <a:r>
              <a:rPr lang="en-US" sz="2800" b="0" i="0" u="none" strike="noStrike" baseline="0" dirty="0">
                <a:solidFill>
                  <a:srgbClr val="211D1E"/>
                </a:solidFill>
                <a:latin typeface="Minion Pro"/>
              </a:rPr>
              <a:t>Continue </a:t>
            </a:r>
            <a:r>
              <a:rPr lang="en-US" sz="2800" b="1" i="0" u="none" strike="noStrike" baseline="0" dirty="0">
                <a:solidFill>
                  <a:srgbClr val="211D1E"/>
                </a:solidFill>
                <a:latin typeface="Minion Pro"/>
              </a:rPr>
              <a:t>identifying and addressing barriers to accrual </a:t>
            </a:r>
            <a:r>
              <a:rPr lang="en-US" sz="2800" b="0" i="0" u="none" strike="noStrike" baseline="0" dirty="0">
                <a:solidFill>
                  <a:srgbClr val="211D1E"/>
                </a:solidFill>
                <a:latin typeface="Minion Pro"/>
              </a:rPr>
              <a:t>through the review of new proposals, protocol, consent, and plain language summaries</a:t>
            </a:r>
          </a:p>
          <a:p>
            <a:r>
              <a:rPr lang="en-US" sz="2800" b="0" i="0" u="none" strike="noStrike" baseline="0" dirty="0">
                <a:solidFill>
                  <a:srgbClr val="211D1E"/>
                </a:solidFill>
                <a:latin typeface="Minion Pro"/>
              </a:rPr>
              <a:t>Continued support of </a:t>
            </a:r>
            <a:r>
              <a:rPr lang="en-US" sz="2800" b="1" i="0" u="none" strike="noStrike" baseline="0" dirty="0">
                <a:solidFill>
                  <a:srgbClr val="211D1E"/>
                </a:solidFill>
                <a:latin typeface="Minion Pro"/>
              </a:rPr>
              <a:t>grant applications</a:t>
            </a:r>
            <a:r>
              <a:rPr lang="en-US" sz="2800" b="0" i="0" u="none" strike="noStrike" baseline="0" dirty="0">
                <a:solidFill>
                  <a:srgbClr val="211D1E"/>
                </a:solidFill>
                <a:latin typeface="Minion Pro"/>
              </a:rPr>
              <a:t>, </a:t>
            </a:r>
          </a:p>
          <a:p>
            <a:r>
              <a:rPr lang="en-US" sz="2800" b="0" i="0" u="none" strike="noStrike" baseline="0" dirty="0">
                <a:solidFill>
                  <a:srgbClr val="211D1E"/>
                </a:solidFill>
                <a:latin typeface="Minion Pro"/>
              </a:rPr>
              <a:t>Investigate </a:t>
            </a:r>
            <a:r>
              <a:rPr lang="en-US" sz="2800" b="1" i="0" u="none" strike="noStrike" baseline="0" dirty="0">
                <a:solidFill>
                  <a:srgbClr val="211D1E"/>
                </a:solidFill>
                <a:latin typeface="Minion Pro"/>
              </a:rPr>
              <a:t>plain-language summaries at trial closure</a:t>
            </a:r>
            <a:r>
              <a:rPr lang="en-US" sz="2800" b="0" i="0" u="none" strike="noStrike" baseline="0" dirty="0">
                <a:solidFill>
                  <a:srgbClr val="211D1E"/>
                </a:solidFill>
                <a:latin typeface="Minion Pro"/>
              </a:rPr>
              <a:t>, and identification of other patient priorities in research</a:t>
            </a:r>
          </a:p>
          <a:p>
            <a:r>
              <a:rPr lang="en-US" sz="2800" b="0" i="0" u="none" strike="noStrike" baseline="0" dirty="0">
                <a:solidFill>
                  <a:srgbClr val="211D1E"/>
                </a:solidFill>
                <a:latin typeface="Minion Pro"/>
              </a:rPr>
              <a:t>Maintain </a:t>
            </a:r>
            <a:r>
              <a:rPr lang="en-US" sz="2800" b="1" i="0" u="none" strike="noStrike" baseline="0" dirty="0">
                <a:solidFill>
                  <a:srgbClr val="211D1E"/>
                </a:solidFill>
                <a:latin typeface="Minion Pro"/>
              </a:rPr>
              <a:t>external partnerships</a:t>
            </a:r>
            <a:r>
              <a:rPr lang="en-US" sz="2800" b="0" i="0" u="none" strike="noStrike" baseline="0" dirty="0">
                <a:solidFill>
                  <a:srgbClr val="211D1E"/>
                </a:solidFill>
                <a:latin typeface="Minion Pro"/>
              </a:rPr>
              <a:t>, sharing of best practices with CCS, patient advocacy groups</a:t>
            </a:r>
          </a:p>
          <a:p>
            <a:r>
              <a:rPr lang="en-US" sz="2800" b="0" i="0" u="none" strike="noStrike" baseline="0" dirty="0">
                <a:solidFill>
                  <a:srgbClr val="211D1E"/>
                </a:solidFill>
                <a:latin typeface="Minion Pro"/>
              </a:rPr>
              <a:t>Consider </a:t>
            </a:r>
            <a:r>
              <a:rPr lang="en-US" sz="2800" b="1" i="0" u="none" strike="noStrike" baseline="0" dirty="0">
                <a:solidFill>
                  <a:srgbClr val="211D1E"/>
                </a:solidFill>
                <a:latin typeface="Minion Pro"/>
              </a:rPr>
              <a:t>EDIIA</a:t>
            </a:r>
            <a:r>
              <a:rPr lang="en-US" sz="2800" b="0" i="0" u="none" strike="noStrike" baseline="0" dirty="0">
                <a:solidFill>
                  <a:srgbClr val="211D1E"/>
                </a:solidFill>
                <a:latin typeface="Minion Pro"/>
              </a:rPr>
              <a:t> in committee refreshment and trial reviews</a:t>
            </a:r>
          </a:p>
          <a:p>
            <a:pPr marL="0" lvl="1" indent="0">
              <a:buNone/>
            </a:pPr>
            <a:endParaRPr lang="en-US" sz="2800" dirty="0"/>
          </a:p>
        </p:txBody>
      </p:sp>
      <p:sp>
        <p:nvSpPr>
          <p:cNvPr id="4" name="Slide Number Placeholder 3">
            <a:extLst>
              <a:ext uri="{FF2B5EF4-FFF2-40B4-BE49-F238E27FC236}">
                <a16:creationId xmlns:a16="http://schemas.microsoft.com/office/drawing/2014/main" id="{FC317796-42D5-60D1-BEC8-89A544AFB736}"/>
              </a:ext>
            </a:extLst>
          </p:cNvPr>
          <p:cNvSpPr>
            <a:spLocks noGrp="1"/>
          </p:cNvSpPr>
          <p:nvPr>
            <p:ph type="sldNum" sz="quarter" idx="12"/>
          </p:nvPr>
        </p:nvSpPr>
        <p:spPr/>
        <p:txBody>
          <a:bodyPr/>
          <a:lstStyle/>
          <a:p>
            <a:fld id="{2754ED01-E2A0-4C1E-8E21-014B99041579}" type="slidenum">
              <a:rPr lang="en-US" smtClean="0"/>
              <a:pPr/>
              <a:t>7</a:t>
            </a:fld>
            <a:endParaRPr lang="en-US" dirty="0"/>
          </a:p>
        </p:txBody>
      </p:sp>
    </p:spTree>
    <p:extLst>
      <p:ext uri="{BB962C8B-B14F-4D97-AF65-F5344CB8AC3E}">
        <p14:creationId xmlns:p14="http://schemas.microsoft.com/office/powerpoint/2010/main" val="3246227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79B242-943E-FB8B-8DD2-AAD4CB685E9F}"/>
              </a:ext>
            </a:extLst>
          </p:cNvPr>
          <p:cNvSpPr>
            <a:spLocks noGrp="1"/>
          </p:cNvSpPr>
          <p:nvPr>
            <p:ph type="body" sz="quarter" idx="13"/>
          </p:nvPr>
        </p:nvSpPr>
        <p:spPr>
          <a:xfrm>
            <a:off x="533400" y="2743200"/>
            <a:ext cx="7086600" cy="914400"/>
          </a:xfrm>
        </p:spPr>
        <p:txBody>
          <a:bodyPr>
            <a:normAutofit/>
          </a:bodyPr>
          <a:lstStyle/>
          <a:p>
            <a:pPr marL="0" indent="0">
              <a:buNone/>
            </a:pPr>
            <a:r>
              <a:rPr lang="en-US" sz="4000" dirty="0"/>
              <a:t>Patient</a:t>
            </a:r>
            <a:r>
              <a:rPr lang="en-US" dirty="0"/>
              <a:t> Engagement in CCTG</a:t>
            </a:r>
          </a:p>
        </p:txBody>
      </p:sp>
    </p:spTree>
    <p:extLst>
      <p:ext uri="{BB962C8B-B14F-4D97-AF65-F5344CB8AC3E}">
        <p14:creationId xmlns:p14="http://schemas.microsoft.com/office/powerpoint/2010/main" val="418388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2"/>
          <p:cNvSpPr>
            <a:spLocks noGrp="1"/>
          </p:cNvSpPr>
          <p:nvPr>
            <p:ph type="sldNum" sz="quarter" idx="12"/>
          </p:nvPr>
        </p:nvSpPr>
        <p:spPr>
          <a:xfrm>
            <a:off x="10001151" y="5424438"/>
            <a:ext cx="361257" cy="365126"/>
          </a:xfrm>
        </p:spPr>
        <p:txBody>
          <a:bodyPr>
            <a:noAutofit/>
          </a:bodyPr>
          <a:lstStyle/>
          <a:p>
            <a:fld id="{CF21166E-D056-45CD-936B-BF19BC7089E0}" type="slidenum">
              <a:rPr lang="en-US" sz="1800" smtClean="0">
                <a:latin typeface="Calibri" panose="020F0502020204030204" pitchFamily="34" charset="0"/>
                <a:cs typeface="Calibri" panose="020F0502020204030204" pitchFamily="34" charset="0"/>
              </a:rPr>
              <a:pPr/>
              <a:t>9</a:t>
            </a:fld>
            <a:endParaRPr lang="en-US" sz="1800" dirty="0">
              <a:latin typeface="Calibri" panose="020F0502020204030204" pitchFamily="34" charset="0"/>
              <a:cs typeface="Calibri" panose="020F0502020204030204" pitchFamily="34" charset="0"/>
            </a:endParaRPr>
          </a:p>
        </p:txBody>
      </p:sp>
      <p:sp>
        <p:nvSpPr>
          <p:cNvPr id="27" name="Rectangle 26">
            <a:extLst>
              <a:ext uri="{FF2B5EF4-FFF2-40B4-BE49-F238E27FC236}">
                <a16:creationId xmlns:a16="http://schemas.microsoft.com/office/drawing/2014/main" id="{E46D3006-CBAD-47D4-8BDE-34A159EBB1D7}"/>
              </a:ext>
            </a:extLst>
          </p:cNvPr>
          <p:cNvSpPr/>
          <p:nvPr/>
        </p:nvSpPr>
        <p:spPr>
          <a:xfrm>
            <a:off x="597329" y="1068436"/>
            <a:ext cx="10896600" cy="5170646"/>
          </a:xfrm>
          <a:prstGeom prst="rect">
            <a:avLst/>
          </a:prstGeom>
        </p:spPr>
        <p:txBody>
          <a:bodyPr wrap="square">
            <a:spAutoFit/>
          </a:bodyPr>
          <a:lstStyle/>
          <a:p>
            <a:pPr marL="342900" indent="-342900" defTabSz="685800">
              <a:spcAft>
                <a:spcPts val="1200"/>
              </a:spcAft>
              <a:buFont typeface="Arial" panose="020B0604020202020204" pitchFamily="34" charset="0"/>
              <a:buChar char="•"/>
            </a:pPr>
            <a:r>
              <a:rPr lang="en-CA" sz="2400" dirty="0">
                <a:latin typeface="&amp;quot"/>
              </a:rPr>
              <a:t>CCTG has a </a:t>
            </a:r>
            <a:r>
              <a:rPr lang="en-CA" sz="2400" b="1" dirty="0">
                <a:latin typeface="&amp;quot"/>
              </a:rPr>
              <a:t>dedicated</a:t>
            </a:r>
            <a:r>
              <a:rPr lang="en-CA" sz="2400" dirty="0">
                <a:latin typeface="&amp;quot"/>
              </a:rPr>
              <a:t> patient engagement model</a:t>
            </a:r>
          </a:p>
          <a:p>
            <a:pPr defTabSz="685800">
              <a:spcAft>
                <a:spcPts val="1200"/>
              </a:spcAft>
            </a:pPr>
            <a:endParaRPr lang="en-CA" sz="800" dirty="0">
              <a:latin typeface="&amp;quot"/>
            </a:endParaRPr>
          </a:p>
          <a:p>
            <a:pPr marL="342900" indent="-342900" defTabSz="685800">
              <a:spcAft>
                <a:spcPts val="1200"/>
              </a:spcAft>
              <a:buFont typeface="Arial" panose="020B0604020202020204" pitchFamily="34" charset="0"/>
              <a:buChar char="•"/>
            </a:pPr>
            <a:r>
              <a:rPr lang="en-CA" sz="2400" dirty="0">
                <a:latin typeface="&amp;quot"/>
              </a:rPr>
              <a:t>Patient Representatives (PRs) are recruited from across Canada to committee-specific positions for a (once-renewable) 3-year term</a:t>
            </a:r>
          </a:p>
          <a:p>
            <a:pPr marL="800100" lvl="1" indent="-342900" defTabSz="685800">
              <a:spcAft>
                <a:spcPts val="1200"/>
              </a:spcAft>
              <a:buFont typeface="Arial" panose="020B0604020202020204" pitchFamily="34" charset="0"/>
              <a:buChar char="•"/>
            </a:pPr>
            <a:r>
              <a:rPr lang="en-CA" sz="2400" dirty="0">
                <a:latin typeface="&amp;quot"/>
              </a:rPr>
              <a:t>One or two patient reps per committee</a:t>
            </a:r>
          </a:p>
          <a:p>
            <a:pPr defTabSz="685800">
              <a:spcAft>
                <a:spcPts val="1200"/>
              </a:spcAft>
            </a:pPr>
            <a:endParaRPr lang="en-CA" sz="800" dirty="0">
              <a:latin typeface="&amp;quot"/>
            </a:endParaRPr>
          </a:p>
          <a:p>
            <a:pPr marL="342900" indent="-342900" defTabSz="685800">
              <a:buFont typeface="Arial" panose="020B0604020202020204" pitchFamily="34" charset="0"/>
              <a:buChar char="•"/>
            </a:pPr>
            <a:r>
              <a:rPr lang="en-CA" sz="2400" dirty="0">
                <a:latin typeface="&amp;quot"/>
              </a:rPr>
              <a:t>Some Criteria</a:t>
            </a:r>
          </a:p>
          <a:p>
            <a:pPr marL="800100" lvl="1" indent="-342900" defTabSz="685800">
              <a:buFont typeface="Arial" panose="020B0604020202020204" pitchFamily="34" charset="0"/>
              <a:buChar char="•"/>
            </a:pPr>
            <a:r>
              <a:rPr lang="en-CA" sz="2400" b="1" dirty="0">
                <a:latin typeface="&amp;quot"/>
              </a:rPr>
              <a:t>a lived experience as either a patient or caregiver in the Disease Site cancer, </a:t>
            </a:r>
          </a:p>
          <a:p>
            <a:pPr marL="800100" lvl="1" indent="-342900" defTabSz="685800">
              <a:buFont typeface="Arial" panose="020B0604020202020204" pitchFamily="34" charset="0"/>
              <a:buChar char="•"/>
            </a:pPr>
            <a:r>
              <a:rPr lang="en-CA" sz="2400" dirty="0">
                <a:latin typeface="&amp;quot"/>
              </a:rPr>
              <a:t>comfort in representing the patient perspective in a primarily scientific environment/meeting,</a:t>
            </a:r>
          </a:p>
          <a:p>
            <a:pPr marL="800100" lvl="1" indent="-342900" defTabSz="685800">
              <a:buFont typeface="Arial" panose="020B0604020202020204" pitchFamily="34" charset="0"/>
              <a:buChar char="•"/>
            </a:pPr>
            <a:r>
              <a:rPr lang="en-CA" sz="2400" dirty="0">
                <a:latin typeface="&amp;quot"/>
              </a:rPr>
              <a:t>desire and ability to review and comment on new trial proposals, protocols, </a:t>
            </a:r>
            <a:r>
              <a:rPr lang="en-CA" sz="2400" dirty="0" err="1">
                <a:latin typeface="&amp;quot"/>
              </a:rPr>
              <a:t>etc</a:t>
            </a:r>
            <a:endParaRPr lang="en-CA" sz="2400" dirty="0">
              <a:latin typeface="&amp;quot"/>
            </a:endParaRPr>
          </a:p>
          <a:p>
            <a:pPr marL="800100" lvl="1" indent="-342900" defTabSz="685800">
              <a:buFont typeface="Arial" panose="020B0604020202020204" pitchFamily="34" charset="0"/>
              <a:buChar char="•"/>
            </a:pPr>
            <a:r>
              <a:rPr lang="en-CA" sz="2400" dirty="0">
                <a:latin typeface="&amp;quot"/>
              </a:rPr>
              <a:t>ability to access all meeting and trial information electronically</a:t>
            </a:r>
          </a:p>
          <a:p>
            <a:pPr marL="800100" lvl="1" indent="-342900" defTabSz="685800">
              <a:spcAft>
                <a:spcPts val="1200"/>
              </a:spcAft>
              <a:buFont typeface="Arial" panose="020B0604020202020204" pitchFamily="34" charset="0"/>
              <a:buChar char="•"/>
            </a:pPr>
            <a:r>
              <a:rPr lang="en-CA" sz="2400" dirty="0">
                <a:latin typeface="&amp;quot"/>
              </a:rPr>
              <a:t>capacity to train, prepare for, and attend all committee meetings</a:t>
            </a:r>
          </a:p>
        </p:txBody>
      </p:sp>
      <p:sp>
        <p:nvSpPr>
          <p:cNvPr id="6" name="Title 1">
            <a:extLst>
              <a:ext uri="{FF2B5EF4-FFF2-40B4-BE49-F238E27FC236}">
                <a16:creationId xmlns:a16="http://schemas.microsoft.com/office/drawing/2014/main" id="{EFA37CB8-6431-8930-5703-90C37E27FDE5}"/>
              </a:ext>
            </a:extLst>
          </p:cNvPr>
          <p:cNvSpPr>
            <a:spLocks noGrp="1"/>
          </p:cNvSpPr>
          <p:nvPr>
            <p:ph type="title"/>
          </p:nvPr>
        </p:nvSpPr>
        <p:spPr>
          <a:xfrm>
            <a:off x="381000" y="213360"/>
            <a:ext cx="11329259" cy="548640"/>
          </a:xfrm>
        </p:spPr>
        <p:txBody>
          <a:bodyPr/>
          <a:lstStyle/>
          <a:p>
            <a:pPr algn="l"/>
            <a:r>
              <a:rPr lang="en-CA" sz="4000" b="1" dirty="0">
                <a:solidFill>
                  <a:srgbClr val="3D6D28"/>
                </a:solidFill>
              </a:rPr>
              <a:t>Patient Engagement in CCTG</a:t>
            </a:r>
          </a:p>
        </p:txBody>
      </p:sp>
    </p:spTree>
    <p:extLst>
      <p:ext uri="{BB962C8B-B14F-4D97-AF65-F5344CB8AC3E}">
        <p14:creationId xmlns:p14="http://schemas.microsoft.com/office/powerpoint/2010/main" val="150512543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CTG_PowerPoint_Template_Bilingual_4x3">
  <a:themeElements>
    <a:clrScheme name="Custom 1">
      <a:dk1>
        <a:srgbClr val="000000"/>
      </a:dk1>
      <a:lt1>
        <a:srgbClr val="FFFFFF"/>
      </a:lt1>
      <a:dk2>
        <a:srgbClr val="434342"/>
      </a:dk2>
      <a:lt2>
        <a:srgbClr val="CDD7D9"/>
      </a:lt2>
      <a:accent1>
        <a:srgbClr val="519136"/>
      </a:accent1>
      <a:accent2>
        <a:srgbClr val="CBD9B2"/>
      </a:accent2>
      <a:accent3>
        <a:srgbClr val="E5ECD8"/>
      </a:accent3>
      <a:accent4>
        <a:srgbClr val="7C984A"/>
      </a:accent4>
      <a:accent5>
        <a:srgbClr val="C2AD8D"/>
      </a:accent5>
      <a:accent6>
        <a:srgbClr val="506E94"/>
      </a:accent6>
      <a:hlink>
        <a:srgbClr val="519136"/>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CTG_PowerPoint_Template_Bilingual_4x3">
  <a:themeElements>
    <a:clrScheme name="Custom 1">
      <a:dk1>
        <a:srgbClr val="000000"/>
      </a:dk1>
      <a:lt1>
        <a:srgbClr val="FFFFFF"/>
      </a:lt1>
      <a:dk2>
        <a:srgbClr val="434342"/>
      </a:dk2>
      <a:lt2>
        <a:srgbClr val="CDD7D9"/>
      </a:lt2>
      <a:accent1>
        <a:srgbClr val="519136"/>
      </a:accent1>
      <a:accent2>
        <a:srgbClr val="CBD9B2"/>
      </a:accent2>
      <a:accent3>
        <a:srgbClr val="E5ECD8"/>
      </a:accent3>
      <a:accent4>
        <a:srgbClr val="7C984A"/>
      </a:accent4>
      <a:accent5>
        <a:srgbClr val="C2AD8D"/>
      </a:accent5>
      <a:accent6>
        <a:srgbClr val="506E94"/>
      </a:accent6>
      <a:hlink>
        <a:srgbClr val="519136"/>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67653</TotalTime>
  <Words>2105</Words>
  <Application>Microsoft Office PowerPoint</Application>
  <PresentationFormat>Widescreen</PresentationFormat>
  <Paragraphs>524</Paragraphs>
  <Slides>31</Slides>
  <Notes>29</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31</vt:i4>
      </vt:variant>
    </vt:vector>
  </HeadingPairs>
  <TitlesOfParts>
    <vt:vector size="47" baseType="lpstr">
      <vt:lpstr>MS Mincho</vt:lpstr>
      <vt:lpstr>&amp;quot</vt:lpstr>
      <vt:lpstr>Arial</vt:lpstr>
      <vt:lpstr>Avenir Black</vt:lpstr>
      <vt:lpstr>Avenir Heavy</vt:lpstr>
      <vt:lpstr>Brandon Text Bold</vt:lpstr>
      <vt:lpstr>Calibri</vt:lpstr>
      <vt:lpstr>Calibri Light</vt:lpstr>
      <vt:lpstr>Century Gothic</vt:lpstr>
      <vt:lpstr>Franklin Gothic Book</vt:lpstr>
      <vt:lpstr>Minion Pro</vt:lpstr>
      <vt:lpstr>Wingdings</vt:lpstr>
      <vt:lpstr>CCTG_PowerPoint_Template_Bilingual_4x3</vt:lpstr>
      <vt:lpstr>Custom Design</vt:lpstr>
      <vt:lpstr>1_CCTG_PowerPoint_Template_Bilingual_4x3</vt:lpstr>
      <vt:lpstr>3_Office Theme</vt:lpstr>
      <vt:lpstr>PowerPoint Presentation</vt:lpstr>
      <vt:lpstr>Overview</vt:lpstr>
      <vt:lpstr>CCTG Patient Representative Committee</vt:lpstr>
      <vt:lpstr>PowerPoint Presentation</vt:lpstr>
      <vt:lpstr>PowerPoint Presentation</vt:lpstr>
      <vt:lpstr>PowerPoint Presentation</vt:lpstr>
      <vt:lpstr>Patient Representative Committee Priorities</vt:lpstr>
      <vt:lpstr>PowerPoint Presentation</vt:lpstr>
      <vt:lpstr>Patient Engagement in CCTG</vt:lpstr>
      <vt:lpstr>Patient Engagement – CCTG Committees and Governance</vt:lpstr>
      <vt:lpstr>Patient Representative Committee – Collaborative Pan-Canadian Patient Engagement</vt:lpstr>
      <vt:lpstr>PowerPoint Presentation</vt:lpstr>
      <vt:lpstr>PowerPoint Presentation</vt:lpstr>
      <vt:lpstr>PowerPoint Presentation</vt:lpstr>
      <vt:lpstr>PowerPoint Presentation</vt:lpstr>
      <vt:lpstr>PowerPoint Presentation</vt:lpstr>
      <vt:lpstr>The Canadian Cancer Trials Group Clinical Trial Lifecycle</vt:lpstr>
      <vt:lpstr>The Canadian Cancer Trials Group Clinical Trial Lifecycle</vt:lpstr>
      <vt:lpstr>Patient Rep Touchpoints in the CCTG Clinical Trial</vt:lpstr>
      <vt:lpstr>Patient Rep Touchpoints in the CCTG Clinical Trial</vt:lpstr>
      <vt:lpstr>Patient Rep Touchpoints in the CCTG Clinical Trial</vt:lpstr>
      <vt:lpstr>Patient Rep Touchpoints in the CCTG Clinical Trial</vt:lpstr>
      <vt:lpstr>Patient Rep Touchpoints in the CCTG Clinical Trial</vt:lpstr>
      <vt:lpstr>Patient Rep Touchpoints in the CCTG Clinical Trial</vt:lpstr>
      <vt:lpstr>Patient Facing Content</vt:lpstr>
      <vt:lpstr>Patient Brochure - Example</vt:lpstr>
      <vt:lpstr>Study Postcard - Example</vt:lpstr>
      <vt:lpstr>Patient/Public Facing Webpage - Example</vt:lpstr>
      <vt:lpstr>PowerPoint Presentation</vt:lpstr>
      <vt:lpstr>CCTG Website – Patient Representative Committee https://www.ctg.queensu.ca/</vt:lpstr>
      <vt:lpstr>PowerPoint Presentation</vt:lpstr>
    </vt:vector>
  </TitlesOfParts>
  <Company>NCIC Clinical Trials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Judy A. Needham</dc:creator>
  <cp:lastModifiedBy>Yvonne Murray</cp:lastModifiedBy>
  <cp:revision>790</cp:revision>
  <cp:lastPrinted>2022-08-02T03:43:49Z</cp:lastPrinted>
  <dcterms:created xsi:type="dcterms:W3CDTF">2016-07-20T16:10:58Z</dcterms:created>
  <dcterms:modified xsi:type="dcterms:W3CDTF">2024-08-14T21:27:34Z</dcterms:modified>
</cp:coreProperties>
</file>