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94" r:id="rId2"/>
    <p:sldMasterId id="2147483810" r:id="rId3"/>
    <p:sldMasterId id="2147483836" r:id="rId4"/>
    <p:sldMasterId id="2147483885" r:id="rId5"/>
    <p:sldMasterId id="2147483900" r:id="rId6"/>
  </p:sldMasterIdLst>
  <p:notesMasterIdLst>
    <p:notesMasterId r:id="rId28"/>
  </p:notesMasterIdLst>
  <p:handoutMasterIdLst>
    <p:handoutMasterId r:id="rId29"/>
  </p:handoutMasterIdLst>
  <p:sldIdLst>
    <p:sldId id="256" r:id="rId7"/>
    <p:sldId id="688" r:id="rId8"/>
    <p:sldId id="762" r:id="rId9"/>
    <p:sldId id="368" r:id="rId10"/>
    <p:sldId id="289" r:id="rId11"/>
    <p:sldId id="265" r:id="rId12"/>
    <p:sldId id="268" r:id="rId13"/>
    <p:sldId id="381" r:id="rId14"/>
    <p:sldId id="320" r:id="rId15"/>
    <p:sldId id="386" r:id="rId16"/>
    <p:sldId id="459" r:id="rId17"/>
    <p:sldId id="296" r:id="rId18"/>
    <p:sldId id="258" r:id="rId19"/>
    <p:sldId id="264" r:id="rId20"/>
    <p:sldId id="369" r:id="rId21"/>
    <p:sldId id="277" r:id="rId22"/>
    <p:sldId id="385" r:id="rId23"/>
    <p:sldId id="377" r:id="rId24"/>
    <p:sldId id="267" r:id="rId25"/>
    <p:sldId id="457" r:id="rId26"/>
    <p:sldId id="776"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Richards" initials="" lastIdx="25" clrIdx="0"/>
  <p:cmAuthor id="1" name="Heather Stanton" initials="HS" lastIdx="3" clrIdx="1"/>
  <p:cmAuthor id="2" name="Gregory Thomas Williams" initials="GTW" lastIdx="6" clrIdx="2"/>
  <p:cmAuthor id="3" name="Alison Urton" initials="AU"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33"/>
    <a:srgbClr val="519136"/>
    <a:srgbClr val="24484A"/>
    <a:srgbClr val="70A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76028" autoAdjust="0"/>
  </p:normalViewPr>
  <p:slideViewPr>
    <p:cSldViewPr>
      <p:cViewPr varScale="1">
        <p:scale>
          <a:sx n="114" d="100"/>
          <a:sy n="114" d="100"/>
        </p:scale>
        <p:origin x="1518" y="102"/>
      </p:cViewPr>
      <p:guideLst>
        <p:guide orient="horz" pos="1620"/>
        <p:guide pos="2880"/>
      </p:guideLst>
    </p:cSldViewPr>
  </p:slideViewPr>
  <p:outlineViewPr>
    <p:cViewPr>
      <p:scale>
        <a:sx n="33" d="100"/>
        <a:sy n="33" d="100"/>
      </p:scale>
      <p:origin x="0" y="-641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ED8843-AB45-4D48-9BED-809584B69CCC}" type="datetimeFigureOut">
              <a:rPr lang="en-US" smtClean="0"/>
              <a:t>8/15/2022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E4EFC9-13EB-42BC-A7AC-E0FFF0131ECB}" type="slidenum">
              <a:rPr lang="en-US" smtClean="0"/>
              <a:t>‹#›</a:t>
            </a:fld>
            <a:endParaRPr lang="en-US"/>
          </a:p>
        </p:txBody>
      </p:sp>
    </p:spTree>
    <p:extLst>
      <p:ext uri="{BB962C8B-B14F-4D97-AF65-F5344CB8AC3E}">
        <p14:creationId xmlns:p14="http://schemas.microsoft.com/office/powerpoint/2010/main" val="68934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E962D4-3CFE-7F4B-BAF0-3ADA8E6CDAFB}" type="datetimeFigureOut">
              <a:rPr lang="en-US" smtClean="0"/>
              <a:t>8/15/2022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AA9CEB-3694-D146-A99D-B5E913718648}" type="slidenum">
              <a:rPr lang="en-US" smtClean="0"/>
              <a:t>‹#›</a:t>
            </a:fld>
            <a:endParaRPr lang="en-US"/>
          </a:p>
        </p:txBody>
      </p:sp>
    </p:spTree>
    <p:extLst>
      <p:ext uri="{BB962C8B-B14F-4D97-AF65-F5344CB8AC3E}">
        <p14:creationId xmlns:p14="http://schemas.microsoft.com/office/powerpoint/2010/main" val="34759781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AA9CEB-3694-D146-A99D-B5E913718648}" type="slidenum">
              <a:rPr lang="en-US" smtClean="0"/>
              <a:t>1</a:t>
            </a:fld>
            <a:endParaRPr lang="en-US"/>
          </a:p>
        </p:txBody>
      </p:sp>
    </p:spTree>
    <p:extLst>
      <p:ext uri="{BB962C8B-B14F-4D97-AF65-F5344CB8AC3E}">
        <p14:creationId xmlns:p14="http://schemas.microsoft.com/office/powerpoint/2010/main" val="413812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61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a:t>
            </a:r>
            <a:r>
              <a:rPr lang="en-US" baseline="0" dirty="0"/>
              <a:t> comes from the CCTG network and leaders</a:t>
            </a:r>
            <a:endParaRPr lang="en-US" dirty="0"/>
          </a:p>
          <a:p>
            <a:r>
              <a:rPr lang="en-US" dirty="0"/>
              <a:t>15</a:t>
            </a:r>
            <a:r>
              <a:rPr lang="en-US" baseline="0" dirty="0"/>
              <a:t> Scientific Committees (10 disease specific, INDC, Supportive Care, endpoint committees</a:t>
            </a:r>
          </a:p>
          <a:p>
            <a:r>
              <a:rPr lang="en-US" baseline="0" dirty="0"/>
              <a:t>The chairs/co-chairs are clinical researchers with national/international reputation within the research field, senior faculty based at the OSC</a:t>
            </a:r>
          </a:p>
          <a:p>
            <a:endParaRPr lang="en-US" baseline="0" dirty="0"/>
          </a:p>
          <a:p>
            <a:r>
              <a:rPr lang="en-US" baseline="0" dirty="0"/>
              <a:t>Trials and related research are proposed from members from across Canada and selected through peer review</a:t>
            </a:r>
          </a:p>
          <a:p>
            <a:endParaRPr lang="en-US" dirty="0"/>
          </a:p>
        </p:txBody>
      </p:sp>
      <p:sp>
        <p:nvSpPr>
          <p:cNvPr id="4" name="Slide Number Placeholder 3"/>
          <p:cNvSpPr>
            <a:spLocks noGrp="1"/>
          </p:cNvSpPr>
          <p:nvPr>
            <p:ph type="sldNum" sz="quarter" idx="10"/>
          </p:nvPr>
        </p:nvSpPr>
        <p:spPr/>
        <p:txBody>
          <a:bodyPr/>
          <a:lstStyle/>
          <a:p>
            <a:fld id="{32EA1B5C-8AD7-48EF-A41C-7D31863C54D7}" type="slidenum">
              <a:rPr lang="en-US" smtClean="0"/>
              <a:t>13</a:t>
            </a:fld>
            <a:endParaRPr lang="en-US"/>
          </a:p>
        </p:txBody>
      </p:sp>
    </p:spTree>
    <p:extLst>
      <p:ext uri="{BB962C8B-B14F-4D97-AF65-F5344CB8AC3E}">
        <p14:creationId xmlns:p14="http://schemas.microsoft.com/office/powerpoint/2010/main" val="38129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Researcher leaders are from across Canada.</a:t>
            </a:r>
          </a:p>
          <a:p>
            <a:r>
              <a:rPr lang="en-US" baseline="0" dirty="0"/>
              <a:t>Across committees, subcommittees, trials and </a:t>
            </a:r>
            <a:r>
              <a:rPr lang="en-US" baseline="0" dirty="0" err="1"/>
              <a:t>centres</a:t>
            </a:r>
            <a:r>
              <a:rPr lang="en-US" baseline="0" dirty="0"/>
              <a:t> – 1322/~1200 individuals in leadership roles from across Canada</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r>
              <a:rPr lang="en-US" baseline="0" dirty="0"/>
              <a:t>3000 Network Leadership Roles</a:t>
            </a:r>
          </a:p>
          <a:p>
            <a:pPr marL="171450" indent="-171450">
              <a:buFont typeface="Wingdings" panose="05000000000000000000" pitchFamily="2" charset="2"/>
              <a:buChar char="Ø"/>
            </a:pPr>
            <a:r>
              <a:rPr lang="en-US" baseline="0" dirty="0"/>
              <a:t>Site Leaders &amp; Executive – Include Disease Site Chairs and Executive Committee Members</a:t>
            </a:r>
          </a:p>
          <a:p>
            <a:pPr marL="171450" indent="-171450">
              <a:buFont typeface="Wingdings" panose="05000000000000000000" pitchFamily="2" charset="2"/>
              <a:buChar char="Ø"/>
            </a:pPr>
            <a:r>
              <a:rPr lang="en-US" baseline="0" dirty="0"/>
              <a:t>Chairs – Include Work Group / Disease Oriented Group / Study Chairs</a:t>
            </a:r>
          </a:p>
          <a:p>
            <a:pPr marL="171450" indent="-171450">
              <a:buFont typeface="Wingdings" panose="05000000000000000000" pitchFamily="2" charset="2"/>
              <a:buChar char="Ø"/>
            </a:pPr>
            <a:r>
              <a:rPr lang="en-US" baseline="0" dirty="0"/>
              <a:t>Members – Include all Members of committees</a:t>
            </a:r>
          </a:p>
          <a:p>
            <a:pPr marL="171450" indent="-171450">
              <a:buFont typeface="Wingdings" panose="05000000000000000000" pitchFamily="2" charset="2"/>
              <a:buChar char="Ø"/>
            </a:pPr>
            <a:endParaRPr lang="en-US" baseline="0" dirty="0"/>
          </a:p>
          <a:p>
            <a:pPr marL="0" indent="0">
              <a:buFont typeface="Wingdings" panose="05000000000000000000" pitchFamily="2" charset="2"/>
              <a:buNone/>
            </a:pPr>
            <a:r>
              <a:rPr lang="en-US" baseline="0" dirty="0"/>
              <a:t>Note:  If an individual has multiple roles those are counted.</a:t>
            </a:r>
          </a:p>
          <a:p>
            <a:pPr marL="0" indent="0">
              <a:buFont typeface="Wingdings" panose="05000000000000000000" pitchFamily="2" charset="2"/>
              <a:buNone/>
            </a:pPr>
            <a:endParaRPr lang="en-US" baseline="0" dirty="0"/>
          </a:p>
          <a:p>
            <a:pPr marL="0" indent="0">
              <a:buFont typeface="Wingdings" panose="05000000000000000000" pitchFamily="2" charset="2"/>
              <a:buNone/>
            </a:pPr>
            <a:r>
              <a:rPr lang="en-US" baseline="0" dirty="0"/>
              <a:t>If examining leadership by distinct individuals in leadership roles is 1322</a:t>
            </a:r>
          </a:p>
          <a:p>
            <a:pPr marL="0" indent="0">
              <a:buFont typeface="Wingdings" panose="05000000000000000000" pitchFamily="2" charset="2"/>
              <a:buNone/>
            </a:pPr>
            <a:endParaRPr lang="en-US" baseline="0" dirty="0"/>
          </a:p>
          <a:p>
            <a:pPr marL="0" indent="0">
              <a:buFont typeface="Wingdings" panose="05000000000000000000" pitchFamily="2" charset="2"/>
              <a:buNone/>
            </a:pPr>
            <a:r>
              <a:rPr lang="en-US" baseline="0" dirty="0"/>
              <a:t>NEW 2021OCT24 – Breakdown by the Numbers</a:t>
            </a:r>
          </a:p>
          <a:p>
            <a:pPr marL="0" indent="0">
              <a:buFont typeface="Wingdings" panose="05000000000000000000" pitchFamily="2" charset="2"/>
              <a:buNone/>
            </a:pPr>
            <a:r>
              <a:rPr lang="en-US" baseline="0" dirty="0"/>
              <a:t>3020 Leadership Roles (Some individuals have multiple roles; Some individuals are Leaders but from ex Canada / International Sites/Groups)</a:t>
            </a:r>
          </a:p>
          <a:p>
            <a:pPr marL="0" indent="0">
              <a:buFont typeface="Wingdings" panose="05000000000000000000" pitchFamily="2" charset="2"/>
              <a:buNone/>
            </a:pPr>
            <a:r>
              <a:rPr lang="en-US" baseline="0" dirty="0"/>
              <a:t>There are 1317 “distinct” individuals with leadership roles</a:t>
            </a:r>
          </a:p>
          <a:p>
            <a:pPr marL="0" indent="0">
              <a:buFont typeface="Wingdings" panose="05000000000000000000" pitchFamily="2" charset="2"/>
              <a:buNone/>
            </a:pPr>
            <a:r>
              <a:rPr lang="en-US" baseline="0" dirty="0"/>
              <a:t>Of the 1317 total leaders, 1209 of those are from Canada… breakdown by province on the next slide</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p:txBody>
      </p:sp>
      <p:sp>
        <p:nvSpPr>
          <p:cNvPr id="4" name="Slide Number Placeholder 3"/>
          <p:cNvSpPr>
            <a:spLocks noGrp="1"/>
          </p:cNvSpPr>
          <p:nvPr>
            <p:ph type="sldNum" sz="quarter" idx="10"/>
          </p:nvPr>
        </p:nvSpPr>
        <p:spPr/>
        <p:txBody>
          <a:bodyPr/>
          <a:lstStyle/>
          <a:p>
            <a:fld id="{A68242CD-7FF2-4E7F-9C1D-49570FE7AC2F}" type="slidenum">
              <a:rPr lang="en-US" smtClean="0"/>
              <a:t>14</a:t>
            </a:fld>
            <a:endParaRPr lang="en-US"/>
          </a:p>
        </p:txBody>
      </p:sp>
    </p:spTree>
    <p:extLst>
      <p:ext uri="{BB962C8B-B14F-4D97-AF65-F5344CB8AC3E}">
        <p14:creationId xmlns:p14="http://schemas.microsoft.com/office/powerpoint/2010/main" val="172371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15</a:t>
            </a:fld>
            <a:endParaRPr lang="en-US"/>
          </a:p>
        </p:txBody>
      </p:sp>
    </p:spTree>
    <p:extLst>
      <p:ext uri="{BB962C8B-B14F-4D97-AF65-F5344CB8AC3E}">
        <p14:creationId xmlns:p14="http://schemas.microsoft.com/office/powerpoint/2010/main" val="129387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300 students/young investigator trainees have participated in OSC education/training initiatives</a:t>
            </a:r>
          </a:p>
          <a:p>
            <a:r>
              <a:rPr lang="en-US" dirty="0"/>
              <a:t>These activities will continue and new ones will be implemented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51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242CD-7FF2-4E7F-9C1D-49570FE7AC2F}" type="slidenum">
              <a:rPr lang="en-US" smtClean="0"/>
              <a:t>17</a:t>
            </a:fld>
            <a:endParaRPr lang="en-US"/>
          </a:p>
        </p:txBody>
      </p:sp>
    </p:spTree>
    <p:extLst>
      <p:ext uri="{BB962C8B-B14F-4D97-AF65-F5344CB8AC3E}">
        <p14:creationId xmlns:p14="http://schemas.microsoft.com/office/powerpoint/2010/main" val="403007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242CD-7FF2-4E7F-9C1D-49570FE7AC2F}" type="slidenum">
              <a:rPr lang="en-US" smtClean="0"/>
              <a:t>18</a:t>
            </a:fld>
            <a:endParaRPr lang="en-US"/>
          </a:p>
        </p:txBody>
      </p:sp>
    </p:spTree>
    <p:extLst>
      <p:ext uri="{BB962C8B-B14F-4D97-AF65-F5344CB8AC3E}">
        <p14:creationId xmlns:p14="http://schemas.microsoft.com/office/powerpoint/2010/main" val="281232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1175A5D6-442D-4E33-AF72-4E1421D10E99}" type="slidenum">
              <a:rPr lang="en-US" smtClean="0">
                <a:latin typeface="Arial" pitchFamily="34" charset="0"/>
                <a:cs typeface="Arial" pitchFamily="34" charset="0"/>
              </a:rPr>
              <a:pPr/>
              <a:t>20</a:t>
            </a:fld>
            <a:endParaRPr lang="en-US">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dirty="0">
                <a:latin typeface="Arial" pitchFamily="34" charset="0"/>
                <a:cs typeface="Arial" pitchFamily="34" charset="0"/>
              </a:rPr>
              <a:t>CCTG trials have identified new standards of care and improved outcomes for patients with all types of cancer, including rare cancers and pediatric cancers. </a:t>
            </a:r>
          </a:p>
          <a:p>
            <a:pPr eaLnBrk="1" hangingPunct="1"/>
            <a:r>
              <a:rPr lang="en-US" dirty="0">
                <a:latin typeface="Arial" pitchFamily="34" charset="0"/>
                <a:cs typeface="Arial" pitchFamily="34" charset="0"/>
              </a:rPr>
              <a:t>This is why the CCTG cancer research investment has the greatest impact on the health and well-being of Canadian cancer patients.</a:t>
            </a:r>
          </a:p>
          <a:p>
            <a:pPr eaLnBrk="1" hangingPunct="1"/>
            <a:endParaRPr lang="en-CA" dirty="0">
              <a:latin typeface="Arial" pitchFamily="34" charset="0"/>
              <a:cs typeface="Arial" pitchFamily="34" charset="0"/>
            </a:endParaRPr>
          </a:p>
          <a:p>
            <a:pPr eaLnBrk="1" hangingPunct="1"/>
            <a:r>
              <a:rPr lang="en-CA" dirty="0">
                <a:latin typeface="Arial" pitchFamily="34" charset="0"/>
                <a:cs typeface="Arial" pitchFamily="34" charset="0"/>
              </a:rPr>
              <a:t>Cancer</a:t>
            </a:r>
            <a:r>
              <a:rPr lang="en-CA" baseline="0" dirty="0">
                <a:latin typeface="Arial" pitchFamily="34" charset="0"/>
                <a:cs typeface="Arial" pitchFamily="34" charset="0"/>
              </a:rPr>
              <a:t> research investment with the greatest impact on health and well being of Canadian cancer patients</a:t>
            </a:r>
            <a:endParaRPr lang="en-CA" dirty="0">
              <a:latin typeface="Arial" pitchFamily="34" charset="0"/>
              <a:cs typeface="Arial" pitchFamily="34" charset="0"/>
            </a:endParaRPr>
          </a:p>
        </p:txBody>
      </p:sp>
    </p:spTree>
    <p:extLst>
      <p:ext uri="{BB962C8B-B14F-4D97-AF65-F5344CB8AC3E}">
        <p14:creationId xmlns:p14="http://schemas.microsoft.com/office/powerpoint/2010/main" val="275296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242CD-7FF2-4E7F-9C1D-49570FE7AC2F}" type="slidenum">
              <a:rPr lang="en-US" smtClean="0"/>
              <a:t>21</a:t>
            </a:fld>
            <a:endParaRPr lang="en-US"/>
          </a:p>
        </p:txBody>
      </p:sp>
    </p:spTree>
    <p:extLst>
      <p:ext uri="{BB962C8B-B14F-4D97-AF65-F5344CB8AC3E}">
        <p14:creationId xmlns:p14="http://schemas.microsoft.com/office/powerpoint/2010/main" val="143357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CCTG is a cooperative oncology group that designs and administers clinical trials in cancer therapy, supportive care and prevention. Founded in 1980, it is a national program of the Canadian Cancer Society, as it represents its largest and most impactful research investment. </a:t>
            </a:r>
          </a:p>
          <a:p>
            <a:endParaRPr lang="en-US" dirty="0"/>
          </a:p>
        </p:txBody>
      </p:sp>
      <p:sp>
        <p:nvSpPr>
          <p:cNvPr id="4" name="Slide Number Placeholder 3"/>
          <p:cNvSpPr>
            <a:spLocks noGrp="1"/>
          </p:cNvSpPr>
          <p:nvPr>
            <p:ph type="sldNum" sz="quarter" idx="10"/>
          </p:nvPr>
        </p:nvSpPr>
        <p:spPr/>
        <p:txBody>
          <a:bodyPr/>
          <a:lstStyle/>
          <a:p>
            <a:fld id="{14AA9CEB-3694-D146-A99D-B5E913718648}" type="slidenum">
              <a:rPr lang="en-US" smtClean="0"/>
              <a:t>3</a:t>
            </a:fld>
            <a:endParaRPr lang="en-US"/>
          </a:p>
        </p:txBody>
      </p:sp>
    </p:spTree>
    <p:extLst>
      <p:ext uri="{BB962C8B-B14F-4D97-AF65-F5344CB8AC3E}">
        <p14:creationId xmlns:p14="http://schemas.microsoft.com/office/powerpoint/2010/main" val="181464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First Industry Trial = SC1 </a:t>
            </a:r>
            <a:r>
              <a:rPr lang="en-US" dirty="0"/>
              <a:t>A Comparison of </a:t>
            </a:r>
            <a:r>
              <a:rPr lang="en-US" dirty="0" err="1"/>
              <a:t>Methylprednisolane</a:t>
            </a:r>
            <a:r>
              <a:rPr lang="en-US" dirty="0"/>
              <a:t> Sodium Succinate and Metoclopramide Hydrochloride in the Prevention of Nausea and Vomiting Produced by Cancer Chemotherapy</a:t>
            </a:r>
            <a:endParaRPr lang="en-CA" dirty="0"/>
          </a:p>
          <a:p>
            <a:pPr marL="0" indent="0">
              <a:buFontTx/>
              <a:buNone/>
            </a:pPr>
            <a:r>
              <a:rPr lang="en-CA" dirty="0"/>
              <a:t>First</a:t>
            </a:r>
            <a:r>
              <a:rPr lang="en-CA" baseline="0" dirty="0"/>
              <a:t> Intergroup Trial = ME5 </a:t>
            </a:r>
            <a:r>
              <a:rPr lang="en-US" baseline="0" dirty="0"/>
              <a:t>National Intergroup Protocol For Intermediate Thickness Melanomas 1.0 to 4.0mm  Evaluation of Optimal Surgical Margins (2 Vs 4cm) Around the Primary Melanoma and Evaluation of Elective Regional Lymph Node Dissection</a:t>
            </a:r>
          </a:p>
          <a:p>
            <a:pPr marL="0" indent="0">
              <a:buFontTx/>
              <a:buNone/>
            </a:pPr>
            <a:r>
              <a:rPr lang="en-US" baseline="0" dirty="0"/>
              <a:t>First CTG led NDA trial – MA5 - 1990</a:t>
            </a:r>
          </a:p>
          <a:p>
            <a:pPr marL="0" indent="0">
              <a:buFontTx/>
              <a:buNone/>
            </a:pPr>
            <a:r>
              <a:rPr lang="en-US" dirty="0"/>
              <a:t>First CTG led US intergroup study - BR8 - 1992</a:t>
            </a:r>
            <a:endParaRPr lang="en-CA" baseline="0" dirty="0"/>
          </a:p>
          <a:p>
            <a:pPr marL="0" indent="0">
              <a:buFontTx/>
              <a:buNone/>
            </a:pPr>
            <a:r>
              <a:rPr lang="en-CA" baseline="0" dirty="0"/>
              <a:t>First Trial With UK </a:t>
            </a:r>
            <a:r>
              <a:rPr lang="en-US" sz="1200" b="0" i="0" u="none" strike="noStrike" kern="1200" dirty="0">
                <a:solidFill>
                  <a:schemeClr val="tx1"/>
                </a:solidFill>
                <a:effectLst/>
                <a:latin typeface="+mn-lt"/>
                <a:ea typeface="+mn-ea"/>
                <a:cs typeface="+mn-cs"/>
              </a:rPr>
              <a:t>OS4</a:t>
            </a:r>
            <a:r>
              <a:rPr lang="en-US" dirty="0"/>
              <a:t> </a:t>
            </a:r>
            <a:r>
              <a:rPr lang="en-US" sz="1200" b="0" i="0" u="none" strike="noStrike" kern="1200" dirty="0">
                <a:solidFill>
                  <a:schemeClr val="tx1"/>
                </a:solidFill>
                <a:effectLst/>
                <a:latin typeface="+mn-lt"/>
                <a:ea typeface="+mn-ea"/>
                <a:cs typeface="+mn-cs"/>
              </a:rPr>
              <a:t>SARCOMA</a:t>
            </a:r>
            <a:r>
              <a:rPr lang="en-US" dirty="0"/>
              <a:t> 1993 </a:t>
            </a:r>
            <a:r>
              <a:rPr lang="en-US" sz="1200" b="0" i="0" u="none" strike="noStrike" kern="1200" dirty="0">
                <a:solidFill>
                  <a:schemeClr val="tx1"/>
                </a:solidFill>
                <a:effectLst/>
                <a:latin typeface="+mn-lt"/>
                <a:ea typeface="+mn-ea"/>
                <a:cs typeface="+mn-cs"/>
              </a:rPr>
              <a:t>A Randomized Trial of Two Chemotherapy Regimens in the Treatment of Operable Osteosarcoma - Doxorubicin-Cisplatin vs Methotrexate-Vincristine-Doxorubicin + Doxorubicin-Cisplatin + </a:t>
            </a:r>
            <a:r>
              <a:rPr lang="en-US" sz="1200" b="0" i="0" u="none" strike="noStrike" kern="1200" dirty="0" err="1">
                <a:solidFill>
                  <a:schemeClr val="tx1"/>
                </a:solidFill>
                <a:effectLst/>
                <a:latin typeface="+mn-lt"/>
                <a:ea typeface="+mn-ea"/>
                <a:cs typeface="+mn-cs"/>
              </a:rPr>
              <a:t>Bleomycin</a:t>
            </a:r>
            <a:r>
              <a:rPr lang="en-US" sz="1200" b="0" i="0" u="none" strike="noStrike" kern="1200" dirty="0">
                <a:solidFill>
                  <a:schemeClr val="tx1"/>
                </a:solidFill>
                <a:effectLst/>
                <a:latin typeface="+mn-lt"/>
                <a:ea typeface="+mn-ea"/>
                <a:cs typeface="+mn-cs"/>
              </a:rPr>
              <a:t>-Cyclophosphamide-</a:t>
            </a:r>
            <a:r>
              <a:rPr lang="en-US" sz="1200" b="0" i="0" u="none" strike="noStrike" kern="1200" dirty="0" err="1">
                <a:solidFill>
                  <a:schemeClr val="tx1"/>
                </a:solidFill>
                <a:effectLst/>
                <a:latin typeface="+mn-lt"/>
                <a:ea typeface="+mn-ea"/>
                <a:cs typeface="+mn-cs"/>
              </a:rPr>
              <a:t>Dactinomycin</a:t>
            </a:r>
            <a:r>
              <a:rPr lang="en-US" dirty="0"/>
              <a:t> </a:t>
            </a:r>
            <a:endParaRPr lang="en-CA" baseline="0" dirty="0"/>
          </a:p>
          <a:p>
            <a:pPr marL="0" indent="0">
              <a:buFontTx/>
              <a:buNone/>
            </a:pPr>
            <a:r>
              <a:rPr lang="en-CA" baseline="0" dirty="0"/>
              <a:t>First Trial With EORTC = BL5 </a:t>
            </a:r>
            <a:r>
              <a:rPr lang="en-US" baseline="0" dirty="0"/>
              <a:t>A Phase III Study of Primary Chemotherapy in Locally Advanced Transitional Cell Carcinoma of the Bladder</a:t>
            </a:r>
            <a:endParaRPr lang="en-CA" baseline="0" dirty="0"/>
          </a:p>
          <a:p>
            <a:pPr marL="0" indent="0">
              <a:buFontTx/>
              <a:buNone/>
            </a:pPr>
            <a:r>
              <a:rPr lang="en-CA" baseline="0" dirty="0"/>
              <a:t>First CCTG Led Global NDA trial = BR21/PA3</a:t>
            </a:r>
          </a:p>
          <a:p>
            <a:r>
              <a:rPr lang="en-US" dirty="0"/>
              <a:t>Rave License agreement signed late 2006/Rolled out first Rave trial in 2007</a:t>
            </a:r>
          </a:p>
          <a:p>
            <a:r>
              <a:rPr lang="en-US" sz="1200" kern="1200" dirty="0">
                <a:solidFill>
                  <a:schemeClr val="tx1"/>
                </a:solidFill>
                <a:effectLst/>
                <a:latin typeface="+mn-lt"/>
                <a:ea typeface="+mn-ea"/>
                <a:cs typeface="+mn-cs"/>
              </a:rPr>
              <a:t>PA1 and MA19 were both 1997 and ones we did everything.</a:t>
            </a:r>
            <a:endParaRPr lang="en-US" dirty="0"/>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OV9 was different as </a:t>
            </a:r>
            <a:r>
              <a:rPr lang="en-US" sz="1200" kern="1200" dirty="0" err="1">
                <a:solidFill>
                  <a:schemeClr val="tx1"/>
                </a:solidFill>
                <a:effectLst/>
                <a:latin typeface="+mn-lt"/>
                <a:ea typeface="+mn-ea"/>
                <a:cs typeface="+mn-cs"/>
              </a:rPr>
              <a:t>eortc</a:t>
            </a:r>
            <a:r>
              <a:rPr lang="en-US" sz="1200" kern="1200" dirty="0">
                <a:solidFill>
                  <a:schemeClr val="tx1"/>
                </a:solidFill>
                <a:effectLst/>
                <a:latin typeface="+mn-lt"/>
                <a:ea typeface="+mn-ea"/>
                <a:cs typeface="+mn-cs"/>
              </a:rPr>
              <a:t> had a database CCTG has one and then BMS had one and were reconciled. But think was intended as a group trial.</a:t>
            </a:r>
            <a:endParaRPr lang="en-US" dirty="0"/>
          </a:p>
          <a:p>
            <a:pPr marL="0" indent="0">
              <a:buFontTx/>
              <a:buNone/>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06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Preferred research partner for clinical trial expertise and knowledge within</a:t>
            </a:r>
            <a:r>
              <a:rPr lang="en-US" baseline="0" dirty="0"/>
              <a:t> Canada, for US, and International peer groups in 22 countries (40 countries overall)</a:t>
            </a:r>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6</a:t>
            </a:fld>
            <a:endParaRPr lang="en-US"/>
          </a:p>
        </p:txBody>
      </p:sp>
    </p:spTree>
    <p:extLst>
      <p:ext uri="{BB962C8B-B14F-4D97-AF65-F5344CB8AC3E}">
        <p14:creationId xmlns:p14="http://schemas.microsoft.com/office/powerpoint/2010/main" val="49509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CCTG trials are important because we test every type of new treatments (e.g., drugs, surgery, radiotherapy, lifestyle interventions and prevention) to see if they are safe and provide better options for patients. In addition, CCTG trials have identified new standards of care and improved outcomes for patients with all types of cancer, including rare cancers and pediatric cancers.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why the CCTG cancer research investment has the greatest impact on the health and well-being of Canadian cancer patients.</a:t>
            </a:r>
          </a:p>
          <a:p>
            <a:pPr marL="226356" lvl="1" indent="-231775"/>
            <a:endParaRPr lang="en-US" sz="1100" dirty="0">
              <a:effectLst/>
              <a:ea typeface="MS Mincho" panose="02020609040205080304" pitchFamily="49" charset="-128"/>
              <a:cs typeface="Calibri" panose="020F0502020204030204" pitchFamily="34" charset="0"/>
            </a:endParaRPr>
          </a:p>
          <a:p>
            <a:pPr marL="226356" lvl="1" indent="-231775"/>
            <a:r>
              <a:rPr lang="en-US" sz="1100" dirty="0">
                <a:effectLst/>
                <a:ea typeface="MS Mincho" panose="02020609040205080304" pitchFamily="49" charset="-128"/>
                <a:cs typeface="Calibri" panose="020F0502020204030204" pitchFamily="34" charset="0"/>
              </a:rPr>
              <a:t>During last 5 years, broad and deep portfolio of active trials summarized on the right.</a:t>
            </a:r>
          </a:p>
          <a:p>
            <a:pPr marL="226356" lvl="1" indent="-231775"/>
            <a:r>
              <a:rPr lang="en-US" sz="1100" dirty="0">
                <a:effectLst/>
                <a:ea typeface="MS Mincho" panose="02020609040205080304" pitchFamily="49" charset="-128"/>
                <a:cs typeface="Calibri" panose="020F0502020204030204" pitchFamily="34" charset="0"/>
              </a:rPr>
              <a:t>21 late phase trials analysis, 14 led to new standards of care, </a:t>
            </a:r>
          </a:p>
          <a:p>
            <a:pPr marL="226356" lvl="1" indent="-231775"/>
            <a:r>
              <a:rPr lang="en-US" sz="1100" dirty="0">
                <a:effectLst/>
                <a:ea typeface="MS Mincho" panose="02020609040205080304" pitchFamily="49" charset="-128"/>
                <a:cs typeface="Calibri" panose="020F0502020204030204" pitchFamily="34" charset="0"/>
              </a:rPr>
              <a:t>Results led to new trials, and data/biospecimens to new research</a:t>
            </a:r>
          </a:p>
          <a:p>
            <a:pPr marL="226356" lvl="1" indent="-231775"/>
            <a:endParaRPr lang="en-US" sz="1100" dirty="0">
              <a:effectLst/>
              <a:ea typeface="MS Mincho" panose="02020609040205080304" pitchFamily="49" charset="-128"/>
              <a:cs typeface="Calibri" panose="020F0502020204030204" pitchFamily="34" charset="0"/>
            </a:endParaRPr>
          </a:p>
          <a:p>
            <a:pPr marL="226356" lvl="1" indent="-231775"/>
            <a:r>
              <a:rPr lang="en-US" sz="1100" baseline="0" dirty="0">
                <a:effectLst/>
                <a:ea typeface="MS Mincho" panose="02020609040205080304" pitchFamily="49" charset="-128"/>
                <a:cs typeface="Calibri" panose="020F0502020204030204" pitchFamily="34" charset="0"/>
              </a:rPr>
              <a:t>Across cancers, cancer settings, treatment modality and patient population.</a:t>
            </a:r>
            <a:endParaRPr lang="en-US" sz="1100" dirty="0">
              <a:effectLst/>
              <a:ea typeface="MS Mincho" panose="02020609040205080304" pitchFamily="49" charset="-128"/>
              <a:cs typeface="Calibri" panose="020F0502020204030204" pitchFamily="34" charset="0"/>
            </a:endParaRPr>
          </a:p>
          <a:p>
            <a:pPr marL="519113" lvl="1" indent="-231775"/>
            <a:r>
              <a:rPr lang="en-US" sz="1100" dirty="0">
                <a:effectLst/>
                <a:ea typeface="MS Mincho" panose="02020609040205080304" pitchFamily="49" charset="-128"/>
                <a:cs typeface="Calibri" panose="020F0502020204030204" pitchFamily="34" charset="0"/>
              </a:rPr>
              <a:t>5 included pediatric/AYA patients</a:t>
            </a:r>
          </a:p>
          <a:p>
            <a:pPr marL="519113" lvl="1" indent="-231775"/>
            <a:r>
              <a:rPr lang="en-US" sz="1100" dirty="0">
                <a:ea typeface="MS Mincho" panose="02020609040205080304" pitchFamily="49" charset="-128"/>
                <a:cs typeface="Calibri" panose="020F0502020204030204" pitchFamily="34" charset="0"/>
              </a:rPr>
              <a:t>4</a:t>
            </a:r>
            <a:r>
              <a:rPr lang="en-US" sz="1100" dirty="0">
                <a:effectLst/>
                <a:ea typeface="MS Mincho" panose="02020609040205080304" pitchFamily="49" charset="-128"/>
                <a:cs typeface="Calibri" panose="020F0502020204030204" pitchFamily="34" charset="0"/>
              </a:rPr>
              <a:t> evaluated therapies for primary prevention of cancer</a:t>
            </a:r>
          </a:p>
          <a:p>
            <a:pPr marL="519113" lvl="1" indent="-231775"/>
            <a:r>
              <a:rPr lang="en-US" sz="1100" dirty="0">
                <a:effectLst/>
                <a:ea typeface="MS Mincho" panose="02020609040205080304" pitchFamily="49" charset="-128"/>
                <a:cs typeface="Calibri" panose="020F0502020204030204" pitchFamily="34" charset="0"/>
              </a:rPr>
              <a:t>Most evaluated drugs targeting the molecular pathways of </a:t>
            </a:r>
            <a:r>
              <a:rPr lang="en-US" sz="1100" dirty="0" err="1">
                <a:effectLst/>
                <a:ea typeface="MS Mincho" panose="02020609040205080304" pitchFamily="49" charset="-128"/>
                <a:cs typeface="Calibri" panose="020F0502020204030204" pitchFamily="34" charset="0"/>
              </a:rPr>
              <a:t>tumour</a:t>
            </a:r>
            <a:r>
              <a:rPr lang="en-US" sz="1100" dirty="0">
                <a:effectLst/>
                <a:ea typeface="MS Mincho" panose="02020609040205080304" pitchFamily="49" charset="-128"/>
                <a:cs typeface="Calibri" panose="020F0502020204030204" pitchFamily="34" charset="0"/>
              </a:rPr>
              <a:t> or immune cells</a:t>
            </a:r>
          </a:p>
          <a:p>
            <a:pPr marL="519113" lvl="1" indent="-231775"/>
            <a:r>
              <a:rPr lang="en-US" sz="1100" dirty="0">
                <a:effectLst/>
                <a:ea typeface="MS Mincho" panose="02020609040205080304" pitchFamily="49" charset="-128"/>
                <a:cs typeface="Calibri" panose="020F0502020204030204" pitchFamily="34" charset="0"/>
              </a:rPr>
              <a:t>7 trials evaluated surgical interventions</a:t>
            </a:r>
          </a:p>
          <a:p>
            <a:pPr marL="519113" lvl="1" indent="-231775"/>
            <a:r>
              <a:rPr lang="en-US" sz="1100" dirty="0">
                <a:effectLst/>
                <a:ea typeface="MS Mincho" panose="02020609040205080304" pitchFamily="49" charset="-128"/>
                <a:cs typeface="Calibri" panose="020F0502020204030204" pitchFamily="34" charset="0"/>
              </a:rPr>
              <a:t>23 evaluated radiation/ </a:t>
            </a:r>
            <a:r>
              <a:rPr lang="en-US" sz="1100" dirty="0" err="1">
                <a:effectLst/>
                <a:ea typeface="MS Mincho" panose="02020609040205080304" pitchFamily="49" charset="-128"/>
                <a:cs typeface="Calibri" panose="020F0502020204030204" pitchFamily="34" charset="0"/>
              </a:rPr>
              <a:t>chemoradiotherapy</a:t>
            </a:r>
            <a:endParaRPr lang="en-US" sz="1100" dirty="0">
              <a:effectLst/>
              <a:ea typeface="MS Mincho" panose="02020609040205080304" pitchFamily="49" charset="-128"/>
              <a:cs typeface="Calibri" panose="020F0502020204030204" pitchFamily="34" charset="0"/>
            </a:endParaRPr>
          </a:p>
          <a:p>
            <a:pPr marL="519113" lvl="1" indent="-231775"/>
            <a:r>
              <a:rPr lang="en-US" sz="1100" dirty="0">
                <a:effectLst/>
                <a:ea typeface="MS Mincho" panose="02020609040205080304" pitchFamily="49" charset="-128"/>
                <a:cs typeface="Calibri" panose="020F0502020204030204" pitchFamily="34" charset="0"/>
              </a:rPr>
              <a:t>Almost all trials included </a:t>
            </a:r>
            <a:r>
              <a:rPr lang="en-US" sz="1100" dirty="0" err="1">
                <a:effectLst/>
                <a:ea typeface="MS Mincho" panose="02020609040205080304" pitchFamily="49" charset="-128"/>
                <a:cs typeface="Calibri" panose="020F0502020204030204" pitchFamily="34" charset="0"/>
              </a:rPr>
              <a:t>biospecimen</a:t>
            </a:r>
            <a:r>
              <a:rPr lang="en-US" sz="1100" dirty="0">
                <a:effectLst/>
                <a:ea typeface="MS Mincho" panose="02020609040205080304" pitchFamily="49" charset="-128"/>
                <a:cs typeface="Calibri" panose="020F0502020204030204" pitchFamily="34" charset="0"/>
              </a:rPr>
              <a:t> collections</a:t>
            </a:r>
          </a:p>
          <a:p>
            <a:pPr marL="519113" lvl="1" indent="-231775"/>
            <a:r>
              <a:rPr lang="en-US" sz="1100" dirty="0">
                <a:ea typeface="MS Mincho" panose="02020609040205080304" pitchFamily="49" charset="-128"/>
                <a:cs typeface="Calibri" panose="020F0502020204030204" pitchFamily="34" charset="0"/>
              </a:rPr>
              <a:t>P</a:t>
            </a:r>
            <a:r>
              <a:rPr lang="en-US" sz="1100" dirty="0">
                <a:effectLst/>
                <a:ea typeface="MS Mincho" panose="02020609040205080304" pitchFamily="49" charset="-128"/>
                <a:cs typeface="Calibri" panose="020F0502020204030204" pitchFamily="34" charset="0"/>
              </a:rPr>
              <a:t>hase III trials additionally included QOL and economic analyses</a:t>
            </a:r>
            <a:endParaRPr lang="en-US" sz="1100" dirty="0">
              <a:cs typeface="Calibri" panose="020F0502020204030204" pitchFamily="34" charset="0"/>
            </a:endParaRPr>
          </a:p>
          <a:p>
            <a:endParaRPr lang="en-US" sz="1100" dirty="0"/>
          </a:p>
        </p:txBody>
      </p:sp>
      <p:sp>
        <p:nvSpPr>
          <p:cNvPr id="4" name="Slide Number Placeholder 3"/>
          <p:cNvSpPr>
            <a:spLocks noGrp="1"/>
          </p:cNvSpPr>
          <p:nvPr>
            <p:ph type="sldNum" sz="quarter" idx="10"/>
          </p:nvPr>
        </p:nvSpPr>
        <p:spPr/>
        <p:txBody>
          <a:bodyPr/>
          <a:lstStyle/>
          <a:p>
            <a:fld id="{A68242CD-7FF2-4E7F-9C1D-49570FE7AC2F}" type="slidenum">
              <a:rPr lang="en-US" smtClean="0"/>
              <a:t>7</a:t>
            </a:fld>
            <a:endParaRPr lang="en-US"/>
          </a:p>
        </p:txBody>
      </p:sp>
    </p:spTree>
    <p:extLst>
      <p:ext uri="{BB962C8B-B14F-4D97-AF65-F5344CB8AC3E}">
        <p14:creationId xmlns:p14="http://schemas.microsoft.com/office/powerpoint/2010/main" val="213117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8242CD-7FF2-4E7F-9C1D-49570FE7AC2F}" type="slidenum">
              <a:rPr lang="en-US" smtClean="0"/>
              <a:t>8</a:t>
            </a:fld>
            <a:endParaRPr lang="en-US"/>
          </a:p>
        </p:txBody>
      </p:sp>
    </p:spTree>
    <p:extLst>
      <p:ext uri="{BB962C8B-B14F-4D97-AF65-F5344CB8AC3E}">
        <p14:creationId xmlns:p14="http://schemas.microsoft.com/office/powerpoint/2010/main" val="304734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marR="0" lvl="0" indent="-463550" algn="l" defTabSz="914400" rtl="0" eaLnBrk="0" fontAlgn="base" latinLnBrk="0" hangingPunct="0">
              <a:lnSpc>
                <a:spcPct val="100000"/>
              </a:lnSpc>
              <a:spcBef>
                <a:spcPct val="0"/>
              </a:spcBef>
              <a:spcAft>
                <a:spcPct val="0"/>
              </a:spcAft>
              <a:buSzTx/>
              <a:buFontTx/>
              <a:buChar char="•"/>
              <a:tabLst/>
            </a:pPr>
            <a:r>
              <a:rPr kumimoji="0" lang="en-US" altLang="en-US" b="0" i="0" u="none" strike="noStrike" cap="none" normalizeH="0" baseline="0" dirty="0">
                <a:ln>
                  <a:noFill/>
                </a:ln>
                <a:solidFill>
                  <a:schemeClr val="tx1"/>
                </a:solidFill>
                <a:effectLst/>
                <a:cs typeface="Calibri" panose="020F0502020204030204" pitchFamily="34" charset="0"/>
              </a:rPr>
              <a:t>BR.10 Canadian provinces = 6 (BC, AB, ON, QC, NS, NB</a:t>
            </a:r>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9</a:t>
            </a:fld>
            <a:endParaRPr lang="en-US"/>
          </a:p>
        </p:txBody>
      </p:sp>
    </p:spTree>
    <p:extLst>
      <p:ext uri="{BB962C8B-B14F-4D97-AF65-F5344CB8AC3E}">
        <p14:creationId xmlns:p14="http://schemas.microsoft.com/office/powerpoint/2010/main" val="78710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10</a:t>
            </a:fld>
            <a:endParaRPr lang="en-US"/>
          </a:p>
        </p:txBody>
      </p:sp>
    </p:spTree>
    <p:extLst>
      <p:ext uri="{BB962C8B-B14F-4D97-AF65-F5344CB8AC3E}">
        <p14:creationId xmlns:p14="http://schemas.microsoft.com/office/powerpoint/2010/main" val="99622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AA9CEB-3694-D146-A99D-B5E913718648}" type="slidenum">
              <a:rPr lang="en-US" smtClean="0"/>
              <a:t>11</a:t>
            </a:fld>
            <a:endParaRPr lang="en-US"/>
          </a:p>
        </p:txBody>
      </p:sp>
    </p:spTree>
    <p:extLst>
      <p:ext uri="{BB962C8B-B14F-4D97-AF65-F5344CB8AC3E}">
        <p14:creationId xmlns:p14="http://schemas.microsoft.com/office/powerpoint/2010/main" val="155086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8618"/>
            <a:ext cx="6934200" cy="11017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2057400" y="2914650"/>
            <a:ext cx="57150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0725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106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39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684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171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42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94"/>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264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862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236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714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4"/>
          <p:cNvSpPr>
            <a:spLocks noGrp="1"/>
          </p:cNvSpPr>
          <p:nvPr>
            <p:ph type="dt" sz="half" idx="10"/>
          </p:nvPr>
        </p:nvSpPr>
        <p:spPr>
          <a:xfrm>
            <a:off x="3505200" y="4705356"/>
            <a:ext cx="2133600" cy="274637"/>
          </a:xfrm>
          <a:prstGeom prst="rect">
            <a:avLst/>
          </a:prstGeom>
        </p:spPr>
        <p:txBody>
          <a:bodyPr/>
          <a:lstStyle>
            <a:lvl1pPr algn="ctr">
              <a:defRPr sz="1400"/>
            </a:lvl1pPr>
          </a:lstStyle>
          <a:p>
            <a:fld id="{B9A75FE2-EE2F-4CBE-ADC0-C6AAD072FAD9}"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4" name="Slide Number Placeholder 6"/>
          <p:cNvSpPr>
            <a:spLocks noGrp="1"/>
          </p:cNvSpPr>
          <p:nvPr>
            <p:ph type="sldNum" sz="quarter" idx="12"/>
          </p:nvPr>
        </p:nvSpPr>
        <p:spPr>
          <a:xfrm>
            <a:off x="6858000" y="4705356"/>
            <a:ext cx="2133600" cy="274637"/>
          </a:xfrm>
          <a:prstGeom prst="rect">
            <a:avLst/>
          </a:prstGeom>
        </p:spPr>
        <p:txBody>
          <a:bodyPr/>
          <a:lstStyle>
            <a:lvl1pPr algn="r">
              <a:defRPr sz="1400"/>
            </a:lvl1pPr>
          </a:lstStyle>
          <a:p>
            <a:fld id="{CF21166E-D056-45CD-936B-BF19BC7089E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026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8/15/2022</a:t>
            </a:fld>
            <a:endParaRPr lang="en-US">
              <a:solidFill>
                <a:prstClr val="black"/>
              </a:solidFill>
              <a:latin typeface="Calibri"/>
            </a:endParaRPr>
          </a:p>
        </p:txBody>
      </p:sp>
      <p:sp>
        <p:nvSpPr>
          <p:cNvPr id="3"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8590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71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1pPr marL="227013" indent="-227013">
              <a:buFont typeface="Arial" panose="020B0604020202020204" pitchFamily="34" charset="0"/>
              <a:buChar char="•"/>
              <a:defRPr/>
            </a:lvl1pPr>
            <a:lvl2pPr marL="461963" indent="-234950">
              <a:buFont typeface="Arial" panose="020B0604020202020204" pitchFamily="34" charset="0"/>
              <a:buChar char="•"/>
              <a:defRPr/>
            </a:lvl2pPr>
            <a:lvl3pPr marL="687388" indent="-225425">
              <a:buFont typeface="Arial" panose="020B0604020202020204" pitchFamily="34" charset="0"/>
              <a:buChar char="•"/>
              <a:defRPr/>
            </a:lvl3pPr>
            <a:lvl4pPr marL="914400" indent="-227013">
              <a:buFont typeface="Arial" panose="020B0604020202020204" pitchFamily="34" charset="0"/>
              <a:buChar char="•"/>
              <a:defRPr/>
            </a:lvl4pPr>
            <a:lvl5pPr marL="1141413" indent="-2270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pic>
        <p:nvPicPr>
          <p:cNvPr id="5" name="Picture 4" descr="A picture containing text&#10;&#10;Description automatically generated">
            <a:extLst>
              <a:ext uri="{FF2B5EF4-FFF2-40B4-BE49-F238E27FC236}">
                <a16:creationId xmlns:a16="http://schemas.microsoft.com/office/drawing/2014/main" id="{7CB9CD6F-29E3-0F6E-BB2D-BA6428507C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4587974"/>
            <a:ext cx="1655077" cy="680571"/>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22960"/>
            <a:ext cx="4032448" cy="3909030"/>
          </a:xfrm>
        </p:spPr>
        <p:txBody>
          <a:bodyPr/>
          <a:lstStyle>
            <a:lvl1pPr>
              <a:defRPr sz="28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000"/>
            </a:lvl3pPr>
            <a:lvl4pPr marL="630936" indent="-164592">
              <a:buFont typeface="Arial" panose="020B0604020202020204" pitchFamily="34" charset="0"/>
              <a:buChar char="•"/>
              <a:defRPr sz="1800"/>
            </a:lvl4pPr>
            <a:lvl5pPr marL="859536" indent="-173736">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0016" y="822960"/>
            <a:ext cx="4120456" cy="3909030"/>
          </a:xfrm>
        </p:spPr>
        <p:txBody>
          <a:bodyPr/>
          <a:lstStyle>
            <a:lvl1pPr>
              <a:defRPr sz="28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000"/>
            </a:lvl3pPr>
            <a:lvl4pPr marL="630936" indent="-164592">
              <a:buFont typeface="Arial" panose="020B0604020202020204" pitchFamily="34" charset="0"/>
              <a:buChar char="•"/>
              <a:defRPr sz="1800"/>
            </a:lvl4pPr>
            <a:lvl5pPr marL="859536" indent="-173736">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6016"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
        <p:nvSpPr>
          <p:cNvPr id="11" name="Text Placeholder 4"/>
          <p:cNvSpPr>
            <a:spLocks noGrp="1"/>
          </p:cNvSpPr>
          <p:nvPr>
            <p:ph type="body" sz="quarter" idx="13" hasCustomPrompt="1"/>
          </p:nvPr>
        </p:nvSpPr>
        <p:spPr>
          <a:xfrm>
            <a:off x="4716016"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844154"/>
            <a:ext cx="8496300" cy="3293770"/>
          </a:xfrm>
        </p:spPr>
        <p:txBody>
          <a:bodyPr/>
          <a:lstStyle/>
          <a:p>
            <a:r>
              <a:rPr lang="en-US"/>
              <a:t>Click icon to add picture</a:t>
            </a:r>
            <a:endParaRPr lang="en-CA"/>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algn="ctr">
              <a:defRPr sz="2400"/>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
        <p:nvSpPr>
          <p:cNvPr id="4" name="Vertical Text Placeholder 2"/>
          <p:cNvSpPr>
            <a:spLocks noGrp="1"/>
          </p:cNvSpPr>
          <p:nvPr>
            <p:ph type="body" orient="vert" idx="1"/>
          </p:nvPr>
        </p:nvSpPr>
        <p:spPr>
          <a:xfrm>
            <a:off x="323528" y="825471"/>
            <a:ext cx="8496944" cy="39065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
        <p:nvSpPr>
          <p:cNvPr id="4" name="Vertical Title 1"/>
          <p:cNvSpPr>
            <a:spLocks noGrp="1"/>
          </p:cNvSpPr>
          <p:nvPr>
            <p:ph type="title" orient="vert"/>
          </p:nvPr>
        </p:nvSpPr>
        <p:spPr>
          <a:xfrm>
            <a:off x="6629400" y="205979"/>
            <a:ext cx="205740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6019800" cy="4472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361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519136"/>
              </a:buClr>
              <a:defRPr/>
            </a:lvl1pPr>
            <a:lvl2pPr>
              <a:buClr>
                <a:srgbClr val="519136"/>
              </a:buClr>
              <a:defRPr/>
            </a:lvl2pPr>
            <a:lvl3pPr>
              <a:buClr>
                <a:srgbClr val="519136"/>
              </a:buClr>
              <a:defRPr/>
            </a:lvl3pPr>
            <a:lvl4pPr>
              <a:buClr>
                <a:srgbClr val="519136"/>
              </a:buClr>
              <a:defRPr/>
            </a:lvl4pPr>
            <a:lvl5pPr>
              <a:buClr>
                <a:srgbClr val="5191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8/15/2022</a:t>
            </a:fld>
            <a:endParaRPr lang="en-US">
              <a:solidFill>
                <a:prstClr val="black"/>
              </a:solidFill>
              <a:latin typeface="Calibri"/>
            </a:endParaRPr>
          </a:p>
        </p:txBody>
      </p:sp>
      <p:sp>
        <p:nvSpPr>
          <p:cNvPr id="8"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6082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85750"/>
            <a:ext cx="8763000" cy="609600"/>
          </a:xfrm>
        </p:spPr>
        <p:txBody>
          <a:bodyPr/>
          <a:lstStyle>
            <a:lvl1pPr>
              <a:defRPr/>
            </a:lvl1pPr>
          </a:lstStyle>
          <a:p>
            <a:r>
              <a:rPr lang="en-US" dirty="0"/>
              <a:t>Title</a:t>
            </a:r>
          </a:p>
        </p:txBody>
      </p:sp>
      <p:sp>
        <p:nvSpPr>
          <p:cNvPr id="3" name="Content Placeholder 2"/>
          <p:cNvSpPr>
            <a:spLocks noGrp="1"/>
          </p:cNvSpPr>
          <p:nvPr>
            <p:ph idx="1" hasCustomPrompt="1"/>
          </p:nvPr>
        </p:nvSpPr>
        <p:spPr>
          <a:xfrm>
            <a:off x="152400" y="1047751"/>
            <a:ext cx="8839200" cy="3165873"/>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553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0629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73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22960"/>
            <a:ext cx="4032448" cy="3909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822960"/>
            <a:ext cx="4120456" cy="3909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latin typeface="Franklin Gothic Book"/>
              </a:rPr>
              <a:pPr/>
              <a:t>‹#›</a:t>
            </a:fld>
            <a:endParaRPr lang="en-US">
              <a:latin typeface="Franklin Gothic Book"/>
            </a:endParaRPr>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6016"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latin typeface="Franklin Gothic Book"/>
              </a:rPr>
              <a:pPr/>
              <a:t>‹#›</a:t>
            </a:fld>
            <a:endParaRPr lang="en-US">
              <a:latin typeface="Franklin Gothic Book"/>
            </a:endParaRPr>
          </a:p>
        </p:txBody>
      </p:sp>
      <p:sp>
        <p:nvSpPr>
          <p:cNvPr id="11" name="Text Placeholder 4"/>
          <p:cNvSpPr>
            <a:spLocks noGrp="1"/>
          </p:cNvSpPr>
          <p:nvPr>
            <p:ph type="body" sz="quarter" idx="13" hasCustomPrompt="1"/>
          </p:nvPr>
        </p:nvSpPr>
        <p:spPr>
          <a:xfrm>
            <a:off x="4716016"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844154"/>
            <a:ext cx="8496300" cy="3293770"/>
          </a:xfrm>
        </p:spPr>
        <p:txBody>
          <a:bodyPr/>
          <a:lstStyle/>
          <a:p>
            <a:r>
              <a:rPr lang="en-US"/>
              <a:t>Click icon to add picture</a:t>
            </a:r>
            <a:endParaRPr lang="en-CA"/>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algn="ctr">
              <a:defRPr sz="2400"/>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4" name="Vertical Text Placeholder 2"/>
          <p:cNvSpPr>
            <a:spLocks noGrp="1"/>
          </p:cNvSpPr>
          <p:nvPr>
            <p:ph type="body" orient="vert" idx="1"/>
          </p:nvPr>
        </p:nvSpPr>
        <p:spPr>
          <a:xfrm>
            <a:off x="323528" y="825471"/>
            <a:ext cx="8496944" cy="39065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0800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4" name="Vertical Title 1"/>
          <p:cNvSpPr>
            <a:spLocks noGrp="1"/>
          </p:cNvSpPr>
          <p:nvPr>
            <p:ph type="title" orient="vert"/>
          </p:nvPr>
        </p:nvSpPr>
        <p:spPr>
          <a:xfrm>
            <a:off x="6629400" y="205979"/>
            <a:ext cx="205740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6019800" cy="4472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361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2715039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Content Placeholder 5"/>
          <p:cNvSpPr>
            <a:spLocks noGrp="1"/>
          </p:cNvSpPr>
          <p:nvPr>
            <p:ph sz="quarter" idx="4"/>
          </p:nvPr>
        </p:nvSpPr>
        <p:spPr>
          <a:xfrm>
            <a:off x="4716016"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latin typeface="Franklin Gothic Book"/>
              </a:rPr>
              <a:pPr/>
              <a:t>‹#›</a:t>
            </a:fld>
            <a:endParaRPr lang="en-US">
              <a:latin typeface="Franklin Gothic Book"/>
            </a:endParaRPr>
          </a:p>
        </p:txBody>
      </p:sp>
      <p:sp>
        <p:nvSpPr>
          <p:cNvPr id="11" name="Text Placeholder 4"/>
          <p:cNvSpPr>
            <a:spLocks noGrp="1"/>
          </p:cNvSpPr>
          <p:nvPr>
            <p:ph type="body" sz="quarter" idx="13" hasCustomPrompt="1"/>
          </p:nvPr>
        </p:nvSpPr>
        <p:spPr>
          <a:xfrm>
            <a:off x="4716016"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
        <p:nvSpPr>
          <p:cNvPr id="12" name="Text Placeholder 4"/>
          <p:cNvSpPr>
            <a:spLocks noGrp="1"/>
          </p:cNvSpPr>
          <p:nvPr>
            <p:ph type="body" sz="quarter" idx="14" hasCustomPrompt="1"/>
          </p:nvPr>
        </p:nvSpPr>
        <p:spPr>
          <a:xfrm>
            <a:off x="323528"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Tree>
    <p:extLst>
      <p:ext uri="{BB962C8B-B14F-4D97-AF65-F5344CB8AC3E}">
        <p14:creationId xmlns:p14="http://schemas.microsoft.com/office/powerpoint/2010/main" val="1353452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7" name="Picture Placeholder 6"/>
          <p:cNvSpPr>
            <a:spLocks noGrp="1"/>
          </p:cNvSpPr>
          <p:nvPr>
            <p:ph type="pic" sz="quarter" idx="10"/>
          </p:nvPr>
        </p:nvSpPr>
        <p:spPr>
          <a:xfrm>
            <a:off x="323850" y="844155"/>
            <a:ext cx="8496300" cy="3293770"/>
          </a:xfrm>
        </p:spPr>
        <p:txBody>
          <a:bodyPr/>
          <a:lstStyle/>
          <a:p>
            <a:r>
              <a:rPr lang="en-CA"/>
              <a:t>Drag picture to placeholder or click icon to add</a:t>
            </a:r>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algn="ctr">
              <a:defRPr sz="2400"/>
            </a:lvl1pPr>
          </a:lstStyle>
          <a:p>
            <a:pPr lvl="0"/>
            <a:r>
              <a:rPr lang="en-US" dirty="0"/>
              <a:t>Add Description/Title</a:t>
            </a:r>
          </a:p>
        </p:txBody>
      </p:sp>
    </p:spTree>
    <p:extLst>
      <p:ext uri="{BB962C8B-B14F-4D97-AF65-F5344CB8AC3E}">
        <p14:creationId xmlns:p14="http://schemas.microsoft.com/office/powerpoint/2010/main" val="3366872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Slide Number Placeholder 2"/>
          <p:cNvSpPr>
            <a:spLocks noGrp="1"/>
          </p:cNvSpPr>
          <p:nvPr>
            <p:ph type="sldNum" sz="quarter" idx="10"/>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4" name="Vertical Text Placeholder 2"/>
          <p:cNvSpPr>
            <a:spLocks noGrp="1"/>
          </p:cNvSpPr>
          <p:nvPr>
            <p:ph type="body" orient="vert" idx="1"/>
          </p:nvPr>
        </p:nvSpPr>
        <p:spPr>
          <a:xfrm>
            <a:off x="323528" y="825473"/>
            <a:ext cx="8496944" cy="3906519"/>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272910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4" name="Vertical Title 1"/>
          <p:cNvSpPr>
            <a:spLocks noGrp="1"/>
          </p:cNvSpPr>
          <p:nvPr>
            <p:ph type="title" orient="vert"/>
          </p:nvPr>
        </p:nvSpPr>
        <p:spPr>
          <a:xfrm>
            <a:off x="6629400" y="205984"/>
            <a:ext cx="2057400" cy="4472005"/>
          </a:xfrm>
        </p:spPr>
        <p:txBody>
          <a:bodyPr vert="eaVert"/>
          <a:lstStyle/>
          <a:p>
            <a:r>
              <a:rPr lang="en-CA"/>
              <a:t>Click to edit Master title style</a:t>
            </a:r>
            <a:endParaRPr lang="en-US" dirty="0"/>
          </a:p>
        </p:txBody>
      </p:sp>
      <p:sp>
        <p:nvSpPr>
          <p:cNvPr id="5" name="Vertical Text Placeholder 2"/>
          <p:cNvSpPr>
            <a:spLocks noGrp="1"/>
          </p:cNvSpPr>
          <p:nvPr>
            <p:ph type="body" orient="vert" idx="1"/>
          </p:nvPr>
        </p:nvSpPr>
        <p:spPr>
          <a:xfrm>
            <a:off x="457200" y="205984"/>
            <a:ext cx="6019800" cy="447200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199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323528" y="825473"/>
            <a:ext cx="8496944" cy="3906519"/>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07610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6629400" y="205984"/>
            <a:ext cx="2057400" cy="4472005"/>
          </a:xfrm>
        </p:spPr>
        <p:txBody>
          <a:bodyPr vert="eaVert"/>
          <a:lstStyle/>
          <a:p>
            <a:r>
              <a:rPr lang="en-CA"/>
              <a:t>Click to edit Master title style</a:t>
            </a:r>
            <a:endParaRPr lang="en-US" dirty="0"/>
          </a:p>
        </p:txBody>
      </p:sp>
      <p:sp>
        <p:nvSpPr>
          <p:cNvPr id="5" name="Vertical Text Placeholder 2"/>
          <p:cNvSpPr>
            <a:spLocks noGrp="1"/>
          </p:cNvSpPr>
          <p:nvPr>
            <p:ph type="body" orient="vert" idx="1"/>
          </p:nvPr>
        </p:nvSpPr>
        <p:spPr>
          <a:xfrm>
            <a:off x="457200" y="205984"/>
            <a:ext cx="6019800" cy="447200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15636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8/15/2022</a:t>
            </a:fld>
            <a:endParaRPr lang="en-US">
              <a:solidFill>
                <a:prstClr val="black"/>
              </a:solidFill>
              <a:latin typeface="Calibri"/>
            </a:endParaRPr>
          </a:p>
        </p:txBody>
      </p:sp>
      <p:sp>
        <p:nvSpPr>
          <p:cNvPr id="9"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8935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393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8928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73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7107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marL="0" indent="0" algn="ctr">
              <a:buNone/>
              <a:defRPr sz="255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marL="0" indent="0" algn="ctr">
              <a:buNone/>
              <a:defRPr sz="195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marL="0" indent="0" algn="ctr">
              <a:buNone/>
              <a:defRPr sz="135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2370548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87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a:lvl1pPr>
          </a:lstStyle>
          <a:p>
            <a:r>
              <a:rPr lang="en-US" dirty="0"/>
              <a:t>Click to edit Title</a:t>
            </a:r>
          </a:p>
        </p:txBody>
      </p:sp>
      <p:sp>
        <p:nvSpPr>
          <p:cNvPr id="3" name="Content Placeholder 2"/>
          <p:cNvSpPr>
            <a:spLocks noGrp="1"/>
          </p:cNvSpPr>
          <p:nvPr>
            <p:ph idx="1"/>
          </p:nvPr>
        </p:nvSpPr>
        <p:spPr/>
        <p:txBody>
          <a:bodyPr>
            <a:normAutofit/>
          </a:bodyPr>
          <a:lstStyle>
            <a:lvl1pPr marL="134538" indent="-134538">
              <a:buClr>
                <a:srgbClr val="519136"/>
              </a:buClr>
              <a:buFont typeface="Arial" panose="020B0604020202020204" pitchFamily="34" charset="0"/>
              <a:buChar char="•"/>
              <a:defRPr sz="2400" b="0">
                <a:latin typeface="Calibri" panose="020F0502020204030204" pitchFamily="34" charset="0"/>
                <a:cs typeface="Calibri" panose="020F0502020204030204" pitchFamily="34" charset="0"/>
              </a:defRPr>
            </a:lvl1pPr>
            <a:lvl3pPr>
              <a:defRPr sz="2100" b="0">
                <a:latin typeface="Calibri" panose="020F0502020204030204" pitchFamily="34" charset="0"/>
                <a:cs typeface="Calibri" panose="020F0502020204030204" pitchFamily="34" charset="0"/>
              </a:defRPr>
            </a:lvl3pPr>
            <a:lvl4pPr>
              <a:defRPr sz="2100" b="0">
                <a:latin typeface="Calibri" panose="020F0502020204030204" pitchFamily="34" charset="0"/>
                <a:cs typeface="Calibri" panose="020F0502020204030204" pitchFamily="34" charset="0"/>
              </a:defRPr>
            </a:lvl4pPr>
            <a:lvl5pPr>
              <a:defRPr sz="1800" b="0">
                <a:latin typeface="Calibri" panose="020F0502020204030204" pitchFamily="34" charset="0"/>
                <a:cs typeface="Calibri" panose="020F0502020204030204" pitchFamily="34" charset="0"/>
              </a:defRPr>
            </a:lvl5pPr>
            <a:lvl6pPr>
              <a:defRPr sz="1500" b="0">
                <a:latin typeface="Calibri" panose="020F0502020204030204" pitchFamily="34" charset="0"/>
                <a:cs typeface="Calibri" panose="020F0502020204030204" pitchFamily="34" charset="0"/>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649652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9" y="628650"/>
            <a:ext cx="4032448" cy="4103340"/>
          </a:xfrm>
        </p:spPr>
        <p:txBody>
          <a:bodyPr/>
          <a:lstStyle>
            <a:lvl1pPr marL="134538" indent="-134538">
              <a:buFont typeface="Arial" panose="020B0604020202020204" pitchFamily="34" charset="0"/>
              <a:buChar char="•"/>
              <a:defRPr sz="1800"/>
            </a:lvl1pPr>
            <a:lvl2pPr>
              <a:defRPr sz="1650"/>
            </a:lvl2pPr>
            <a:lvl3pPr>
              <a:defRPr sz="1650"/>
            </a:lvl3pPr>
            <a:lvl4pPr>
              <a:defRPr sz="1500"/>
            </a:lvl4pPr>
            <a:lvl5pPr>
              <a:defRPr sz="1350"/>
            </a:lvl5pPr>
            <a:lvl6pPr>
              <a:defRPr sz="1200"/>
            </a:lvl6pPr>
            <a:lvl7pPr>
              <a:defRPr sz="1350"/>
            </a:lvl7pPr>
            <a:lvl8pPr>
              <a:defRPr sz="1350"/>
            </a:lvl8pPr>
            <a:lvl9pPr>
              <a:defRPr sz="135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hasCustomPrompt="1"/>
          </p:nvPr>
        </p:nvSpPr>
        <p:spPr>
          <a:xfrm>
            <a:off x="4700016" y="628650"/>
            <a:ext cx="4120456" cy="4103340"/>
          </a:xfrm>
        </p:spPr>
        <p:txBody>
          <a:bodyPr/>
          <a:lstStyle>
            <a:lvl1pPr>
              <a:defRPr sz="1800"/>
            </a:lvl1pPr>
            <a:lvl2pPr>
              <a:defRPr sz="165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3705976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323528" y="1085850"/>
            <a:ext cx="4104456" cy="370014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hasCustomPrompt="1"/>
          </p:nvPr>
        </p:nvSpPr>
        <p:spPr>
          <a:xfrm>
            <a:off x="4716016" y="1085850"/>
            <a:ext cx="4104456" cy="370014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1" name="Text Placeholder 4"/>
          <p:cNvSpPr>
            <a:spLocks noGrp="1"/>
          </p:cNvSpPr>
          <p:nvPr>
            <p:ph type="body" sz="quarter" idx="13" hasCustomPrompt="1"/>
          </p:nvPr>
        </p:nvSpPr>
        <p:spPr>
          <a:xfrm>
            <a:off x="4697880" y="583812"/>
            <a:ext cx="4120456" cy="411480"/>
          </a:xfrm>
        </p:spPr>
        <p:txBody>
          <a:bodyPr anchor="b">
            <a:noAutofit/>
          </a:bodyPr>
          <a:lstStyle>
            <a:lvl1pPr marL="0" indent="0" algn="r">
              <a:buNone/>
              <a:defRPr lang="en-US" sz="1350" b="0" kern="1200" cap="none" spc="300" baseline="0" dirty="0" smtClean="0">
                <a:solidFill>
                  <a:schemeClr val="tx1"/>
                </a:solidFill>
                <a:latin typeface="Calibri" panose="020F0502020204030204" pitchFamily="34" charset="0"/>
                <a:ea typeface="+mj-ea"/>
                <a:cs typeface="Tunga" pitchFamily="2"/>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defTabSz="685783"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323529" y="583812"/>
            <a:ext cx="4120456" cy="411480"/>
          </a:xfrm>
        </p:spPr>
        <p:txBody>
          <a:bodyPr anchor="b">
            <a:noAutofit/>
          </a:bodyPr>
          <a:lstStyle>
            <a:lvl1pPr marL="0" indent="0" algn="r">
              <a:buNone/>
              <a:defRPr lang="en-US" sz="1350" b="0" kern="1200" cap="none" spc="300" baseline="0" dirty="0" smtClean="0">
                <a:solidFill>
                  <a:schemeClr val="tx1"/>
                </a:solidFill>
                <a:latin typeface="Calibri" panose="020F0502020204030204" pitchFamily="34" charset="0"/>
                <a:ea typeface="+mj-ea"/>
                <a:cs typeface="Tunga" pitchFamily="2"/>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defTabSz="685783"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extLst>
      <p:ext uri="{BB962C8B-B14F-4D97-AF65-F5344CB8AC3E}">
        <p14:creationId xmlns:p14="http://schemas.microsoft.com/office/powerpoint/2010/main" val="760936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82771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8/15/2022</a:t>
            </a:fld>
            <a:endParaRPr lang="en-US">
              <a:solidFill>
                <a:prstClr val="black"/>
              </a:solidFill>
              <a:latin typeface="Calibri"/>
            </a:endParaRPr>
          </a:p>
        </p:txBody>
      </p:sp>
      <p:sp>
        <p:nvSpPr>
          <p:cNvPr id="11"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15151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571502"/>
            <a:ext cx="8496300" cy="3566423"/>
          </a:xfrm>
        </p:spPr>
        <p:txBody>
          <a:bodyPr/>
          <a:lstStyle>
            <a:lvl1pPr marL="0" indent="0">
              <a:buNone/>
              <a:defRPr/>
            </a:lvl1pPr>
          </a:lstStyle>
          <a:p>
            <a:r>
              <a:rPr lang="en-US" dirty="0"/>
              <a:t>Click icon to add picture</a:t>
            </a:r>
            <a:endParaRPr lang="en-CA" dirty="0"/>
          </a:p>
        </p:txBody>
      </p:sp>
      <p:sp>
        <p:nvSpPr>
          <p:cNvPr id="4" name="Text Placeholder 3"/>
          <p:cNvSpPr>
            <a:spLocks noGrp="1"/>
          </p:cNvSpPr>
          <p:nvPr>
            <p:ph type="body" sz="quarter" idx="11" hasCustomPrompt="1"/>
          </p:nvPr>
        </p:nvSpPr>
        <p:spPr>
          <a:xfrm>
            <a:off x="323850" y="4300557"/>
            <a:ext cx="8496300" cy="377428"/>
          </a:xfrm>
        </p:spPr>
        <p:txBody>
          <a:bodyPr/>
          <a:lstStyle>
            <a:lvl1pPr algn="ctr">
              <a:defRPr/>
            </a:lvl1pPr>
          </a:lstStyle>
          <a:p>
            <a:pPr lvl="0"/>
            <a:r>
              <a:rPr lang="en-US" dirty="0"/>
              <a:t>Add Description/Title</a:t>
            </a:r>
          </a:p>
        </p:txBody>
      </p:sp>
    </p:spTree>
    <p:extLst>
      <p:ext uri="{BB962C8B-B14F-4D97-AF65-F5344CB8AC3E}">
        <p14:creationId xmlns:p14="http://schemas.microsoft.com/office/powerpoint/2010/main" val="1285135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323530" y="571500"/>
            <a:ext cx="8496944" cy="4160490"/>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980985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8305800" y="205981"/>
            <a:ext cx="68580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81"/>
            <a:ext cx="7696200" cy="4472005"/>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588625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56593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6"/>
            <a:ext cx="2133600" cy="273844"/>
          </a:xfrm>
          <a:prstGeom prst="rect">
            <a:avLst/>
          </a:prstGeom>
        </p:spPr>
        <p:txBody>
          <a:bodyPr/>
          <a:lstStyle/>
          <a:p>
            <a:fld id="{7A4A6558-43FB-4E4B-88ED-EA38B15B4CAF}" type="datetimeFigureOut">
              <a:rPr lang="en-US" smtClean="0">
                <a:solidFill>
                  <a:srgbClr val="000000"/>
                </a:solidFill>
              </a:rPr>
              <a:pPr/>
              <a:t>8/15/2022</a:t>
            </a:fld>
            <a:endParaRPr lang="en-US">
              <a:solidFill>
                <a:srgbClr val="000000"/>
              </a:solidFill>
            </a:endParaRPr>
          </a:p>
        </p:txBody>
      </p:sp>
      <p:sp>
        <p:nvSpPr>
          <p:cNvPr id="5" name="Footer Placeholder 4"/>
          <p:cNvSpPr>
            <a:spLocks noGrp="1"/>
          </p:cNvSpPr>
          <p:nvPr>
            <p:ph type="ftr" sz="quarter" idx="11"/>
          </p:nvPr>
        </p:nvSpPr>
        <p:spPr>
          <a:xfrm>
            <a:off x="3124200" y="4767266"/>
            <a:ext cx="2895600" cy="273844"/>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144453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9" y="1059582"/>
            <a:ext cx="7776864" cy="1404156"/>
          </a:xfrm>
          <a:prstGeom prst="rect">
            <a:avLst/>
          </a:prstGeom>
        </p:spPr>
        <p:txBody>
          <a:bodyPr>
            <a:normAutofit/>
          </a:bodyPr>
          <a:lstStyle>
            <a:lvl1pPr algn="ctr">
              <a:defRPr sz="3399"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9" y="2625756"/>
            <a:ext cx="7776864" cy="1026114"/>
          </a:xfrm>
          <a:prstGeom prst="rect">
            <a:avLst/>
          </a:prstGeom>
        </p:spPr>
        <p:txBody>
          <a:bodyPr>
            <a:normAutofit/>
          </a:bodyPr>
          <a:lstStyle>
            <a:lvl1pPr algn="ctr">
              <a:defRPr sz="2599">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9" y="3813890"/>
            <a:ext cx="7776864" cy="810090"/>
          </a:xfrm>
          <a:prstGeom prst="rect">
            <a:avLst/>
          </a:prstGeom>
        </p:spPr>
        <p:txBody>
          <a:bodyPr>
            <a:normAutofit/>
          </a:bodyPr>
          <a:lstStyle>
            <a:lvl1pPr algn="ctr">
              <a:defRPr sz="18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3377297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4_Empt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4082015" y="6259456"/>
            <a:ext cx="2079373" cy="415498"/>
          </a:xfrm>
          <a:prstGeom prst="rect">
            <a:avLst/>
          </a:prstGeom>
          <a:noFill/>
        </p:spPr>
        <p:txBody>
          <a:bodyPr wrap="square" rtlCol="0">
            <a:spAutoFit/>
          </a:bodyPr>
          <a:lstStyle/>
          <a:p>
            <a:r>
              <a:rPr lang="en-US" sz="1050" b="1" dirty="0">
                <a:solidFill>
                  <a:srgbClr val="FFFFFF"/>
                </a:solidFill>
                <a:latin typeface="Avenir Black" charset="0"/>
                <a:ea typeface="Avenir Black" charset="0"/>
                <a:cs typeface="Avenir Black" charset="0"/>
              </a:rPr>
              <a:t>#</a:t>
            </a:r>
            <a:r>
              <a:rPr lang="en-US" sz="1050" b="1" dirty="0" err="1">
                <a:solidFill>
                  <a:srgbClr val="FFFFFF"/>
                </a:solidFill>
                <a:latin typeface="Avenir Black" charset="0"/>
                <a:ea typeface="Avenir Black" charset="0"/>
                <a:cs typeface="Avenir Black" charset="0"/>
              </a:rPr>
              <a:t>PathToCure</a:t>
            </a:r>
            <a:endParaRPr lang="en-US" sz="1050" b="1" dirty="0">
              <a:solidFill>
                <a:srgbClr val="FFFFFF"/>
              </a:solidFill>
              <a:latin typeface="Avenir Black" charset="0"/>
              <a:ea typeface="Avenir Black" charset="0"/>
              <a:cs typeface="Avenir Black" charset="0"/>
            </a:endParaRPr>
          </a:p>
          <a:p>
            <a:r>
              <a:rPr lang="en-US" sz="1050" b="1" dirty="0">
                <a:solidFill>
                  <a:srgbClr val="FFFFFF"/>
                </a:solidFill>
                <a:latin typeface="Avenir Black" charset="0"/>
                <a:ea typeface="Avenir Black" charset="0"/>
                <a:cs typeface="Avenir Black" charset="0"/>
              </a:rPr>
              <a:t>#</a:t>
            </a:r>
            <a:r>
              <a:rPr lang="en-US" sz="1050" b="1" dirty="0" err="1">
                <a:solidFill>
                  <a:srgbClr val="FFFFFF"/>
                </a:solidFill>
                <a:latin typeface="Avenir Black" charset="0"/>
                <a:ea typeface="Avenir Black" charset="0"/>
                <a:cs typeface="Avenir Black" charset="0"/>
              </a:rPr>
              <a:t>ClinicalAcceleratorCRI</a:t>
            </a:r>
            <a:endParaRPr lang="en-US" sz="1050" b="1" dirty="0">
              <a:solidFill>
                <a:srgbClr val="FFFFFF"/>
              </a:solidFill>
              <a:latin typeface="Avenir Black" charset="0"/>
              <a:ea typeface="Avenir Black" charset="0"/>
              <a:cs typeface="Avenir Black" charset="0"/>
            </a:endParaRPr>
          </a:p>
        </p:txBody>
      </p:sp>
      <p:sp>
        <p:nvSpPr>
          <p:cNvPr id="7" name="Title 2"/>
          <p:cNvSpPr>
            <a:spLocks noGrp="1"/>
          </p:cNvSpPr>
          <p:nvPr>
            <p:ph type="title"/>
          </p:nvPr>
        </p:nvSpPr>
        <p:spPr>
          <a:xfrm>
            <a:off x="454231" y="273844"/>
            <a:ext cx="8060957" cy="348512"/>
          </a:xfrm>
          <a:prstGeom prst="rect">
            <a:avLst/>
          </a:prstGeom>
        </p:spPr>
        <p:txBody>
          <a:bodyPr/>
          <a:lstStyle>
            <a:lvl1pPr>
              <a:defRPr sz="1650" b="1" cap="all" baseline="0">
                <a:solidFill>
                  <a:schemeClr val="tx1"/>
                </a:solidFill>
                <a:latin typeface="Avenir Heavy" charset="0"/>
              </a:defRPr>
            </a:lvl1pPr>
          </a:lstStyle>
          <a:p>
            <a:r>
              <a:rPr lang="en-US" dirty="0"/>
              <a:t>Click to edit Master title style</a:t>
            </a:r>
          </a:p>
        </p:txBody>
      </p:sp>
    </p:spTree>
    <p:extLst>
      <p:ext uri="{BB962C8B-B14F-4D97-AF65-F5344CB8AC3E}">
        <p14:creationId xmlns:p14="http://schemas.microsoft.com/office/powerpoint/2010/main" val="2621423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7079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2D36026-F6F4-4F5D-8FD3-46E79F880F00}"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1008600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36026-F6F4-4F5D-8FD3-46E79F880F00}"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303097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93"/>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437"/>
          </a:xfrm>
        </p:spPr>
        <p:txBody>
          <a:bodyPr/>
          <a:lstStyle>
            <a:lvl1pPr>
              <a:defRPr sz="3200"/>
            </a:lvl1pPr>
            <a:lvl2pPr>
              <a:defRPr sz="2800"/>
            </a:lvl2pPr>
            <a:lvl3pPr>
              <a:defRPr sz="2400"/>
            </a:lvl3pPr>
            <a:lvl4pPr>
              <a:buClr>
                <a:srgbClr val="519136"/>
              </a:buClr>
              <a:defRPr sz="2000"/>
            </a:lvl4pPr>
            <a:lvl5pPr>
              <a:buClr>
                <a:srgbClr val="519136"/>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8/15/2022</a:t>
            </a:fld>
            <a:endParaRPr lang="en-US">
              <a:solidFill>
                <a:prstClr val="black"/>
              </a:solidFill>
              <a:latin typeface="Calibri"/>
            </a:endParaRPr>
          </a:p>
        </p:txBody>
      </p:sp>
      <p:sp>
        <p:nvSpPr>
          <p:cNvPr id="9"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76024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36026-F6F4-4F5D-8FD3-46E79F880F00}"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34849604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D36026-F6F4-4F5D-8FD3-46E79F880F00}"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405164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36026-F6F4-4F5D-8FD3-46E79F880F00}" type="datetimeFigureOut">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2207717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D36026-F6F4-4F5D-8FD3-46E79F880F00}" type="datetimeFigureOut">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3607365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36026-F6F4-4F5D-8FD3-46E79F880F00}" type="datetimeFigureOut">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1810366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2D36026-F6F4-4F5D-8FD3-46E79F880F00}"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2483011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2D36026-F6F4-4F5D-8FD3-46E79F880F00}"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3075257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36026-F6F4-4F5D-8FD3-46E79F880F00}"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3495141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36026-F6F4-4F5D-8FD3-46E79F880F00}"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87DE-DDAC-4929-B933-4EA87285AD57}" type="slidenum">
              <a:rPr lang="en-US" smtClean="0"/>
              <a:t>‹#›</a:t>
            </a:fld>
            <a:endParaRPr lang="en-US"/>
          </a:p>
        </p:txBody>
      </p:sp>
    </p:spTree>
    <p:extLst>
      <p:ext uri="{BB962C8B-B14F-4D97-AF65-F5344CB8AC3E}">
        <p14:creationId xmlns:p14="http://schemas.microsoft.com/office/powerpoint/2010/main" val="3703760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402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9"/>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8415"/>
            <a:ext cx="2804160" cy="80963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2600" y="488680"/>
            <a:ext cx="3429000" cy="4445271"/>
          </a:xfrm>
          <a:prstGeom prst="rect">
            <a:avLst/>
          </a:prstGeom>
        </p:spPr>
      </p:pic>
      <p:pic>
        <p:nvPicPr>
          <p:cNvPr id="8" name="Picture 2" descr="http://www.queensu.ca/mc_administrator/sites/default/files/assets/pages/QueensLogo_colou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68344" y="51470"/>
            <a:ext cx="1253353" cy="95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51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102112" y="4714511"/>
            <a:ext cx="413239" cy="273844"/>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895479" y="375428"/>
            <a:ext cx="5117486" cy="409211"/>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9217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942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jpeg"/><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7.jp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1.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29829"/>
            <a:ext cx="8610600" cy="594123"/>
          </a:xfrm>
          <a:prstGeom prst="rect">
            <a:avLst/>
          </a:prstGeom>
        </p:spPr>
        <p:txBody>
          <a:bodyPr vert="horz" lIns="91440" tIns="45720" rIns="91440" bIns="45720" rtlCol="0" anchor="t">
            <a:normAutofit/>
          </a:bodyPr>
          <a:lstStyle/>
          <a:p>
            <a:r>
              <a:rPr lang="en-US" dirty="0"/>
              <a:t>Click to edit Master title style</a:t>
            </a:r>
            <a:endParaRPr lang="en-CA" dirty="0"/>
          </a:p>
        </p:txBody>
      </p:sp>
      <p:sp>
        <p:nvSpPr>
          <p:cNvPr id="3" name="Text Placeholder 2"/>
          <p:cNvSpPr>
            <a:spLocks noGrp="1"/>
          </p:cNvSpPr>
          <p:nvPr>
            <p:ph type="body" idx="1"/>
          </p:nvPr>
        </p:nvSpPr>
        <p:spPr>
          <a:xfrm>
            <a:off x="228600" y="1200150"/>
            <a:ext cx="8610600" cy="326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8936" y="4463986"/>
            <a:ext cx="2209800" cy="679514"/>
          </a:xfrm>
          <a:prstGeom prst="rect">
            <a:avLst/>
          </a:prstGeom>
        </p:spPr>
      </p:pic>
      <p:sp>
        <p:nvSpPr>
          <p:cNvPr id="7" name="Date Placeholder 4"/>
          <p:cNvSpPr>
            <a:spLocks noGrp="1"/>
          </p:cNvSpPr>
          <p:nvPr>
            <p:ph type="dt" sz="half" idx="2"/>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8/15/2022</a:t>
            </a:fld>
            <a:endParaRPr lang="en-US">
              <a:solidFill>
                <a:prstClr val="black"/>
              </a:solidFill>
              <a:latin typeface="Calibri"/>
            </a:endParaRPr>
          </a:p>
        </p:txBody>
      </p:sp>
      <p:sp>
        <p:nvSpPr>
          <p:cNvPr id="8" name="Slide Number Placeholder 6"/>
          <p:cNvSpPr>
            <a:spLocks noGrp="1"/>
          </p:cNvSpPr>
          <p:nvPr>
            <p:ph type="sldNum" sz="quarter" idx="4"/>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186076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ctr" defTabSz="914400" rtl="0" eaLnBrk="1" latinLnBrk="0" hangingPunct="1">
        <a:spcBef>
          <a:spcPct val="0"/>
        </a:spcBef>
        <a:buNone/>
        <a:defRPr sz="3200" b="1" kern="1200">
          <a:solidFill>
            <a:srgbClr val="519136"/>
          </a:solidFill>
          <a:latin typeface="+mj-lt"/>
          <a:ea typeface="+mj-ea"/>
          <a:cs typeface="+mj-cs"/>
        </a:defRPr>
      </a:lvl1pPr>
    </p:titleStyle>
    <p:bodyStyle>
      <a:lvl1pPr marL="342900" indent="-342900" algn="l" defTabSz="914400" rtl="0" eaLnBrk="1" latinLnBrk="0" hangingPunct="1">
        <a:spcBef>
          <a:spcPct val="20000"/>
        </a:spcBef>
        <a:buClr>
          <a:srgbClr val="519136"/>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191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5191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6"/>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4781556"/>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944A314-A2F1-4CCE-B57C-90012A2487F6}" type="datetimeFigureOut">
              <a:rPr lang="en-US" smtClean="0">
                <a:solidFill>
                  <a:prstClr val="black">
                    <a:tint val="75000"/>
                  </a:prstClr>
                </a:solidFill>
                <a:latin typeface="Calibri"/>
              </a:rPr>
              <a:pPr/>
              <a:t>8/15/2022</a:t>
            </a:fld>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9"/>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936" y="4463986"/>
            <a:ext cx="2209800" cy="679514"/>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15001" y="698230"/>
            <a:ext cx="3326136" cy="4311920"/>
          </a:xfrm>
          <a:prstGeom prst="rect">
            <a:avLst/>
          </a:prstGeom>
        </p:spPr>
      </p:pic>
      <p:pic>
        <p:nvPicPr>
          <p:cNvPr id="10" name="Picture 2" descr="http://www.queensu.ca/mc_administrator/sites/default/files/assets/pages/QueensLogo_colour.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68344" y="51470"/>
            <a:ext cx="1253353" cy="95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133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914400" rtl="0" eaLnBrk="1" latinLnBrk="0" hangingPunct="1">
        <a:spcBef>
          <a:spcPct val="0"/>
        </a:spcBef>
        <a:buNone/>
        <a:defRPr sz="3200" b="1" kern="1200">
          <a:solidFill>
            <a:srgbClr val="519136"/>
          </a:solidFill>
          <a:latin typeface="+mj-lt"/>
          <a:ea typeface="+mj-ea"/>
          <a:cs typeface="+mj-cs"/>
        </a:defRPr>
      </a:lvl1pPr>
    </p:titleStyle>
    <p:bodyStyle>
      <a:lvl1pPr marL="342900" indent="-342900" algn="l" defTabSz="914400" rtl="0" eaLnBrk="1" latinLnBrk="0" hangingPunct="1">
        <a:spcBef>
          <a:spcPct val="20000"/>
        </a:spcBef>
        <a:buClr>
          <a:srgbClr val="519136"/>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191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5191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51913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51913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4320"/>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825471"/>
            <a:ext cx="8496944" cy="39065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762" r:id="rId10"/>
    <p:sldLayoutId id="2147483775" r:id="rId11"/>
    <p:sldLayoutId id="2147483776" r:id="rId12"/>
  </p:sldLayoutIdLst>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227013" indent="-227013" algn="l" defTabSz="914400" rtl="0" eaLnBrk="1" latinLnBrk="0" hangingPunct="1">
        <a:spcBef>
          <a:spcPts val="800"/>
        </a:spcBef>
        <a:buFont typeface="Arial" panose="020B0604020202020204" pitchFamily="34" charset="0"/>
        <a:buChar char="•"/>
        <a:defRPr sz="2800" b="0" kern="1200">
          <a:solidFill>
            <a:schemeClr val="tx1"/>
          </a:solidFill>
          <a:latin typeface="Calibri" panose="020F0502020204030204" pitchFamily="34" charset="0"/>
          <a:ea typeface="+mn-ea"/>
          <a:cs typeface="+mn-cs"/>
        </a:defRPr>
      </a:lvl1pPr>
      <a:lvl2pPr marL="461963" indent="-234950" algn="l" defTabSz="914400" rtl="0" eaLnBrk="1" latinLnBrk="0" hangingPunct="1">
        <a:spcBef>
          <a:spcPts val="300"/>
        </a:spcBef>
        <a:buClr>
          <a:srgbClr val="519136"/>
        </a:buClr>
        <a:buFont typeface="Wingdings" pitchFamily="2" charset="2"/>
        <a:buChar char="§"/>
        <a:defRPr sz="2400" kern="1200">
          <a:solidFill>
            <a:schemeClr val="tx1"/>
          </a:solidFill>
          <a:latin typeface="Calibri" panose="020F0502020204030204" pitchFamily="34" charset="0"/>
          <a:ea typeface="+mn-ea"/>
          <a:cs typeface="+mn-cs"/>
        </a:defRPr>
      </a:lvl2pPr>
      <a:lvl3pPr marL="687388" indent="-225425" algn="l" defTabSz="914400" rtl="0" eaLnBrk="1" latinLnBrk="0" hangingPunct="1">
        <a:spcBef>
          <a:spcPts val="300"/>
        </a:spcBef>
        <a:buClr>
          <a:srgbClr val="519136"/>
        </a:buClr>
        <a:buFont typeface="Wingdings" pitchFamily="2" charset="2"/>
        <a:buChar char="§"/>
        <a:defRPr sz="2000" kern="1200">
          <a:solidFill>
            <a:schemeClr val="tx1"/>
          </a:solidFill>
          <a:latin typeface="Calibri" panose="020F0502020204030204" pitchFamily="34" charset="0"/>
          <a:ea typeface="+mn-ea"/>
          <a:cs typeface="+mn-cs"/>
        </a:defRPr>
      </a:lvl3pPr>
      <a:lvl4pPr marL="914400" indent="-227013" algn="l" defTabSz="914400" rtl="0" eaLnBrk="1" latinLnBrk="0" hangingPunct="1">
        <a:spcBef>
          <a:spcPts val="300"/>
        </a:spcBef>
        <a:buClr>
          <a:srgbClr val="519136"/>
        </a:buClr>
        <a:buFont typeface="Wingdings" pitchFamily="2" charset="2"/>
        <a:buChar char="§"/>
        <a:defRPr sz="1800" kern="1200">
          <a:solidFill>
            <a:schemeClr val="tx1"/>
          </a:solidFill>
          <a:latin typeface="Calibri" panose="020F0502020204030204" pitchFamily="34" charset="0"/>
          <a:ea typeface="+mn-ea"/>
          <a:cs typeface="+mn-cs"/>
        </a:defRPr>
      </a:lvl4pPr>
      <a:lvl5pPr marL="1141413" indent="-227013" algn="l" defTabSz="914400" rtl="0" eaLnBrk="1" latinLnBrk="0" hangingPunct="1">
        <a:spcBef>
          <a:spcPts val="300"/>
        </a:spcBef>
        <a:buClr>
          <a:srgbClr val="519136"/>
        </a:buClr>
        <a:buFont typeface="Wingdings" pitchFamily="2" charset="2"/>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4320"/>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825471"/>
            <a:ext cx="8496944" cy="39065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672" r:id="rId11"/>
    <p:sldLayoutId id="2147483675" r:id="rId12"/>
    <p:sldLayoutId id="2147483677" r:id="rId13"/>
    <p:sldLayoutId id="2147483678" r:id="rId14"/>
    <p:sldLayoutId id="2147483679" r:id="rId15"/>
    <p:sldLayoutId id="2147483661" r:id="rId16"/>
    <p:sldLayoutId id="2147483662" r:id="rId17"/>
    <p:sldLayoutId id="2147483731" r:id="rId18"/>
    <p:sldLayoutId id="2147483743" r:id="rId19"/>
    <p:sldLayoutId id="2147483744" r:id="rId20"/>
    <p:sldLayoutId id="2147483884" r:id="rId21"/>
  </p:sldLayoutIdLst>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227013" indent="-227013" algn="l" defTabSz="914400" rtl="0" eaLnBrk="1" latinLnBrk="0" hangingPunct="1">
        <a:spcBef>
          <a:spcPts val="800"/>
        </a:spcBef>
        <a:buFont typeface="Arial" panose="020B0604020202020204" pitchFamily="34" charset="0"/>
        <a:buChar char="•"/>
        <a:defRPr sz="2800" b="0" kern="1200">
          <a:solidFill>
            <a:schemeClr val="tx1"/>
          </a:solidFill>
          <a:latin typeface="Calibri" panose="020F0502020204030204" pitchFamily="34" charset="0"/>
          <a:ea typeface="+mn-ea"/>
          <a:cs typeface="+mn-cs"/>
        </a:defRPr>
      </a:lvl1pPr>
      <a:lvl2pPr marL="461963" indent="-234950" algn="l" defTabSz="914400" rtl="0" eaLnBrk="1" latinLnBrk="0" hangingPunct="1">
        <a:spcBef>
          <a:spcPts val="300"/>
        </a:spcBef>
        <a:buClr>
          <a:srgbClr val="519136"/>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687388" indent="-225425"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914400" indent="-227013"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141413" indent="-227013"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30" y="57150"/>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30" y="571500"/>
            <a:ext cx="8496944" cy="416049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238">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009029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hf hdr="0" ftr="0" dt="0"/>
  <p:txStyles>
    <p:titleStyle>
      <a:lvl1pPr algn="ctr" defTabSz="685783" rtl="0" eaLnBrk="1" latinLnBrk="0" hangingPunct="1">
        <a:spcBef>
          <a:spcPct val="0"/>
        </a:spcBef>
        <a:buNone/>
        <a:defRPr sz="2400" strike="noStrike" kern="1200" cap="none" baseline="0">
          <a:solidFill>
            <a:srgbClr val="519136"/>
          </a:solidFill>
          <a:latin typeface="Calibri" panose="020F0502020204030204" pitchFamily="34" charset="0"/>
          <a:ea typeface="+mj-ea"/>
          <a:cs typeface="+mj-cs"/>
        </a:defRPr>
      </a:lvl1pPr>
    </p:titleStyle>
    <p:bodyStyle>
      <a:lvl1pPr marL="134538" indent="-134538" algn="l" defTabSz="685783" rtl="0" eaLnBrk="1" latinLnBrk="0" hangingPunct="1">
        <a:spcBef>
          <a:spcPts val="600"/>
        </a:spcBef>
        <a:buClr>
          <a:srgbClr val="519136"/>
        </a:buClr>
        <a:buFont typeface="Arial" panose="020B0604020202020204" pitchFamily="34" charset="0"/>
        <a:buChar char="•"/>
        <a:defRPr sz="1800" b="0" kern="1200">
          <a:solidFill>
            <a:schemeClr val="tx1"/>
          </a:solidFill>
          <a:latin typeface="Calibri" panose="020F0502020204030204" pitchFamily="34" charset="0"/>
          <a:ea typeface="+mn-ea"/>
          <a:cs typeface="+mn-cs"/>
        </a:defRPr>
      </a:lvl1pPr>
      <a:lvl2pPr marL="130299" indent="-130299" algn="l" defTabSz="685783" rtl="0" eaLnBrk="1" latinLnBrk="0" hangingPunct="1">
        <a:spcBef>
          <a:spcPts val="225"/>
        </a:spcBef>
        <a:buClr>
          <a:srgbClr val="519136"/>
        </a:buClr>
        <a:buFont typeface="Arial" panose="020B0604020202020204" pitchFamily="34" charset="0"/>
        <a:buChar char="•"/>
        <a:defRPr sz="1650" kern="1200">
          <a:solidFill>
            <a:schemeClr val="tx1"/>
          </a:solidFill>
          <a:latin typeface="Calibri" panose="020F0502020204030204" pitchFamily="34" charset="0"/>
          <a:ea typeface="+mn-ea"/>
          <a:cs typeface="+mn-cs"/>
        </a:defRPr>
      </a:lvl2pPr>
      <a:lvl3pPr marL="301745" indent="-123441" algn="l" defTabSz="685783" rtl="0" eaLnBrk="1" latinLnBrk="0" hangingPunct="1">
        <a:spcBef>
          <a:spcPts val="225"/>
        </a:spcBef>
        <a:buClr>
          <a:srgbClr val="519136"/>
        </a:buClr>
        <a:buFont typeface="Arial" panose="020B0604020202020204" pitchFamily="34" charset="0"/>
        <a:buChar char="•"/>
        <a:defRPr sz="1650" kern="1200">
          <a:solidFill>
            <a:schemeClr val="tx1"/>
          </a:solidFill>
          <a:latin typeface="Calibri" panose="020F0502020204030204" pitchFamily="34" charset="0"/>
          <a:ea typeface="+mn-ea"/>
          <a:cs typeface="+mn-cs"/>
        </a:defRPr>
      </a:lvl3pPr>
      <a:lvl4pPr marL="473190" indent="-123441" algn="l" defTabSz="685783" rtl="0" eaLnBrk="1" latinLnBrk="0" hangingPunct="1">
        <a:spcBef>
          <a:spcPts val="225"/>
        </a:spcBef>
        <a:buClr>
          <a:srgbClr val="519136"/>
        </a:buClr>
        <a:buFont typeface="Arial" panose="020B0604020202020204" pitchFamily="34" charset="0"/>
        <a:buChar char="•"/>
        <a:defRPr sz="1500" kern="1200">
          <a:solidFill>
            <a:schemeClr val="tx1"/>
          </a:solidFill>
          <a:latin typeface="Calibri" panose="020F0502020204030204" pitchFamily="34" charset="0"/>
          <a:ea typeface="+mn-ea"/>
          <a:cs typeface="+mn-cs"/>
        </a:defRPr>
      </a:lvl4pPr>
      <a:lvl5pPr marL="644636" indent="-130299" algn="l" defTabSz="685783" rtl="0" eaLnBrk="1" latinLnBrk="0" hangingPunct="1">
        <a:spcBef>
          <a:spcPts val="225"/>
        </a:spcBef>
        <a:buClr>
          <a:srgbClr val="519136"/>
        </a:buClr>
        <a:buFont typeface="Arial" panose="020B0604020202020204" pitchFamily="34" charset="0"/>
        <a:buChar char="•"/>
        <a:defRPr sz="1350" kern="1200">
          <a:solidFill>
            <a:schemeClr val="tx1"/>
          </a:solidFill>
          <a:latin typeface="Calibri" panose="020F0502020204030204" pitchFamily="34" charset="0"/>
          <a:ea typeface="+mn-ea"/>
          <a:cs typeface="+mn-cs"/>
        </a:defRPr>
      </a:lvl5pPr>
      <a:lvl6pPr marL="822940" indent="-130299" algn="l" defTabSz="685783" rtl="0" eaLnBrk="1" latinLnBrk="0" hangingPunct="1">
        <a:spcBef>
          <a:spcPts val="225"/>
        </a:spcBef>
        <a:buClr>
          <a:srgbClr val="519136"/>
        </a:buClr>
        <a:buFont typeface="Arial" panose="020B0604020202020204" pitchFamily="34" charset="0"/>
        <a:buChar char="•"/>
        <a:defRPr sz="1200" kern="1200">
          <a:solidFill>
            <a:schemeClr val="tx1"/>
          </a:solidFill>
          <a:latin typeface="+mn-lt"/>
          <a:ea typeface="+mn-ea"/>
          <a:cs typeface="+mn-cs"/>
        </a:defRPr>
      </a:lvl6pPr>
      <a:lvl7pPr marL="1014959" indent="-123441" algn="l" defTabSz="685783"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7pPr>
      <a:lvl8pPr marL="1186404" indent="-123441" algn="l" defTabSz="685783"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8pPr>
      <a:lvl9pPr marL="1344134" indent="-123441" algn="l" defTabSz="685783"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D36026-F6F4-4F5D-8FD3-46E79F880F00}" type="datetimeFigureOut">
              <a:rPr lang="en-US" smtClean="0"/>
              <a:t>8/15/2022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1E87DE-DDAC-4929-B933-4EA87285AD57}" type="slidenum">
              <a:rPr lang="en-US" smtClean="0"/>
              <a:t>‹#›</a:t>
            </a:fld>
            <a:endParaRPr lang="en-US"/>
          </a:p>
        </p:txBody>
      </p:sp>
    </p:spTree>
    <p:extLst>
      <p:ext uri="{BB962C8B-B14F-4D97-AF65-F5344CB8AC3E}">
        <p14:creationId xmlns:p14="http://schemas.microsoft.com/office/powerpoint/2010/main" val="37762929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tg.queensu.ca/cctg_news/solving-cancer-together-cctg-strategic-plan-2022-2027" TargetMode="External"/><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1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34.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3568" y="1059582"/>
            <a:ext cx="7776864" cy="1764196"/>
          </a:xfrm>
        </p:spPr>
        <p:txBody>
          <a:bodyPr>
            <a:normAutofit/>
          </a:bodyPr>
          <a:lstStyle/>
          <a:p>
            <a:pPr marL="0" indent="0">
              <a:buNone/>
            </a:pPr>
            <a:br>
              <a:rPr lang="en-CA" dirty="0"/>
            </a:br>
            <a:r>
              <a:rPr lang="en-CA" dirty="0"/>
              <a:t>Canadian Cancer Trials Group </a:t>
            </a:r>
          </a:p>
          <a:p>
            <a:pPr marL="0" indent="0">
              <a:buNone/>
            </a:pPr>
            <a:r>
              <a:rPr lang="en-US" sz="3200" dirty="0"/>
              <a:t>“Who We Are &amp; Where We Are Going”</a:t>
            </a:r>
            <a:endParaRPr lang="en-CA" sz="3200" dirty="0"/>
          </a:p>
        </p:txBody>
      </p:sp>
      <p:sp>
        <p:nvSpPr>
          <p:cNvPr id="9" name="Text Placeholder 8"/>
          <p:cNvSpPr>
            <a:spLocks noGrp="1"/>
          </p:cNvSpPr>
          <p:nvPr>
            <p:ph type="body" sz="quarter" idx="14"/>
          </p:nvPr>
        </p:nvSpPr>
        <p:spPr>
          <a:xfrm>
            <a:off x="683568" y="3165816"/>
            <a:ext cx="7776864" cy="486054"/>
          </a:xfrm>
        </p:spPr>
        <p:txBody>
          <a:bodyPr>
            <a:normAutofit lnSpcReduction="10000"/>
          </a:bodyPr>
          <a:lstStyle/>
          <a:p>
            <a:pPr marL="0" indent="0">
              <a:buNone/>
            </a:pPr>
            <a:r>
              <a:rPr lang="en-US" dirty="0"/>
              <a:t>2022 New Investigators Clinical Trial Course</a:t>
            </a:r>
          </a:p>
        </p:txBody>
      </p:sp>
      <p:sp>
        <p:nvSpPr>
          <p:cNvPr id="4" name="Text Placeholder 3"/>
          <p:cNvSpPr>
            <a:spLocks noGrp="1"/>
          </p:cNvSpPr>
          <p:nvPr>
            <p:ph type="body" sz="quarter" idx="15"/>
          </p:nvPr>
        </p:nvSpPr>
        <p:spPr/>
        <p:txBody>
          <a:bodyPr>
            <a:normAutofit/>
          </a:bodyPr>
          <a:lstStyle/>
          <a:p>
            <a:pPr marL="0" indent="0">
              <a:buNone/>
            </a:pPr>
            <a:r>
              <a:rPr lang="en-CA" dirty="0"/>
              <a:t>Janet Dancey, MD, FRCPC</a:t>
            </a:r>
          </a:p>
          <a:p>
            <a:pPr marL="0" indent="0">
              <a:buNone/>
            </a:pPr>
            <a:r>
              <a:rPr lang="en-CA" dirty="0"/>
              <a:t>Director, Canadian Cancer Trials Group</a:t>
            </a:r>
          </a:p>
        </p:txBody>
      </p:sp>
      <p:sp>
        <p:nvSpPr>
          <p:cNvPr id="5" name="Text Placeholder 1"/>
          <p:cNvSpPr txBox="1">
            <a:spLocks/>
          </p:cNvSpPr>
          <p:nvPr/>
        </p:nvSpPr>
        <p:spPr>
          <a:xfrm>
            <a:off x="899592" y="1761660"/>
            <a:ext cx="7776864" cy="1062118"/>
          </a:xfrm>
          <a:prstGeom prst="rect">
            <a:avLst/>
          </a:prstGeom>
        </p:spPr>
        <p:txBody>
          <a:bodyPr vert="horz" lIns="91440" tIns="45720" rIns="91440" bIns="45720" rtlCol="0">
            <a:normAutofit/>
          </a:bodyPr>
          <a:lstStyle>
            <a:lvl1pPr marL="342900" indent="-342900" algn="ctr" defTabSz="914400" rtl="0" eaLnBrk="1" latinLnBrk="0" hangingPunct="1">
              <a:spcBef>
                <a:spcPts val="800"/>
              </a:spcBef>
              <a:buFont typeface="Arial" pitchFamily="34" charset="0"/>
              <a:buNone/>
              <a:defRPr sz="3400" b="1" kern="1200">
                <a:solidFill>
                  <a:srgbClr val="519136"/>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Wingdings" pitchFamily="2" charset="2"/>
              <a:buChar char="§"/>
              <a:defRPr sz="24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Wingdings" pitchFamily="2" charset="2"/>
              <a:buChar char="§"/>
              <a:defRPr sz="20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Wingdings" pitchFamily="2" charset="2"/>
              <a:buChar char="§"/>
              <a:defRPr sz="18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Wingdings" pitchFamily="2" charset="2"/>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CA" sz="3600" dirty="0"/>
          </a:p>
        </p:txBody>
      </p:sp>
    </p:spTree>
    <p:extLst>
      <p:ext uri="{BB962C8B-B14F-4D97-AF65-F5344CB8AC3E}">
        <p14:creationId xmlns:p14="http://schemas.microsoft.com/office/powerpoint/2010/main" val="168270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Trial methods and results are used by others</a:t>
            </a:r>
          </a:p>
        </p:txBody>
      </p:sp>
      <p:sp>
        <p:nvSpPr>
          <p:cNvPr id="3" name="Content Placeholder 2"/>
          <p:cNvSpPr>
            <a:spLocks noGrp="1"/>
          </p:cNvSpPr>
          <p:nvPr>
            <p:ph idx="1"/>
          </p:nvPr>
        </p:nvSpPr>
        <p:spPr/>
        <p:txBody>
          <a:bodyPr/>
          <a:lstStyle/>
          <a:p>
            <a:r>
              <a:rPr lang="en-US" dirty="0"/>
              <a:t>Trial and data methods are used by others</a:t>
            </a:r>
          </a:p>
          <a:p>
            <a:pPr lvl="2"/>
            <a:r>
              <a:rPr lang="en-US" dirty="0"/>
              <a:t>Statistics, trial design, endpoints</a:t>
            </a:r>
          </a:p>
          <a:p>
            <a:pPr lvl="2"/>
            <a:r>
              <a:rPr lang="en-US" dirty="0"/>
              <a:t>Patient engagement model</a:t>
            </a:r>
          </a:p>
          <a:p>
            <a:pPr lvl="2"/>
            <a:r>
              <a:rPr lang="en-US" dirty="0"/>
              <a:t>Remote Audit and Monitoring</a:t>
            </a:r>
          </a:p>
          <a:p>
            <a:pPr lvl="2"/>
            <a:r>
              <a:rPr lang="en-US" dirty="0"/>
              <a:t>Canadian Remote Access Framework for Trials (CRAFT)</a:t>
            </a:r>
          </a:p>
          <a:p>
            <a:endParaRPr lang="en-US" dirty="0"/>
          </a:p>
          <a:p>
            <a:endParaRPr lang="en-US" dirty="0"/>
          </a:p>
        </p:txBody>
      </p:sp>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10</a:t>
            </a:fld>
            <a:endParaRPr lang="en-US"/>
          </a:p>
        </p:txBody>
      </p:sp>
    </p:spTree>
    <p:extLst>
      <p:ext uri="{BB962C8B-B14F-4D97-AF65-F5344CB8AC3E}">
        <p14:creationId xmlns:p14="http://schemas.microsoft.com/office/powerpoint/2010/main" val="222266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29B73-C1E3-4C43-A519-59D406130636}"/>
              </a:ext>
            </a:extLst>
          </p:cNvPr>
          <p:cNvSpPr/>
          <p:nvPr/>
        </p:nvSpPr>
        <p:spPr>
          <a:xfrm>
            <a:off x="0" y="1057451"/>
            <a:ext cx="9144000" cy="2713140"/>
          </a:xfrm>
          <a:prstGeom prst="rect">
            <a:avLst/>
          </a:prstGeom>
          <a:solidFill>
            <a:srgbClr val="3389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57200" y="1291435"/>
            <a:ext cx="3668428" cy="2262157"/>
          </a:xfrm>
          <a:prstGeom prst="rect">
            <a:avLst/>
          </a:prstGeom>
          <a:noFill/>
          <a:ln w="12700">
            <a:solidFill>
              <a:srgbClr val="519136"/>
            </a:solidFill>
          </a:ln>
        </p:spPr>
      </p:pic>
      <p:sp>
        <p:nvSpPr>
          <p:cNvPr id="2" name="Title 1"/>
          <p:cNvSpPr>
            <a:spLocks noGrp="1"/>
          </p:cNvSpPr>
          <p:nvPr>
            <p:ph type="title"/>
          </p:nvPr>
        </p:nvSpPr>
        <p:spPr>
          <a:xfrm>
            <a:off x="0" y="-47349"/>
            <a:ext cx="9144000" cy="731520"/>
          </a:xfrm>
        </p:spPr>
        <p:txBody>
          <a:bodyPr/>
          <a:lstStyle/>
          <a:p>
            <a:r>
              <a:rPr lang="en-US" b="1" dirty="0"/>
              <a:t>CCTG Research Provides Value and Impact</a:t>
            </a:r>
          </a:p>
        </p:txBody>
      </p:sp>
      <p:sp>
        <p:nvSpPr>
          <p:cNvPr id="3" name="Rectangle 2"/>
          <p:cNvSpPr/>
          <p:nvPr/>
        </p:nvSpPr>
        <p:spPr>
          <a:xfrm>
            <a:off x="4223545" y="1291435"/>
            <a:ext cx="4569393" cy="2262158"/>
          </a:xfrm>
          <a:prstGeom prst="rect">
            <a:avLst/>
          </a:prstGeom>
          <a:solidFill>
            <a:schemeClr val="bg1"/>
          </a:solidFill>
          <a:ln w="12700">
            <a:solidFill>
              <a:srgbClr val="519136"/>
            </a:solidFill>
          </a:ln>
        </p:spPr>
        <p:txBody>
          <a:bodyPr wrap="square" lIns="182880" tIns="274320" bIns="182880" anchor="ctr" anchorCtr="0">
            <a:spAutoFit/>
          </a:bodyPr>
          <a:lstStyle/>
          <a:p>
            <a:pPr marL="192881" indent="-192881">
              <a:buFont typeface="Arial" panose="020B0604020202020204" pitchFamily="34" charset="0"/>
              <a:buChar char="•"/>
            </a:pPr>
            <a:r>
              <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17 Phase III clinical trials </a:t>
            </a:r>
            <a:r>
              <a:rPr lang="en-US" altLang="en-US" sz="1300" u="sng"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completed accrual and resulted in drug or pathology cost avoidance </a:t>
            </a:r>
            <a:r>
              <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1999-2011</a:t>
            </a:r>
          </a:p>
          <a:p>
            <a:pPr marL="192881" indent="-192881">
              <a:buFont typeface="Arial" panose="020B0604020202020204" pitchFamily="34" charset="0"/>
              <a:buChar char="•"/>
            </a:pPr>
            <a:endPar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p>
            <a:pPr marL="192881" indent="-192881">
              <a:buFont typeface="Arial" panose="020B0604020202020204" pitchFamily="34" charset="0"/>
              <a:buChar char="•"/>
            </a:pPr>
            <a:r>
              <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Total drug cost savings: </a:t>
            </a:r>
            <a:r>
              <a:rPr lang="en-US" altLang="en-US" sz="1300" b="1" dirty="0">
                <a:solidFill>
                  <a:srgbClr val="519136"/>
                </a:solidFill>
                <a:effectLst/>
                <a:latin typeface="Calibri" panose="020F0502020204030204" pitchFamily="34" charset="0"/>
                <a:ea typeface="ＭＳ Ｐゴシック" panose="020B0600070205080204" pitchFamily="34" charset="-128"/>
                <a:cs typeface="Calibri" panose="020F0502020204030204" pitchFamily="34" charset="0"/>
              </a:rPr>
              <a:t>$27,935,957</a:t>
            </a:r>
          </a:p>
          <a:p>
            <a:pPr marL="450056" lvl="1" indent="-192881">
              <a:buFont typeface="Arial" panose="020B0604020202020204" pitchFamily="34" charset="0"/>
              <a:buChar char="•"/>
            </a:pPr>
            <a:r>
              <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$8,744 DCA per patient </a:t>
            </a:r>
          </a:p>
          <a:p>
            <a:pPr marL="450056" lvl="1" indent="-192881">
              <a:buFont typeface="Arial" panose="020B0604020202020204" pitchFamily="34" charset="0"/>
              <a:buChar char="•"/>
            </a:pPr>
            <a:r>
              <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42% Targeted therapy: $11,900,775 (5 trials)</a:t>
            </a:r>
          </a:p>
          <a:p>
            <a:pPr marL="192881" indent="-192881">
              <a:buFont typeface="Arial" panose="020B0604020202020204" pitchFamily="34" charset="0"/>
              <a:buChar char="•"/>
            </a:pPr>
            <a:endPar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p>
            <a:pPr marL="192881" indent="-192881">
              <a:buFont typeface="Arial" panose="020B0604020202020204" pitchFamily="34" charset="0"/>
              <a:buChar char="•"/>
            </a:pPr>
            <a:r>
              <a:rPr lang="en-US" altLang="en-US" sz="13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Combined pathology and drug cost avoidance: </a:t>
            </a:r>
            <a:r>
              <a:rPr lang="en-US" altLang="en-US" sz="1300" b="1" dirty="0">
                <a:solidFill>
                  <a:srgbClr val="519136"/>
                </a:solidFill>
                <a:effectLst/>
                <a:latin typeface="Calibri" panose="020F0502020204030204" pitchFamily="34" charset="0"/>
                <a:ea typeface="ＭＳ Ｐゴシック" panose="020B0600070205080204" pitchFamily="34" charset="-128"/>
                <a:cs typeface="Calibri" panose="020F0502020204030204" pitchFamily="34" charset="0"/>
              </a:rPr>
              <a:t>$32,130,806</a:t>
            </a:r>
          </a:p>
          <a:p>
            <a:pPr algn="ctr"/>
            <a:r>
              <a:rPr lang="en-US" altLang="en-US" sz="1300" b="1"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Tang P et al, </a:t>
            </a:r>
            <a:r>
              <a:rPr lang="en-US" altLang="en-US" sz="1300" b="1" dirty="0" err="1">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Curr</a:t>
            </a:r>
            <a:r>
              <a:rPr lang="en-US" altLang="en-US" sz="1300" b="1"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Oncol 2016</a:t>
            </a:r>
          </a:p>
        </p:txBody>
      </p:sp>
      <p:sp>
        <p:nvSpPr>
          <p:cNvPr id="20" name="TextBox 19"/>
          <p:cNvSpPr txBox="1"/>
          <p:nvPr/>
        </p:nvSpPr>
        <p:spPr>
          <a:xfrm>
            <a:off x="1143000" y="3869443"/>
            <a:ext cx="7086600" cy="1015663"/>
          </a:xfrm>
          <a:prstGeom prst="rect">
            <a:avLst/>
          </a:prstGeom>
          <a:noFill/>
          <a:ln>
            <a:noFill/>
          </a:ln>
        </p:spPr>
        <p:txBody>
          <a:bodyPr wrap="square" rtlCol="0">
            <a:spAutoFit/>
          </a:bodyPr>
          <a:lstStyle/>
          <a:p>
            <a:pPr algn="ctr"/>
            <a:r>
              <a:rPr lang="en-US" sz="2000" dirty="0">
                <a:solidFill>
                  <a:schemeClr val="tx1"/>
                </a:solidFill>
                <a:effectLst/>
                <a:latin typeface="Calibri" panose="020F0502020204030204" pitchFamily="34" charset="0"/>
                <a:cs typeface="Calibri" panose="020F0502020204030204" pitchFamily="34" charset="0"/>
              </a:rPr>
              <a:t>Volunteerism of over 200 research leaders and </a:t>
            </a:r>
            <a:r>
              <a:rPr lang="en-US" sz="2000" dirty="0">
                <a:latin typeface="Calibri" panose="020F0502020204030204" pitchFamily="34" charset="0"/>
                <a:cs typeface="Calibri" panose="020F0502020204030204" pitchFamily="34" charset="0"/>
              </a:rPr>
              <a:t>50</a:t>
            </a:r>
            <a:r>
              <a:rPr lang="en-US" sz="2000" dirty="0">
                <a:solidFill>
                  <a:schemeClr val="tx1"/>
                </a:solidFill>
                <a:effectLst/>
                <a:latin typeface="Calibri" panose="020F0502020204030204" pitchFamily="34" charset="0"/>
                <a:cs typeface="Calibri" panose="020F0502020204030204" pitchFamily="34" charset="0"/>
              </a:rPr>
              <a:t>00 CDN </a:t>
            </a:r>
          </a:p>
          <a:p>
            <a:pPr algn="ctr"/>
            <a:r>
              <a:rPr lang="en-US" sz="2000" dirty="0">
                <a:solidFill>
                  <a:schemeClr val="tx1"/>
                </a:solidFill>
                <a:effectLst/>
                <a:latin typeface="Calibri" panose="020F0502020204030204" pitchFamily="34" charset="0"/>
                <a:cs typeface="Calibri" panose="020F0502020204030204" pitchFamily="34" charset="0"/>
              </a:rPr>
              <a:t>and 19,000 international investigators, trial staff and 3000 patient volunteers per year</a:t>
            </a:r>
          </a:p>
        </p:txBody>
      </p:sp>
      <p:sp>
        <p:nvSpPr>
          <p:cNvPr id="6" name="Slide Number Placeholder 5">
            <a:extLst>
              <a:ext uri="{FF2B5EF4-FFF2-40B4-BE49-F238E27FC236}">
                <a16:creationId xmlns:a16="http://schemas.microsoft.com/office/drawing/2014/main" id="{7429A79D-6235-46C9-9B9B-D7D96BECA059}"/>
              </a:ext>
            </a:extLst>
          </p:cNvPr>
          <p:cNvSpPr>
            <a:spLocks noGrp="1"/>
          </p:cNvSpPr>
          <p:nvPr>
            <p:ph type="sldNum" sz="quarter" idx="12"/>
          </p:nvPr>
        </p:nvSpPr>
        <p:spPr/>
        <p:txBody>
          <a:bodyPr>
            <a:normAutofit lnSpcReduction="10000"/>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8110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45" y="69350"/>
            <a:ext cx="7886700" cy="994172"/>
          </a:xfrm>
        </p:spPr>
        <p:txBody>
          <a:bodyPr>
            <a:normAutofit/>
          </a:bodyPr>
          <a:lstStyle/>
          <a:p>
            <a:r>
              <a:rPr lang="en-US" sz="2700" b="1" dirty="0">
                <a:solidFill>
                  <a:srgbClr val="669933"/>
                </a:solidFill>
                <a:latin typeface="+mn-lt"/>
              </a:rPr>
              <a:t>New Scientific Priorities will Lead to New Advances</a:t>
            </a:r>
          </a:p>
        </p:txBody>
      </p:sp>
      <p:grpSp>
        <p:nvGrpSpPr>
          <p:cNvPr id="3" name="Group 2">
            <a:extLst>
              <a:ext uri="{FF2B5EF4-FFF2-40B4-BE49-F238E27FC236}">
                <a16:creationId xmlns:a16="http://schemas.microsoft.com/office/drawing/2014/main" id="{9A1708E3-0033-43B2-B684-89EFE731390F}"/>
              </a:ext>
            </a:extLst>
          </p:cNvPr>
          <p:cNvGrpSpPr/>
          <p:nvPr/>
        </p:nvGrpSpPr>
        <p:grpSpPr>
          <a:xfrm>
            <a:off x="524037" y="1222551"/>
            <a:ext cx="3885251" cy="2405156"/>
            <a:chOff x="699347" y="2202299"/>
            <a:chExt cx="5180335" cy="3206874"/>
          </a:xfrm>
          <a:solidFill>
            <a:schemeClr val="accent6">
              <a:lumMod val="75000"/>
            </a:schemeClr>
          </a:solidFill>
        </p:grpSpPr>
        <p:sp>
          <p:nvSpPr>
            <p:cNvPr id="5" name="Freeform: Shape 4">
              <a:extLst>
                <a:ext uri="{FF2B5EF4-FFF2-40B4-BE49-F238E27FC236}">
                  <a16:creationId xmlns:a16="http://schemas.microsoft.com/office/drawing/2014/main" id="{8772338F-189C-4C5C-9533-0989073C309F}"/>
                </a:ext>
              </a:extLst>
            </p:cNvPr>
            <p:cNvSpPr/>
            <p:nvPr/>
          </p:nvSpPr>
          <p:spPr>
            <a:xfrm>
              <a:off x="699347" y="2202299"/>
              <a:ext cx="2466826" cy="1480095"/>
            </a:xfrm>
            <a:custGeom>
              <a:avLst/>
              <a:gdLst>
                <a:gd name="connsiteX0" fmla="*/ 0 w 2466826"/>
                <a:gd name="connsiteY0" fmla="*/ 0 h 1480095"/>
                <a:gd name="connsiteX1" fmla="*/ 2466826 w 2466826"/>
                <a:gd name="connsiteY1" fmla="*/ 0 h 1480095"/>
                <a:gd name="connsiteX2" fmla="*/ 2466826 w 2466826"/>
                <a:gd name="connsiteY2" fmla="*/ 1480095 h 1480095"/>
                <a:gd name="connsiteX3" fmla="*/ 0 w 2466826"/>
                <a:gd name="connsiteY3" fmla="*/ 1480095 h 1480095"/>
                <a:gd name="connsiteX4" fmla="*/ 0 w 2466826"/>
                <a:gd name="connsiteY4" fmla="*/ 0 h 148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26" h="1480095">
                  <a:moveTo>
                    <a:pt x="0" y="0"/>
                  </a:moveTo>
                  <a:lnTo>
                    <a:pt x="2466826" y="0"/>
                  </a:lnTo>
                  <a:lnTo>
                    <a:pt x="2466826" y="1480095"/>
                  </a:lnTo>
                  <a:lnTo>
                    <a:pt x="0" y="1480095"/>
                  </a:lnTo>
                  <a:lnTo>
                    <a:pt x="0" y="0"/>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533400">
                <a:spcBef>
                  <a:spcPct val="0"/>
                </a:spcBef>
              </a:pPr>
              <a:r>
                <a:rPr lang="en-US" sz="1200" dirty="0">
                  <a:solidFill>
                    <a:prstClr val="white"/>
                  </a:solidFill>
                  <a:latin typeface="Calibri" panose="020F0502020204030204"/>
                </a:rPr>
                <a:t>Innovative therapies and biomarker technologies </a:t>
              </a:r>
            </a:p>
            <a:p>
              <a:pPr marL="126206" indent="-126206" defTabSz="533400">
                <a:spcBef>
                  <a:spcPct val="0"/>
                </a:spcBef>
                <a:buFont typeface="Arial" panose="020B0604020202020204" pitchFamily="34" charset="0"/>
                <a:buChar char="•"/>
              </a:pPr>
              <a:r>
                <a:rPr lang="en-US" sz="1200" dirty="0">
                  <a:solidFill>
                    <a:prstClr val="white"/>
                  </a:solidFill>
                  <a:latin typeface="Calibri" panose="020F0502020204030204"/>
                </a:rPr>
                <a:t>Improved efficacy, </a:t>
              </a:r>
            </a:p>
            <a:p>
              <a:pPr marL="126206" indent="-126206" defTabSz="533400">
                <a:spcBef>
                  <a:spcPct val="0"/>
                </a:spcBef>
                <a:buFont typeface="Arial" panose="020B0604020202020204" pitchFamily="34" charset="0"/>
                <a:buChar char="•"/>
              </a:pPr>
              <a:r>
                <a:rPr lang="en-US" sz="1200" dirty="0">
                  <a:solidFill>
                    <a:prstClr val="white"/>
                  </a:solidFill>
                  <a:latin typeface="Calibri" panose="020F0502020204030204"/>
                </a:rPr>
                <a:t>Outcome prediction &amp; endpoints</a:t>
              </a:r>
            </a:p>
            <a:p>
              <a:pPr marL="126206" indent="-126206" defTabSz="533400">
                <a:spcBef>
                  <a:spcPct val="0"/>
                </a:spcBef>
                <a:buFont typeface="Arial" panose="020B0604020202020204" pitchFamily="34" charset="0"/>
                <a:buChar char="•"/>
              </a:pPr>
              <a:r>
                <a:rPr lang="en-US" sz="1200" dirty="0">
                  <a:solidFill>
                    <a:prstClr val="white"/>
                  </a:solidFill>
                  <a:latin typeface="Calibri" panose="020F0502020204030204"/>
                </a:rPr>
                <a:t>Cancer/host biology</a:t>
              </a:r>
            </a:p>
          </p:txBody>
        </p:sp>
        <p:sp>
          <p:nvSpPr>
            <p:cNvPr id="6" name="Freeform: Shape 5">
              <a:extLst>
                <a:ext uri="{FF2B5EF4-FFF2-40B4-BE49-F238E27FC236}">
                  <a16:creationId xmlns:a16="http://schemas.microsoft.com/office/drawing/2014/main" id="{479880E0-1978-4BC8-9129-2F6F069BC35F}"/>
                </a:ext>
              </a:extLst>
            </p:cNvPr>
            <p:cNvSpPr/>
            <p:nvPr/>
          </p:nvSpPr>
          <p:spPr>
            <a:xfrm>
              <a:off x="3412856" y="2202299"/>
              <a:ext cx="2466826" cy="1480095"/>
            </a:xfrm>
            <a:custGeom>
              <a:avLst/>
              <a:gdLst>
                <a:gd name="connsiteX0" fmla="*/ 0 w 2466826"/>
                <a:gd name="connsiteY0" fmla="*/ 0 h 1480095"/>
                <a:gd name="connsiteX1" fmla="*/ 2466826 w 2466826"/>
                <a:gd name="connsiteY1" fmla="*/ 0 h 1480095"/>
                <a:gd name="connsiteX2" fmla="*/ 2466826 w 2466826"/>
                <a:gd name="connsiteY2" fmla="*/ 1480095 h 1480095"/>
                <a:gd name="connsiteX3" fmla="*/ 0 w 2466826"/>
                <a:gd name="connsiteY3" fmla="*/ 1480095 h 1480095"/>
                <a:gd name="connsiteX4" fmla="*/ 0 w 2466826"/>
                <a:gd name="connsiteY4" fmla="*/ 0 h 148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26" h="1480095">
                  <a:moveTo>
                    <a:pt x="0" y="0"/>
                  </a:moveTo>
                  <a:lnTo>
                    <a:pt x="2466826" y="0"/>
                  </a:lnTo>
                  <a:lnTo>
                    <a:pt x="2466826" y="1480095"/>
                  </a:lnTo>
                  <a:lnTo>
                    <a:pt x="0" y="1480095"/>
                  </a:lnTo>
                  <a:lnTo>
                    <a:pt x="0" y="0"/>
                  </a:lnTo>
                  <a:close/>
                </a:path>
              </a:pathLst>
            </a:custGeom>
            <a:grp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pPr>
              <a:r>
                <a:rPr lang="en-US" sz="1200" dirty="0">
                  <a:solidFill>
                    <a:prstClr val="white"/>
                  </a:solidFill>
                  <a:latin typeface="Calibri" panose="020F0502020204030204"/>
                </a:rPr>
                <a:t>Patients at the centre</a:t>
              </a:r>
            </a:p>
            <a:p>
              <a:pPr marL="128588" lvl="1" indent="-128588" defTabSz="533400">
                <a:lnSpc>
                  <a:spcPct val="90000"/>
                </a:lnSpc>
                <a:spcBef>
                  <a:spcPct val="0"/>
                </a:spcBef>
                <a:spcAft>
                  <a:spcPct val="15000"/>
                </a:spcAft>
                <a:buFontTx/>
                <a:buChar char="•"/>
              </a:pPr>
              <a:r>
                <a:rPr lang="en-US" sz="1200" dirty="0">
                  <a:solidFill>
                    <a:prstClr val="white"/>
                  </a:solidFill>
                  <a:latin typeface="Calibri" panose="020F0502020204030204"/>
                </a:rPr>
                <a:t>Reduce toxicity</a:t>
              </a:r>
            </a:p>
            <a:p>
              <a:pPr marL="128588" lvl="1" indent="-128588" defTabSz="533400">
                <a:lnSpc>
                  <a:spcPct val="90000"/>
                </a:lnSpc>
                <a:spcBef>
                  <a:spcPct val="0"/>
                </a:spcBef>
                <a:spcAft>
                  <a:spcPct val="15000"/>
                </a:spcAft>
                <a:buFontTx/>
                <a:buChar char="•"/>
              </a:pPr>
              <a:r>
                <a:rPr lang="en-US" sz="1200" dirty="0">
                  <a:solidFill>
                    <a:prstClr val="white"/>
                  </a:solidFill>
                  <a:latin typeface="Calibri" panose="020F0502020204030204"/>
                </a:rPr>
                <a:t>Improve access</a:t>
              </a:r>
            </a:p>
            <a:p>
              <a:pPr marL="128588" lvl="1" indent="-128588" defTabSz="533400">
                <a:lnSpc>
                  <a:spcPct val="90000"/>
                </a:lnSpc>
                <a:spcBef>
                  <a:spcPct val="0"/>
                </a:spcBef>
                <a:spcAft>
                  <a:spcPct val="15000"/>
                </a:spcAft>
                <a:buFontTx/>
                <a:buChar char="•"/>
              </a:pPr>
              <a:r>
                <a:rPr lang="en-US" sz="1200" dirty="0">
                  <a:solidFill>
                    <a:prstClr val="white"/>
                  </a:solidFill>
                  <a:latin typeface="Calibri" panose="020F0502020204030204"/>
                </a:rPr>
                <a:t>Include patient perspective</a:t>
              </a:r>
            </a:p>
          </p:txBody>
        </p:sp>
        <p:sp>
          <p:nvSpPr>
            <p:cNvPr id="7" name="Freeform: Shape 6">
              <a:extLst>
                <a:ext uri="{FF2B5EF4-FFF2-40B4-BE49-F238E27FC236}">
                  <a16:creationId xmlns:a16="http://schemas.microsoft.com/office/drawing/2014/main" id="{140D528D-2B60-46EC-AB00-DEBA0BA567BA}"/>
                </a:ext>
              </a:extLst>
            </p:cNvPr>
            <p:cNvSpPr/>
            <p:nvPr/>
          </p:nvSpPr>
          <p:spPr>
            <a:xfrm>
              <a:off x="2056101" y="4083610"/>
              <a:ext cx="2466826" cy="1325563"/>
            </a:xfrm>
            <a:custGeom>
              <a:avLst/>
              <a:gdLst>
                <a:gd name="connsiteX0" fmla="*/ 0 w 2466826"/>
                <a:gd name="connsiteY0" fmla="*/ 0 h 1480095"/>
                <a:gd name="connsiteX1" fmla="*/ 2466826 w 2466826"/>
                <a:gd name="connsiteY1" fmla="*/ 0 h 1480095"/>
                <a:gd name="connsiteX2" fmla="*/ 2466826 w 2466826"/>
                <a:gd name="connsiteY2" fmla="*/ 1480095 h 1480095"/>
                <a:gd name="connsiteX3" fmla="*/ 0 w 2466826"/>
                <a:gd name="connsiteY3" fmla="*/ 1480095 h 1480095"/>
                <a:gd name="connsiteX4" fmla="*/ 0 w 2466826"/>
                <a:gd name="connsiteY4" fmla="*/ 0 h 148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26" h="1480095">
                  <a:moveTo>
                    <a:pt x="0" y="0"/>
                  </a:moveTo>
                  <a:lnTo>
                    <a:pt x="2466826" y="0"/>
                  </a:lnTo>
                  <a:lnTo>
                    <a:pt x="2466826" y="1480095"/>
                  </a:lnTo>
                  <a:lnTo>
                    <a:pt x="0" y="1480095"/>
                  </a:lnTo>
                  <a:lnTo>
                    <a:pt x="0" y="0"/>
                  </a:lnTo>
                  <a:close/>
                </a:path>
              </a:pathLst>
            </a:custGeom>
            <a:grp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45720" tIns="45720" rIns="45720" bIns="45720" numCol="1" spcCol="1270" anchor="t" anchorCtr="0">
              <a:noAutofit/>
            </a:bodyPr>
            <a:lstStyle/>
            <a:p>
              <a:pPr marL="128588" lvl="1" indent="-128588" defTabSz="533400">
                <a:lnSpc>
                  <a:spcPct val="90000"/>
                </a:lnSpc>
                <a:spcBef>
                  <a:spcPct val="0"/>
                </a:spcBef>
                <a:spcAft>
                  <a:spcPct val="15000"/>
                </a:spcAft>
                <a:buFontTx/>
                <a:buChar char="•"/>
              </a:pPr>
              <a:r>
                <a:rPr lang="en-US" sz="1200" dirty="0">
                  <a:solidFill>
                    <a:prstClr val="white"/>
                  </a:solidFill>
                  <a:latin typeface="Calibri" panose="020F0502020204030204"/>
                </a:rPr>
                <a:t>HTA of new drugs</a:t>
              </a:r>
            </a:p>
            <a:p>
              <a:pPr marL="128588" lvl="1" indent="-128588" defTabSz="533400">
                <a:lnSpc>
                  <a:spcPct val="90000"/>
                </a:lnSpc>
                <a:spcBef>
                  <a:spcPct val="0"/>
                </a:spcBef>
                <a:spcAft>
                  <a:spcPct val="15000"/>
                </a:spcAft>
                <a:buFontTx/>
                <a:buChar char="•"/>
              </a:pPr>
              <a:r>
                <a:rPr lang="en-US" sz="1200" dirty="0">
                  <a:solidFill>
                    <a:prstClr val="white"/>
                  </a:solidFill>
                  <a:latin typeface="Calibri" panose="020F0502020204030204"/>
                </a:rPr>
                <a:t>Better value SOC</a:t>
              </a:r>
            </a:p>
            <a:p>
              <a:pPr marL="128588" lvl="1" indent="-128588" defTabSz="533400">
                <a:lnSpc>
                  <a:spcPct val="90000"/>
                </a:lnSpc>
                <a:spcBef>
                  <a:spcPct val="0"/>
                </a:spcBef>
                <a:spcAft>
                  <a:spcPct val="15000"/>
                </a:spcAft>
                <a:buFontTx/>
                <a:buChar char="•"/>
              </a:pPr>
              <a:r>
                <a:rPr lang="en-US" sz="1200" dirty="0">
                  <a:solidFill>
                    <a:prstClr val="white"/>
                  </a:solidFill>
                  <a:latin typeface="Calibri" panose="020F0502020204030204"/>
                </a:rPr>
                <a:t>Value methods</a:t>
              </a:r>
            </a:p>
            <a:p>
              <a:pPr marL="0" lvl="1" defTabSz="533400">
                <a:lnSpc>
                  <a:spcPct val="90000"/>
                </a:lnSpc>
                <a:spcBef>
                  <a:spcPct val="0"/>
                </a:spcBef>
                <a:spcAft>
                  <a:spcPct val="15000"/>
                </a:spcAft>
              </a:pPr>
              <a:endParaRPr lang="en-US" sz="1200" dirty="0">
                <a:solidFill>
                  <a:prstClr val="white"/>
                </a:solidFill>
                <a:latin typeface="Calibri" panose="020F0502020204030204"/>
              </a:endParaRPr>
            </a:p>
          </p:txBody>
        </p:sp>
      </p:grpSp>
      <p:sp>
        <p:nvSpPr>
          <p:cNvPr id="9" name="Content Placeholder 8"/>
          <p:cNvSpPr>
            <a:spLocks noGrp="1"/>
          </p:cNvSpPr>
          <p:nvPr>
            <p:ph sz="half" idx="2"/>
          </p:nvPr>
        </p:nvSpPr>
        <p:spPr>
          <a:xfrm>
            <a:off x="4594300" y="953841"/>
            <a:ext cx="4145973" cy="3661130"/>
          </a:xfrm>
        </p:spPr>
        <p:txBody>
          <a:bodyPr>
            <a:normAutofit fontScale="77500" lnSpcReduction="20000"/>
          </a:bodyPr>
          <a:lstStyle/>
          <a:p>
            <a:pPr>
              <a:lnSpc>
                <a:spcPct val="120000"/>
              </a:lnSpc>
              <a:spcBef>
                <a:spcPts val="0"/>
              </a:spcBef>
            </a:pPr>
            <a:r>
              <a:rPr lang="en-US" dirty="0"/>
              <a:t>2027 Strategic Plan defines 3 priorities, 3 platforms and 4 enablers</a:t>
            </a:r>
          </a:p>
          <a:p>
            <a:pPr>
              <a:lnSpc>
                <a:spcPct val="120000"/>
              </a:lnSpc>
              <a:spcBef>
                <a:spcPts val="0"/>
              </a:spcBef>
            </a:pPr>
            <a:r>
              <a:rPr lang="en-US" dirty="0"/>
              <a:t>Builds on areas of strength/prior success</a:t>
            </a:r>
          </a:p>
          <a:p>
            <a:pPr lvl="1">
              <a:lnSpc>
                <a:spcPct val="120000"/>
              </a:lnSpc>
              <a:spcBef>
                <a:spcPts val="0"/>
              </a:spcBef>
            </a:pPr>
            <a:r>
              <a:rPr lang="en-US" dirty="0"/>
              <a:t>precision medicine, immunotherapy, de-escalation trials, symptom control, cost analysis</a:t>
            </a:r>
          </a:p>
          <a:p>
            <a:pPr>
              <a:lnSpc>
                <a:spcPct val="120000"/>
              </a:lnSpc>
              <a:spcBef>
                <a:spcPts val="0"/>
              </a:spcBef>
            </a:pPr>
            <a:r>
              <a:rPr lang="en-US" dirty="0"/>
              <a:t>Multiple correlative endpoints</a:t>
            </a:r>
          </a:p>
          <a:p>
            <a:pPr lvl="1">
              <a:lnSpc>
                <a:spcPct val="120000"/>
              </a:lnSpc>
              <a:spcBef>
                <a:spcPts val="0"/>
              </a:spcBef>
            </a:pPr>
            <a:r>
              <a:rPr lang="en-US" dirty="0"/>
              <a:t>“</a:t>
            </a:r>
            <a:r>
              <a:rPr lang="en-US" dirty="0" err="1"/>
              <a:t>omic</a:t>
            </a:r>
            <a:r>
              <a:rPr lang="en-US" dirty="0"/>
              <a:t>”, </a:t>
            </a:r>
            <a:r>
              <a:rPr lang="en-US" dirty="0" err="1"/>
              <a:t>cfDNA</a:t>
            </a:r>
            <a:r>
              <a:rPr lang="en-US" dirty="0"/>
              <a:t> and imaging, patient-reported outcomes, cost </a:t>
            </a:r>
          </a:p>
          <a:p>
            <a:pPr>
              <a:lnSpc>
                <a:spcPct val="120000"/>
              </a:lnSpc>
              <a:spcBef>
                <a:spcPts val="0"/>
              </a:spcBef>
            </a:pPr>
            <a:r>
              <a:rPr lang="en-US" dirty="0"/>
              <a:t>Will lead to </a:t>
            </a:r>
          </a:p>
          <a:p>
            <a:pPr lvl="1">
              <a:lnSpc>
                <a:spcPct val="120000"/>
              </a:lnSpc>
              <a:spcBef>
                <a:spcPts val="0"/>
              </a:spcBef>
            </a:pPr>
            <a:r>
              <a:rPr lang="en-US" dirty="0"/>
              <a:t>innovations in treatment, trial design and endpoints,  </a:t>
            </a:r>
          </a:p>
          <a:p>
            <a:pPr lvl="1">
              <a:lnSpc>
                <a:spcPct val="120000"/>
              </a:lnSpc>
              <a:spcBef>
                <a:spcPts val="0"/>
              </a:spcBef>
            </a:pPr>
            <a:r>
              <a:rPr lang="en-US" dirty="0"/>
              <a:t>Reduce burden of cancer/treatment/trials and improve access for patients</a:t>
            </a:r>
          </a:p>
          <a:p>
            <a:pPr lvl="1">
              <a:lnSpc>
                <a:spcPct val="120000"/>
              </a:lnSpc>
              <a:spcBef>
                <a:spcPts val="0"/>
              </a:spcBef>
            </a:pPr>
            <a:r>
              <a:rPr lang="en-US" dirty="0"/>
              <a:t>Demonstrate value</a:t>
            </a:r>
          </a:p>
          <a:p>
            <a:pPr marL="0" indent="0">
              <a:lnSpc>
                <a:spcPct val="120000"/>
              </a:lnSpc>
              <a:spcBef>
                <a:spcPts val="0"/>
              </a:spcBef>
              <a:buNone/>
            </a:pPr>
            <a:endParaRPr lang="en-US" dirty="0"/>
          </a:p>
        </p:txBody>
      </p:sp>
      <p:sp>
        <p:nvSpPr>
          <p:cNvPr id="4" name="Slide Number Placeholder 3"/>
          <p:cNvSpPr>
            <a:spLocks noGrp="1"/>
          </p:cNvSpPr>
          <p:nvPr>
            <p:ph type="sldNum" sz="quarter" idx="12"/>
          </p:nvPr>
        </p:nvSpPr>
        <p:spPr/>
        <p:txBody>
          <a:bodyPr/>
          <a:lstStyle/>
          <a:p>
            <a:pPr defTabSz="685800"/>
            <a:fld id="{2754ED01-E2A0-4C1E-8E21-014B99041579}" type="slidenum">
              <a:rPr lang="en-US">
                <a:solidFill>
                  <a:prstClr val="black">
                    <a:tint val="75000"/>
                  </a:prstClr>
                </a:solidFill>
                <a:latin typeface="Calibri" panose="020F0502020204030204"/>
              </a:rPr>
              <a:pPr defTabSz="685800"/>
              <a:t>12</a:t>
            </a:fld>
            <a:endParaRPr lang="en-US">
              <a:solidFill>
                <a:prstClr val="black">
                  <a:tint val="75000"/>
                </a:prstClr>
              </a:solidFill>
              <a:latin typeface="Calibri" panose="020F0502020204030204"/>
            </a:endParaRPr>
          </a:p>
        </p:txBody>
      </p:sp>
      <p:sp>
        <p:nvSpPr>
          <p:cNvPr id="8" name="Rectangle 7">
            <a:extLst>
              <a:ext uri="{FF2B5EF4-FFF2-40B4-BE49-F238E27FC236}">
                <a16:creationId xmlns:a16="http://schemas.microsoft.com/office/drawing/2014/main" id="{2B2EA3F8-8E25-4A65-80C1-527C14FDFEB1}"/>
              </a:ext>
            </a:extLst>
          </p:cNvPr>
          <p:cNvSpPr/>
          <p:nvPr/>
        </p:nvSpPr>
        <p:spPr>
          <a:xfrm>
            <a:off x="426027" y="3729912"/>
            <a:ext cx="4045669" cy="51085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Platforms: Cell therapy, Data Science, Preoperative Trials</a:t>
            </a:r>
          </a:p>
        </p:txBody>
      </p:sp>
      <p:sp>
        <p:nvSpPr>
          <p:cNvPr id="12" name="Rectangle 11">
            <a:extLst>
              <a:ext uri="{FF2B5EF4-FFF2-40B4-BE49-F238E27FC236}">
                <a16:creationId xmlns:a16="http://schemas.microsoft.com/office/drawing/2014/main" id="{F0F46897-3391-4326-BDC6-2C55A30FE5A3}"/>
              </a:ext>
            </a:extLst>
          </p:cNvPr>
          <p:cNvSpPr/>
          <p:nvPr/>
        </p:nvSpPr>
        <p:spPr>
          <a:xfrm>
            <a:off x="426027" y="4389957"/>
            <a:ext cx="4045669" cy="450026"/>
          </a:xfrm>
          <a:prstGeom prst="rect">
            <a:avLst/>
          </a:prstGeom>
          <a:solidFill>
            <a:srgbClr val="6B8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Enablers: Network Engagement, Trial Capabilities, Communications/KT, Sustainable Funding </a:t>
            </a:r>
          </a:p>
        </p:txBody>
      </p:sp>
      <p:sp>
        <p:nvSpPr>
          <p:cNvPr id="14" name="TextBox 13">
            <a:extLst>
              <a:ext uri="{FF2B5EF4-FFF2-40B4-BE49-F238E27FC236}">
                <a16:creationId xmlns:a16="http://schemas.microsoft.com/office/drawing/2014/main" id="{BBB5D639-A1A3-43B6-B95C-0C288B508371}"/>
              </a:ext>
            </a:extLst>
          </p:cNvPr>
          <p:cNvSpPr txBox="1"/>
          <p:nvPr/>
        </p:nvSpPr>
        <p:spPr>
          <a:xfrm>
            <a:off x="426965" y="930181"/>
            <a:ext cx="2263184" cy="300082"/>
          </a:xfrm>
          <a:prstGeom prst="rect">
            <a:avLst/>
          </a:prstGeom>
          <a:noFill/>
        </p:spPr>
        <p:txBody>
          <a:bodyPr wrap="none" rtlCol="0">
            <a:spAutoFit/>
          </a:bodyPr>
          <a:lstStyle/>
          <a:p>
            <a:pPr defTabSz="685800"/>
            <a:r>
              <a:rPr lang="en-US" sz="1350" dirty="0">
                <a:solidFill>
                  <a:prstClr val="black"/>
                </a:solidFill>
                <a:latin typeface="Calibri" panose="020F0502020204030204"/>
              </a:rPr>
              <a:t>1. Understand Cancer Biology</a:t>
            </a:r>
          </a:p>
        </p:txBody>
      </p:sp>
      <p:sp>
        <p:nvSpPr>
          <p:cNvPr id="15" name="TextBox 14">
            <a:extLst>
              <a:ext uri="{FF2B5EF4-FFF2-40B4-BE49-F238E27FC236}">
                <a16:creationId xmlns:a16="http://schemas.microsoft.com/office/drawing/2014/main" id="{F4E73658-A6A4-47DF-B6E3-87C00C07B74F}"/>
              </a:ext>
            </a:extLst>
          </p:cNvPr>
          <p:cNvSpPr txBox="1"/>
          <p:nvPr/>
        </p:nvSpPr>
        <p:spPr>
          <a:xfrm>
            <a:off x="2568299" y="902738"/>
            <a:ext cx="1698927" cy="300082"/>
          </a:xfrm>
          <a:prstGeom prst="rect">
            <a:avLst/>
          </a:prstGeom>
          <a:noFill/>
        </p:spPr>
        <p:txBody>
          <a:bodyPr wrap="none" rtlCol="0">
            <a:spAutoFit/>
          </a:bodyPr>
          <a:lstStyle/>
          <a:p>
            <a:pPr defTabSz="685800"/>
            <a:r>
              <a:rPr lang="en-US" sz="1350" dirty="0">
                <a:solidFill>
                  <a:prstClr val="black"/>
                </a:solidFill>
                <a:latin typeface="Calibri" panose="020F0502020204030204"/>
              </a:rPr>
              <a:t>2. Reduce the burden</a:t>
            </a:r>
          </a:p>
        </p:txBody>
      </p:sp>
      <p:sp>
        <p:nvSpPr>
          <p:cNvPr id="17" name="TextBox 16">
            <a:extLst>
              <a:ext uri="{FF2B5EF4-FFF2-40B4-BE49-F238E27FC236}">
                <a16:creationId xmlns:a16="http://schemas.microsoft.com/office/drawing/2014/main" id="{3527EE88-B50A-4548-BA9C-CABD9A5EB1AC}"/>
              </a:ext>
            </a:extLst>
          </p:cNvPr>
          <p:cNvSpPr txBox="1"/>
          <p:nvPr/>
        </p:nvSpPr>
        <p:spPr>
          <a:xfrm>
            <a:off x="1541602" y="2354967"/>
            <a:ext cx="1850120" cy="279307"/>
          </a:xfrm>
          <a:prstGeom prst="rect">
            <a:avLst/>
          </a:prstGeom>
          <a:noFill/>
        </p:spPr>
        <p:txBody>
          <a:bodyPr wrap="square">
            <a:spAutoFit/>
          </a:bodyPr>
          <a:lstStyle/>
          <a:p>
            <a:pPr defTabSz="533400">
              <a:lnSpc>
                <a:spcPct val="90000"/>
              </a:lnSpc>
              <a:spcBef>
                <a:spcPct val="0"/>
              </a:spcBef>
              <a:spcAft>
                <a:spcPct val="35000"/>
              </a:spcAft>
            </a:pPr>
            <a:r>
              <a:rPr lang="en-US" sz="1350" dirty="0">
                <a:solidFill>
                  <a:prstClr val="black"/>
                </a:solidFill>
                <a:latin typeface="Calibri" panose="020F0502020204030204"/>
              </a:rPr>
              <a:t>3. Demonstrate Value</a:t>
            </a:r>
          </a:p>
        </p:txBody>
      </p:sp>
      <p:sp>
        <p:nvSpPr>
          <p:cNvPr id="18" name="Rectangle 17">
            <a:extLst>
              <a:ext uri="{FF2B5EF4-FFF2-40B4-BE49-F238E27FC236}">
                <a16:creationId xmlns:a16="http://schemas.microsoft.com/office/drawing/2014/main" id="{AD75A059-ADE0-412A-B2C1-AF4A7751BF18}"/>
              </a:ext>
            </a:extLst>
          </p:cNvPr>
          <p:cNvSpPr/>
          <p:nvPr/>
        </p:nvSpPr>
        <p:spPr>
          <a:xfrm>
            <a:off x="426027" y="915566"/>
            <a:ext cx="4045669" cy="2724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TextBox 15">
            <a:extLst>
              <a:ext uri="{FF2B5EF4-FFF2-40B4-BE49-F238E27FC236}">
                <a16:creationId xmlns:a16="http://schemas.microsoft.com/office/drawing/2014/main" id="{64EF4E03-C104-16C2-64D3-FB75638E1F4A}"/>
              </a:ext>
            </a:extLst>
          </p:cNvPr>
          <p:cNvSpPr txBox="1"/>
          <p:nvPr/>
        </p:nvSpPr>
        <p:spPr>
          <a:xfrm>
            <a:off x="408845" y="4841101"/>
            <a:ext cx="7584193" cy="461665"/>
          </a:xfrm>
          <a:prstGeom prst="rect">
            <a:avLst/>
          </a:prstGeom>
          <a:noFill/>
        </p:spPr>
        <p:txBody>
          <a:bodyPr wrap="square">
            <a:spAutoFit/>
          </a:bodyPr>
          <a:lstStyle/>
          <a:p>
            <a:r>
              <a:rPr lang="en-US" sz="1200" dirty="0">
                <a:hlinkClick r:id="rId3"/>
              </a:rPr>
              <a:t>https://www.ctg.queensu.ca/cctg_news/solving-cancer-together-cctg-strategic-plan-2022-2027</a:t>
            </a:r>
            <a:endParaRPr lang="en-US" sz="1200" dirty="0"/>
          </a:p>
          <a:p>
            <a:endParaRPr lang="en-US" sz="1200" dirty="0"/>
          </a:p>
        </p:txBody>
      </p:sp>
    </p:spTree>
    <p:extLst>
      <p:ext uri="{BB962C8B-B14F-4D97-AF65-F5344CB8AC3E}">
        <p14:creationId xmlns:p14="http://schemas.microsoft.com/office/powerpoint/2010/main" val="323909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14" y="273844"/>
            <a:ext cx="8807074" cy="472724"/>
          </a:xfrm>
        </p:spPr>
        <p:txBody>
          <a:bodyPr>
            <a:normAutofit fontScale="90000"/>
          </a:bodyPr>
          <a:lstStyle/>
          <a:p>
            <a:r>
              <a:rPr lang="en-US" b="1" dirty="0"/>
              <a:t>Key to Success: Highest </a:t>
            </a:r>
            <a:r>
              <a:rPr lang="en-US" b="1" dirty="0" err="1"/>
              <a:t>Calibre</a:t>
            </a:r>
            <a:r>
              <a:rPr lang="en-US" b="1" dirty="0"/>
              <a:t> Canadian Trialists</a:t>
            </a:r>
          </a:p>
        </p:txBody>
      </p:sp>
      <p:pic>
        <p:nvPicPr>
          <p:cNvPr id="6" name="Picture 5"/>
          <p:cNvPicPr>
            <a:picLocks noChangeAspect="1"/>
          </p:cNvPicPr>
          <p:nvPr/>
        </p:nvPicPr>
        <p:blipFill>
          <a:blip r:embed="rId3"/>
          <a:stretch>
            <a:fillRect/>
          </a:stretch>
        </p:blipFill>
        <p:spPr>
          <a:xfrm>
            <a:off x="2566324" y="3849115"/>
            <a:ext cx="1960169" cy="886502"/>
          </a:xfrm>
          <a:prstGeom prst="rect">
            <a:avLst/>
          </a:prstGeom>
        </p:spPr>
      </p:pic>
      <p:pic>
        <p:nvPicPr>
          <p:cNvPr id="7" name="Picture 6"/>
          <p:cNvPicPr>
            <a:picLocks noChangeAspect="1"/>
          </p:cNvPicPr>
          <p:nvPr/>
        </p:nvPicPr>
        <p:blipFill rotWithShape="1">
          <a:blip r:embed="rId4"/>
          <a:srcRect t="4502"/>
          <a:stretch/>
        </p:blipFill>
        <p:spPr>
          <a:xfrm>
            <a:off x="79438" y="968692"/>
            <a:ext cx="1902044" cy="1596542"/>
          </a:xfrm>
          <a:prstGeom prst="rect">
            <a:avLst/>
          </a:prstGeom>
        </p:spPr>
      </p:pic>
      <p:pic>
        <p:nvPicPr>
          <p:cNvPr id="8" name="Picture 7"/>
          <p:cNvPicPr>
            <a:picLocks noChangeAspect="1"/>
          </p:cNvPicPr>
          <p:nvPr/>
        </p:nvPicPr>
        <p:blipFill>
          <a:blip r:embed="rId5"/>
          <a:stretch>
            <a:fillRect/>
          </a:stretch>
        </p:blipFill>
        <p:spPr>
          <a:xfrm>
            <a:off x="2003187" y="998107"/>
            <a:ext cx="1920076" cy="1567127"/>
          </a:xfrm>
          <a:prstGeom prst="rect">
            <a:avLst/>
          </a:prstGeom>
        </p:spPr>
      </p:pic>
      <p:pic>
        <p:nvPicPr>
          <p:cNvPr id="9" name="Picture 8"/>
          <p:cNvPicPr>
            <a:picLocks noChangeAspect="1"/>
          </p:cNvPicPr>
          <p:nvPr/>
        </p:nvPicPr>
        <p:blipFill>
          <a:blip r:embed="rId6"/>
          <a:stretch>
            <a:fillRect/>
          </a:stretch>
        </p:blipFill>
        <p:spPr>
          <a:xfrm>
            <a:off x="3964945" y="1005673"/>
            <a:ext cx="1978571" cy="1636547"/>
          </a:xfrm>
          <a:prstGeom prst="rect">
            <a:avLst/>
          </a:prstGeom>
        </p:spPr>
      </p:pic>
      <p:pic>
        <p:nvPicPr>
          <p:cNvPr id="10" name="Picture 9"/>
          <p:cNvPicPr>
            <a:picLocks noChangeAspect="1"/>
          </p:cNvPicPr>
          <p:nvPr/>
        </p:nvPicPr>
        <p:blipFill rotWithShape="1">
          <a:blip r:embed="rId7"/>
          <a:srcRect t="50523"/>
          <a:stretch/>
        </p:blipFill>
        <p:spPr>
          <a:xfrm>
            <a:off x="5985198" y="1839633"/>
            <a:ext cx="1903630" cy="817412"/>
          </a:xfrm>
          <a:prstGeom prst="rect">
            <a:avLst/>
          </a:prstGeom>
        </p:spPr>
      </p:pic>
      <p:pic>
        <p:nvPicPr>
          <p:cNvPr id="11" name="Picture 10"/>
          <p:cNvPicPr>
            <a:picLocks noChangeAspect="1"/>
          </p:cNvPicPr>
          <p:nvPr/>
        </p:nvPicPr>
        <p:blipFill rotWithShape="1">
          <a:blip r:embed="rId8"/>
          <a:srcRect t="49427"/>
          <a:stretch/>
        </p:blipFill>
        <p:spPr>
          <a:xfrm>
            <a:off x="62764" y="3794596"/>
            <a:ext cx="1906991" cy="883964"/>
          </a:xfrm>
          <a:prstGeom prst="rect">
            <a:avLst/>
          </a:prstGeom>
        </p:spPr>
      </p:pic>
      <p:pic>
        <p:nvPicPr>
          <p:cNvPr id="12" name="Picture 11"/>
          <p:cNvPicPr>
            <a:picLocks noChangeAspect="1"/>
          </p:cNvPicPr>
          <p:nvPr/>
        </p:nvPicPr>
        <p:blipFill rotWithShape="1">
          <a:blip r:embed="rId9"/>
          <a:srcRect l="35086" t="50939" r="31894"/>
          <a:stretch/>
        </p:blipFill>
        <p:spPr>
          <a:xfrm>
            <a:off x="2184012" y="3006664"/>
            <a:ext cx="658174" cy="787932"/>
          </a:xfrm>
          <a:prstGeom prst="rect">
            <a:avLst/>
          </a:prstGeom>
        </p:spPr>
      </p:pic>
      <p:pic>
        <p:nvPicPr>
          <p:cNvPr id="13" name="Picture 12"/>
          <p:cNvPicPr>
            <a:picLocks noChangeAspect="1"/>
          </p:cNvPicPr>
          <p:nvPr/>
        </p:nvPicPr>
        <p:blipFill>
          <a:blip r:embed="rId10"/>
          <a:stretch>
            <a:fillRect/>
          </a:stretch>
        </p:blipFill>
        <p:spPr>
          <a:xfrm>
            <a:off x="157414" y="3022829"/>
            <a:ext cx="1996081" cy="803021"/>
          </a:xfrm>
          <a:prstGeom prst="rect">
            <a:avLst/>
          </a:prstGeom>
        </p:spPr>
      </p:pic>
      <p:pic>
        <p:nvPicPr>
          <p:cNvPr id="14" name="Picture 13"/>
          <p:cNvPicPr>
            <a:picLocks noChangeAspect="1"/>
          </p:cNvPicPr>
          <p:nvPr/>
        </p:nvPicPr>
        <p:blipFill>
          <a:blip r:embed="rId11"/>
          <a:stretch>
            <a:fillRect/>
          </a:stretch>
        </p:blipFill>
        <p:spPr>
          <a:xfrm>
            <a:off x="5474013" y="3053953"/>
            <a:ext cx="1996081" cy="847022"/>
          </a:xfrm>
          <a:prstGeom prst="rect">
            <a:avLst/>
          </a:prstGeom>
        </p:spPr>
      </p:pic>
      <p:pic>
        <p:nvPicPr>
          <p:cNvPr id="15" name="Picture 14"/>
          <p:cNvPicPr>
            <a:picLocks noChangeAspect="1"/>
          </p:cNvPicPr>
          <p:nvPr/>
        </p:nvPicPr>
        <p:blipFill>
          <a:blip r:embed="rId12"/>
          <a:stretch>
            <a:fillRect/>
          </a:stretch>
        </p:blipFill>
        <p:spPr>
          <a:xfrm>
            <a:off x="6154336" y="3076563"/>
            <a:ext cx="635432" cy="807152"/>
          </a:xfrm>
          <a:prstGeom prst="rect">
            <a:avLst/>
          </a:prstGeom>
        </p:spPr>
      </p:pic>
      <p:pic>
        <p:nvPicPr>
          <p:cNvPr id="16" name="Picture 15"/>
          <p:cNvPicPr>
            <a:picLocks noChangeAspect="1"/>
          </p:cNvPicPr>
          <p:nvPr/>
        </p:nvPicPr>
        <p:blipFill>
          <a:blip r:embed="rId13"/>
          <a:stretch>
            <a:fillRect/>
          </a:stretch>
        </p:blipFill>
        <p:spPr>
          <a:xfrm>
            <a:off x="8225795" y="3052247"/>
            <a:ext cx="605276" cy="805019"/>
          </a:xfrm>
          <a:prstGeom prst="rect">
            <a:avLst/>
          </a:prstGeom>
        </p:spPr>
      </p:pic>
      <p:pic>
        <p:nvPicPr>
          <p:cNvPr id="17" name="Picture 16"/>
          <p:cNvPicPr>
            <a:picLocks noChangeAspect="1"/>
          </p:cNvPicPr>
          <p:nvPr/>
        </p:nvPicPr>
        <p:blipFill>
          <a:blip r:embed="rId14"/>
          <a:stretch>
            <a:fillRect/>
          </a:stretch>
        </p:blipFill>
        <p:spPr>
          <a:xfrm>
            <a:off x="8515868" y="3929344"/>
            <a:ext cx="618753" cy="843998"/>
          </a:xfrm>
          <a:prstGeom prst="rect">
            <a:avLst/>
          </a:prstGeom>
        </p:spPr>
      </p:pic>
      <p:pic>
        <p:nvPicPr>
          <p:cNvPr id="18" name="Picture 17"/>
          <p:cNvPicPr>
            <a:picLocks noChangeAspect="1"/>
          </p:cNvPicPr>
          <p:nvPr/>
        </p:nvPicPr>
        <p:blipFill>
          <a:blip r:embed="rId15"/>
          <a:stretch>
            <a:fillRect/>
          </a:stretch>
        </p:blipFill>
        <p:spPr>
          <a:xfrm>
            <a:off x="7536613" y="3076138"/>
            <a:ext cx="613804" cy="772978"/>
          </a:xfrm>
          <a:prstGeom prst="rect">
            <a:avLst/>
          </a:prstGeom>
        </p:spPr>
      </p:pic>
      <p:pic>
        <p:nvPicPr>
          <p:cNvPr id="19" name="Picture 18"/>
          <p:cNvPicPr>
            <a:picLocks noChangeAspect="1"/>
          </p:cNvPicPr>
          <p:nvPr/>
        </p:nvPicPr>
        <p:blipFill>
          <a:blip r:embed="rId16"/>
          <a:stretch>
            <a:fillRect/>
          </a:stretch>
        </p:blipFill>
        <p:spPr>
          <a:xfrm>
            <a:off x="7935213" y="1030302"/>
            <a:ext cx="580137" cy="823458"/>
          </a:xfrm>
          <a:prstGeom prst="rect">
            <a:avLst/>
          </a:prstGeom>
          <a:solidFill>
            <a:schemeClr val="bg1"/>
          </a:solidFill>
        </p:spPr>
      </p:pic>
      <p:pic>
        <p:nvPicPr>
          <p:cNvPr id="20" name="Picture 19"/>
          <p:cNvPicPr>
            <a:picLocks noChangeAspect="1"/>
          </p:cNvPicPr>
          <p:nvPr/>
        </p:nvPicPr>
        <p:blipFill>
          <a:blip r:embed="rId17"/>
          <a:stretch>
            <a:fillRect/>
          </a:stretch>
        </p:blipFill>
        <p:spPr>
          <a:xfrm>
            <a:off x="3944968" y="1805787"/>
            <a:ext cx="642269" cy="851258"/>
          </a:xfrm>
          <a:prstGeom prst="rect">
            <a:avLst/>
          </a:prstGeom>
          <a:solidFill>
            <a:schemeClr val="bg1"/>
          </a:solidFill>
        </p:spPr>
      </p:pic>
      <p:pic>
        <p:nvPicPr>
          <p:cNvPr id="21" name="Picture 20"/>
          <p:cNvPicPr>
            <a:picLocks noChangeAspect="1"/>
          </p:cNvPicPr>
          <p:nvPr/>
        </p:nvPicPr>
        <p:blipFill>
          <a:blip r:embed="rId18"/>
          <a:stretch>
            <a:fillRect/>
          </a:stretch>
        </p:blipFill>
        <p:spPr>
          <a:xfrm>
            <a:off x="4656772" y="1805787"/>
            <a:ext cx="581792" cy="859446"/>
          </a:xfrm>
          <a:prstGeom prst="rect">
            <a:avLst/>
          </a:prstGeom>
          <a:solidFill>
            <a:schemeClr val="bg1"/>
          </a:solidFill>
        </p:spPr>
      </p:pic>
      <p:pic>
        <p:nvPicPr>
          <p:cNvPr id="22" name="Picture 21"/>
          <p:cNvPicPr>
            <a:picLocks noChangeAspect="1"/>
          </p:cNvPicPr>
          <p:nvPr/>
        </p:nvPicPr>
        <p:blipFill>
          <a:blip r:embed="rId19"/>
          <a:stretch>
            <a:fillRect/>
          </a:stretch>
        </p:blipFill>
        <p:spPr>
          <a:xfrm>
            <a:off x="1994339" y="998107"/>
            <a:ext cx="610762" cy="786938"/>
          </a:xfrm>
          <a:prstGeom prst="rect">
            <a:avLst/>
          </a:prstGeom>
          <a:solidFill>
            <a:schemeClr val="bg1"/>
          </a:solidFill>
        </p:spPr>
      </p:pic>
      <p:pic>
        <p:nvPicPr>
          <p:cNvPr id="23" name="Picture 22"/>
          <p:cNvPicPr>
            <a:picLocks noChangeAspect="1"/>
          </p:cNvPicPr>
          <p:nvPr/>
        </p:nvPicPr>
        <p:blipFill rotWithShape="1">
          <a:blip r:embed="rId20"/>
          <a:srcRect b="6250"/>
          <a:stretch/>
        </p:blipFill>
        <p:spPr>
          <a:xfrm>
            <a:off x="5943516" y="1012212"/>
            <a:ext cx="680935" cy="815680"/>
          </a:xfrm>
          <a:prstGeom prst="rect">
            <a:avLst/>
          </a:prstGeom>
          <a:solidFill>
            <a:schemeClr val="bg1"/>
          </a:solidFill>
        </p:spPr>
      </p:pic>
      <p:pic>
        <p:nvPicPr>
          <p:cNvPr id="24" name="Picture 23"/>
          <p:cNvPicPr>
            <a:picLocks noChangeAspect="1"/>
          </p:cNvPicPr>
          <p:nvPr/>
        </p:nvPicPr>
        <p:blipFill>
          <a:blip r:embed="rId21"/>
          <a:stretch>
            <a:fillRect/>
          </a:stretch>
        </p:blipFill>
        <p:spPr>
          <a:xfrm>
            <a:off x="4824446" y="3059252"/>
            <a:ext cx="624795" cy="836640"/>
          </a:xfrm>
          <a:prstGeom prst="rect">
            <a:avLst/>
          </a:prstGeom>
          <a:solidFill>
            <a:schemeClr val="bg1"/>
          </a:solidFill>
        </p:spPr>
      </p:pic>
      <p:pic>
        <p:nvPicPr>
          <p:cNvPr id="25" name="Picture 24"/>
          <p:cNvPicPr>
            <a:picLocks noChangeAspect="1"/>
          </p:cNvPicPr>
          <p:nvPr/>
        </p:nvPicPr>
        <p:blipFill>
          <a:blip r:embed="rId22"/>
          <a:stretch>
            <a:fillRect/>
          </a:stretch>
        </p:blipFill>
        <p:spPr>
          <a:xfrm>
            <a:off x="6462648" y="3929344"/>
            <a:ext cx="2027259" cy="897539"/>
          </a:xfrm>
          <a:prstGeom prst="rect">
            <a:avLst/>
          </a:prstGeom>
        </p:spPr>
      </p:pic>
      <p:pic>
        <p:nvPicPr>
          <p:cNvPr id="26" name="Picture 25"/>
          <p:cNvPicPr>
            <a:picLocks noChangeAspect="1"/>
          </p:cNvPicPr>
          <p:nvPr/>
        </p:nvPicPr>
        <p:blipFill>
          <a:blip r:embed="rId23"/>
          <a:stretch>
            <a:fillRect/>
          </a:stretch>
        </p:blipFill>
        <p:spPr>
          <a:xfrm>
            <a:off x="5173625" y="3930674"/>
            <a:ext cx="1263062" cy="819599"/>
          </a:xfrm>
          <a:prstGeom prst="rect">
            <a:avLst/>
          </a:prstGeom>
        </p:spPr>
      </p:pic>
      <p:pic>
        <p:nvPicPr>
          <p:cNvPr id="27" name="Picture 26"/>
          <p:cNvPicPr>
            <a:picLocks noChangeAspect="1"/>
          </p:cNvPicPr>
          <p:nvPr/>
        </p:nvPicPr>
        <p:blipFill rotWithShape="1">
          <a:blip r:embed="rId8"/>
          <a:srcRect l="34163" r="33621" b="50573"/>
          <a:stretch/>
        </p:blipFill>
        <p:spPr>
          <a:xfrm>
            <a:off x="7878343" y="1854700"/>
            <a:ext cx="614363" cy="863933"/>
          </a:xfrm>
          <a:prstGeom prst="rect">
            <a:avLst/>
          </a:prstGeom>
        </p:spPr>
      </p:pic>
      <p:pic>
        <p:nvPicPr>
          <p:cNvPr id="28" name="Picture 27">
            <a:extLst>
              <a:ext uri="{FF2B5EF4-FFF2-40B4-BE49-F238E27FC236}">
                <a16:creationId xmlns:a16="http://schemas.microsoft.com/office/drawing/2014/main" id="{4B2817F8-6A3A-4816-A04B-634D0FC8CC85}"/>
              </a:ext>
            </a:extLst>
          </p:cNvPr>
          <p:cNvPicPr>
            <a:picLocks noChangeAspect="1"/>
          </p:cNvPicPr>
          <p:nvPr/>
        </p:nvPicPr>
        <p:blipFill>
          <a:blip r:embed="rId24"/>
          <a:stretch>
            <a:fillRect/>
          </a:stretch>
        </p:blipFill>
        <p:spPr>
          <a:xfrm>
            <a:off x="4550831" y="3941519"/>
            <a:ext cx="646839" cy="797909"/>
          </a:xfrm>
          <a:prstGeom prst="rect">
            <a:avLst/>
          </a:prstGeom>
        </p:spPr>
      </p:pic>
      <p:pic>
        <p:nvPicPr>
          <p:cNvPr id="29" name="Picture 28"/>
          <p:cNvPicPr>
            <a:picLocks noChangeAspect="1"/>
          </p:cNvPicPr>
          <p:nvPr/>
        </p:nvPicPr>
        <p:blipFill rotWithShape="1">
          <a:blip r:embed="rId9"/>
          <a:srcRect b="49061"/>
          <a:stretch/>
        </p:blipFill>
        <p:spPr>
          <a:xfrm>
            <a:off x="2792640" y="3033745"/>
            <a:ext cx="1993280" cy="818093"/>
          </a:xfrm>
          <a:prstGeom prst="rect">
            <a:avLst/>
          </a:prstGeom>
        </p:spPr>
      </p:pic>
      <p:pic>
        <p:nvPicPr>
          <p:cNvPr id="31" name="Picture 30"/>
          <p:cNvPicPr>
            <a:picLocks noChangeAspect="1"/>
          </p:cNvPicPr>
          <p:nvPr/>
        </p:nvPicPr>
        <p:blipFill rotWithShape="1">
          <a:blip r:embed="rId7"/>
          <a:srcRect l="34388" t="-2161" r="34061" b="55531"/>
          <a:stretch/>
        </p:blipFill>
        <p:spPr>
          <a:xfrm>
            <a:off x="6653661" y="1000777"/>
            <a:ext cx="600617" cy="770378"/>
          </a:xfrm>
          <a:prstGeom prst="rect">
            <a:avLst/>
          </a:prstGeom>
        </p:spPr>
      </p:pic>
      <p:pic>
        <p:nvPicPr>
          <p:cNvPr id="32" name="Picture 31"/>
          <p:cNvPicPr>
            <a:picLocks noChangeAspect="1"/>
          </p:cNvPicPr>
          <p:nvPr/>
        </p:nvPicPr>
        <p:blipFill rotWithShape="1">
          <a:blip r:embed="rId8"/>
          <a:srcRect r="66961" b="50573"/>
          <a:stretch/>
        </p:blipFill>
        <p:spPr>
          <a:xfrm>
            <a:off x="8513952" y="1847608"/>
            <a:ext cx="630048" cy="863933"/>
          </a:xfrm>
          <a:prstGeom prst="rect">
            <a:avLst/>
          </a:prstGeom>
        </p:spPr>
      </p:pic>
      <p:pic>
        <p:nvPicPr>
          <p:cNvPr id="33" name="Picture 32"/>
          <p:cNvPicPr>
            <a:picLocks noChangeAspect="1"/>
          </p:cNvPicPr>
          <p:nvPr/>
        </p:nvPicPr>
        <p:blipFill rotWithShape="1">
          <a:blip r:embed="rId8"/>
          <a:srcRect l="67128" b="50573"/>
          <a:stretch/>
        </p:blipFill>
        <p:spPr>
          <a:xfrm>
            <a:off x="8529625" y="989827"/>
            <a:ext cx="626862" cy="863933"/>
          </a:xfrm>
          <a:prstGeom prst="rect">
            <a:avLst/>
          </a:prstGeom>
        </p:spPr>
      </p:pic>
      <p:pic>
        <p:nvPicPr>
          <p:cNvPr id="34" name="Picture 33"/>
          <p:cNvPicPr>
            <a:picLocks noChangeAspect="1"/>
          </p:cNvPicPr>
          <p:nvPr/>
        </p:nvPicPr>
        <p:blipFill rotWithShape="1">
          <a:blip r:embed="rId11"/>
          <a:srcRect l="32506" r="32421"/>
          <a:stretch/>
        </p:blipFill>
        <p:spPr>
          <a:xfrm>
            <a:off x="1299626" y="3912055"/>
            <a:ext cx="700088" cy="847022"/>
          </a:xfrm>
          <a:prstGeom prst="rect">
            <a:avLst/>
          </a:prstGeom>
        </p:spPr>
      </p:pic>
      <p:pic>
        <p:nvPicPr>
          <p:cNvPr id="35" name="Picture 34"/>
          <p:cNvPicPr>
            <a:picLocks noChangeAspect="1"/>
          </p:cNvPicPr>
          <p:nvPr/>
        </p:nvPicPr>
        <p:blipFill rotWithShape="1">
          <a:blip r:embed="rId9"/>
          <a:srcRect t="50939" r="66837"/>
          <a:stretch/>
        </p:blipFill>
        <p:spPr>
          <a:xfrm>
            <a:off x="1944070" y="3927847"/>
            <a:ext cx="661031" cy="787932"/>
          </a:xfrm>
          <a:prstGeom prst="rect">
            <a:avLst/>
          </a:prstGeom>
        </p:spPr>
      </p:pic>
      <p:sp>
        <p:nvSpPr>
          <p:cNvPr id="37" name="TextBox 36"/>
          <p:cNvSpPr txBox="1"/>
          <p:nvPr/>
        </p:nvSpPr>
        <p:spPr>
          <a:xfrm>
            <a:off x="79439" y="677470"/>
            <a:ext cx="3696205" cy="300082"/>
          </a:xfrm>
          <a:prstGeom prst="rect">
            <a:avLst/>
          </a:prstGeom>
          <a:noFill/>
        </p:spPr>
        <p:txBody>
          <a:bodyPr wrap="none" rtlCol="0">
            <a:spAutoFit/>
          </a:bodyPr>
          <a:lstStyle/>
          <a:p>
            <a:r>
              <a:rPr lang="en-US" sz="1350" dirty="0"/>
              <a:t>Canadian Cancer Trials Group Committee Chairs</a:t>
            </a:r>
          </a:p>
        </p:txBody>
      </p:sp>
      <p:sp>
        <p:nvSpPr>
          <p:cNvPr id="38" name="TextBox 37"/>
          <p:cNvSpPr txBox="1"/>
          <p:nvPr/>
        </p:nvSpPr>
        <p:spPr>
          <a:xfrm>
            <a:off x="91070" y="2702405"/>
            <a:ext cx="5000728" cy="300082"/>
          </a:xfrm>
          <a:prstGeom prst="rect">
            <a:avLst/>
          </a:prstGeom>
          <a:noFill/>
        </p:spPr>
        <p:txBody>
          <a:bodyPr wrap="none" rtlCol="0">
            <a:spAutoFit/>
          </a:bodyPr>
          <a:lstStyle/>
          <a:p>
            <a:r>
              <a:rPr lang="en-US" sz="1350" dirty="0"/>
              <a:t>Canadian Cancer Trials Group OSC Researchers and Staff Leaders</a:t>
            </a:r>
          </a:p>
        </p:txBody>
      </p:sp>
      <p:pic>
        <p:nvPicPr>
          <p:cNvPr id="36" name="Picture 35">
            <a:extLst>
              <a:ext uri="{FF2B5EF4-FFF2-40B4-BE49-F238E27FC236}">
                <a16:creationId xmlns:a16="http://schemas.microsoft.com/office/drawing/2014/main" id="{2E5C280A-E250-A3EF-58A0-E8606D0796D5}"/>
              </a:ext>
            </a:extLst>
          </p:cNvPr>
          <p:cNvPicPr>
            <a:picLocks noChangeAspect="1"/>
          </p:cNvPicPr>
          <p:nvPr/>
        </p:nvPicPr>
        <p:blipFill rotWithShape="1">
          <a:blip r:embed="rId25"/>
          <a:srcRect l="3473" r="16626"/>
          <a:stretch/>
        </p:blipFill>
        <p:spPr>
          <a:xfrm>
            <a:off x="7276700" y="987574"/>
            <a:ext cx="594554" cy="781328"/>
          </a:xfrm>
          <a:prstGeom prst="rect">
            <a:avLst/>
          </a:prstGeom>
        </p:spPr>
      </p:pic>
    </p:spTree>
    <p:extLst>
      <p:ext uri="{BB962C8B-B14F-4D97-AF65-F5344CB8AC3E}">
        <p14:creationId xmlns:p14="http://schemas.microsoft.com/office/powerpoint/2010/main" val="173538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628650" y="273844"/>
            <a:ext cx="7886700" cy="543479"/>
          </a:xfrm>
        </p:spPr>
        <p:txBody>
          <a:bodyPr>
            <a:noAutofit/>
          </a:bodyPr>
          <a:lstStyle/>
          <a:p>
            <a:r>
              <a:rPr lang="en-US" sz="3000" b="1" dirty="0"/>
              <a:t>CCTG Leaders by Province</a:t>
            </a:r>
          </a:p>
        </p:txBody>
      </p:sp>
      <p:pic>
        <p:nvPicPr>
          <p:cNvPr id="22" name="Content Placeholder 21">
            <a:extLst>
              <a:ext uri="{FF2B5EF4-FFF2-40B4-BE49-F238E27FC236}">
                <a16:creationId xmlns:a16="http://schemas.microsoft.com/office/drawing/2014/main" id="{7201A9CB-59B3-4420-9889-12ECAC636902}"/>
              </a:ext>
            </a:extLst>
          </p:cNvPr>
          <p:cNvPicPr>
            <a:picLocks noGrp="1" noChangeAspect="1"/>
          </p:cNvPicPr>
          <p:nvPr>
            <p:ph idx="1"/>
          </p:nvPr>
        </p:nvPicPr>
        <p:blipFill>
          <a:blip r:embed="rId3"/>
          <a:stretch>
            <a:fillRect/>
          </a:stretch>
        </p:blipFill>
        <p:spPr>
          <a:xfrm>
            <a:off x="1140024" y="945952"/>
            <a:ext cx="6908006" cy="3557588"/>
          </a:xfrm>
        </p:spPr>
      </p:pic>
    </p:spTree>
    <p:extLst>
      <p:ext uri="{BB962C8B-B14F-4D97-AF65-F5344CB8AC3E}">
        <p14:creationId xmlns:p14="http://schemas.microsoft.com/office/powerpoint/2010/main" val="371060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Investigators by Discipline</a:t>
            </a:r>
          </a:p>
        </p:txBody>
      </p:sp>
      <p:graphicFrame>
        <p:nvGraphicFramePr>
          <p:cNvPr id="6" name="Content Placeholder 5"/>
          <p:cNvGraphicFramePr>
            <a:graphicFrameLocks noGrp="1"/>
          </p:cNvGraphicFramePr>
          <p:nvPr>
            <p:ph idx="1"/>
          </p:nvPr>
        </p:nvGraphicFramePr>
        <p:xfrm>
          <a:off x="742951" y="1543050"/>
          <a:ext cx="7372350" cy="2861725"/>
        </p:xfrm>
        <a:graphic>
          <a:graphicData uri="http://schemas.openxmlformats.org/drawingml/2006/table">
            <a:tbl>
              <a:tblPr/>
              <a:tblGrid>
                <a:gridCol w="3232175">
                  <a:extLst>
                    <a:ext uri="{9D8B030D-6E8A-4147-A177-3AD203B41FA5}">
                      <a16:colId xmlns:a16="http://schemas.microsoft.com/office/drawing/2014/main" val="3976762956"/>
                    </a:ext>
                  </a:extLst>
                </a:gridCol>
                <a:gridCol w="1243144">
                  <a:extLst>
                    <a:ext uri="{9D8B030D-6E8A-4147-A177-3AD203B41FA5}">
                      <a16:colId xmlns:a16="http://schemas.microsoft.com/office/drawing/2014/main" val="504607167"/>
                    </a:ext>
                  </a:extLst>
                </a:gridCol>
                <a:gridCol w="1367458">
                  <a:extLst>
                    <a:ext uri="{9D8B030D-6E8A-4147-A177-3AD203B41FA5}">
                      <a16:colId xmlns:a16="http://schemas.microsoft.com/office/drawing/2014/main" val="4262575089"/>
                    </a:ext>
                  </a:extLst>
                </a:gridCol>
                <a:gridCol w="1529573">
                  <a:extLst>
                    <a:ext uri="{9D8B030D-6E8A-4147-A177-3AD203B41FA5}">
                      <a16:colId xmlns:a16="http://schemas.microsoft.com/office/drawing/2014/main" val="532444304"/>
                    </a:ext>
                  </a:extLst>
                </a:gridCol>
              </a:tblGrid>
              <a:tr h="608192">
                <a:tc>
                  <a:txBody>
                    <a:bodyPr/>
                    <a:lstStyle/>
                    <a:p>
                      <a:pPr algn="l" fontAlgn="ctr"/>
                      <a:r>
                        <a:rPr lang="en-US" sz="1800" b="1" i="0" u="none" strike="noStrike" dirty="0">
                          <a:solidFill>
                            <a:srgbClr val="000000"/>
                          </a:solidFill>
                          <a:effectLst/>
                          <a:latin typeface="Calibri" panose="020F0502020204030204" pitchFamily="34" charset="0"/>
                        </a:rPr>
                        <a:t>Investigator Categories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Calibri" panose="020F0502020204030204" pitchFamily="34" charset="0"/>
                        </a:rPr>
                        <a:t>CCTG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RCPSC</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Calibri" panose="020F0502020204030204" pitchFamily="34" charset="0"/>
                        </a:rPr>
                        <a:t>Professional </a:t>
                      </a:r>
                    </a:p>
                    <a:p>
                      <a:pPr algn="ctr" fontAlgn="b"/>
                      <a:r>
                        <a:rPr lang="en-US" sz="1800" b="1" i="0" u="none" strike="noStrike" dirty="0">
                          <a:solidFill>
                            <a:srgbClr val="000000"/>
                          </a:solidFill>
                          <a:effectLst/>
                          <a:latin typeface="Calibri" panose="020F0502020204030204" pitchFamily="34" charset="0"/>
                        </a:rPr>
                        <a:t>Association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98636081"/>
                  </a:ext>
                </a:extLst>
              </a:tr>
              <a:tr h="304097">
                <a:tc>
                  <a:txBody>
                    <a:bodyPr/>
                    <a:lstStyle/>
                    <a:p>
                      <a:pPr algn="l" fontAlgn="ctr"/>
                      <a:r>
                        <a:rPr lang="en-US" sz="1800" b="0" i="0" u="none" strike="noStrike">
                          <a:solidFill>
                            <a:srgbClr val="000000"/>
                          </a:solidFill>
                          <a:effectLst/>
                          <a:latin typeface="Calibri" panose="020F0502020204030204" pitchFamily="34" charset="0"/>
                        </a:rPr>
                        <a:t>General Surgical Oncology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909945"/>
                  </a:ext>
                </a:extLst>
              </a:tr>
              <a:tr h="304097">
                <a:tc>
                  <a:txBody>
                    <a:bodyPr/>
                    <a:lstStyle/>
                    <a:p>
                      <a:pPr algn="l" fontAlgn="ctr"/>
                      <a:r>
                        <a:rPr lang="en-US" sz="1800" b="0" i="0" u="none" strike="noStrike">
                          <a:solidFill>
                            <a:srgbClr val="000000"/>
                          </a:solidFill>
                          <a:effectLst/>
                          <a:latin typeface="Calibri" panose="020F0502020204030204" pitchFamily="34" charset="0"/>
                        </a:rPr>
                        <a:t>Gynecologic Oncology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104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92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613842"/>
                  </a:ext>
                </a:extLst>
              </a:tr>
              <a:tr h="326664">
                <a:tc>
                  <a:txBody>
                    <a:bodyPr/>
                    <a:lstStyle/>
                    <a:p>
                      <a:pPr algn="l" fontAlgn="ctr"/>
                      <a:r>
                        <a:rPr lang="en-US" sz="1800" b="0" i="0" u="none" strike="noStrike" dirty="0">
                          <a:solidFill>
                            <a:srgbClr val="000000"/>
                          </a:solidFill>
                          <a:effectLst/>
                          <a:latin typeface="Calibri" panose="020F0502020204030204" pitchFamily="34" charset="0"/>
                        </a:rPr>
                        <a:t>Hematology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724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37301"/>
                  </a:ext>
                </a:extLst>
              </a:tr>
              <a:tr h="304097">
                <a:tc>
                  <a:txBody>
                    <a:bodyPr/>
                    <a:lstStyle/>
                    <a:p>
                      <a:pPr algn="l" fontAlgn="ctr"/>
                      <a:r>
                        <a:rPr lang="en-US" sz="1800" b="0" i="0" u="none" strike="noStrike">
                          <a:solidFill>
                            <a:srgbClr val="000000"/>
                          </a:solidFill>
                          <a:effectLst/>
                          <a:latin typeface="Calibri" panose="020F0502020204030204" pitchFamily="34" charset="0"/>
                        </a:rPr>
                        <a:t>Medical Oncology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641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655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00177"/>
                  </a:ext>
                </a:extLst>
              </a:tr>
              <a:tr h="304097">
                <a:tc>
                  <a:txBody>
                    <a:bodyPr/>
                    <a:lstStyle/>
                    <a:p>
                      <a:pPr algn="l" fontAlgn="ctr"/>
                      <a:r>
                        <a:rPr lang="en-US" sz="1800" b="0" i="0" u="none" strike="noStrike">
                          <a:solidFill>
                            <a:srgbClr val="000000"/>
                          </a:solidFill>
                          <a:effectLst/>
                          <a:latin typeface="Calibri" panose="020F0502020204030204" pitchFamily="34" charset="0"/>
                        </a:rPr>
                        <a:t>Radiation Oncology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527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716344"/>
                  </a:ext>
                </a:extLst>
              </a:tr>
              <a:tr h="406384">
                <a:tc>
                  <a:txBody>
                    <a:bodyPr/>
                    <a:lstStyle/>
                    <a:p>
                      <a:pPr algn="l" fontAlgn="ctr"/>
                      <a:r>
                        <a:rPr lang="en-US" sz="1800" b="0" i="0" u="none" strike="noStrike" dirty="0">
                          <a:solidFill>
                            <a:srgbClr val="000000"/>
                          </a:solidFill>
                          <a:effectLst/>
                          <a:latin typeface="Calibri" panose="020F0502020204030204" pitchFamily="34" charset="0"/>
                        </a:rPr>
                        <a:t>Thoracic Surgery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82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144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729840"/>
                  </a:ext>
                </a:extLst>
              </a:tr>
              <a:tr h="304097">
                <a:tc>
                  <a:txBody>
                    <a:bodyPr/>
                    <a:lstStyle/>
                    <a:p>
                      <a:pPr algn="l" fontAlgn="ctr"/>
                      <a:r>
                        <a:rPr lang="en-US" sz="1800" b="0" i="0" u="none" strike="noStrike">
                          <a:solidFill>
                            <a:srgbClr val="000000"/>
                          </a:solidFill>
                          <a:effectLst/>
                          <a:latin typeface="Calibri" panose="020F0502020204030204" pitchFamily="34" charset="0"/>
                        </a:rPr>
                        <a:t>Urology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729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998253"/>
                  </a:ext>
                </a:extLst>
              </a:tr>
            </a:tbl>
          </a:graphicData>
        </a:graphic>
      </p:graphicFrame>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15</a:t>
            </a:fld>
            <a:endParaRPr lang="en-US"/>
          </a:p>
        </p:txBody>
      </p:sp>
      <p:sp>
        <p:nvSpPr>
          <p:cNvPr id="3" name="TextBox 2"/>
          <p:cNvSpPr txBox="1"/>
          <p:nvPr/>
        </p:nvSpPr>
        <p:spPr>
          <a:xfrm>
            <a:off x="742950" y="697777"/>
            <a:ext cx="7372349" cy="715581"/>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Calibri" panose="020F0502020204030204" pitchFamily="34" charset="0"/>
                <a:cs typeface="Calibri" panose="020F0502020204030204" pitchFamily="34" charset="0"/>
              </a:rPr>
              <a:t>CCTG investigators include full range of researchers from laboratory, clinical, health services and allied health professions</a:t>
            </a:r>
          </a:p>
          <a:p>
            <a:pPr marL="214313" indent="-214313">
              <a:buFont typeface="Arial" panose="020B0604020202020204" pitchFamily="34" charset="0"/>
              <a:buChar char="•"/>
            </a:pPr>
            <a:r>
              <a:rPr lang="en-US" sz="1350" dirty="0">
                <a:latin typeface="Calibri" panose="020F0502020204030204" pitchFamily="34" charset="0"/>
                <a:cs typeface="Calibri" panose="020F0502020204030204" pitchFamily="34" charset="0"/>
              </a:rPr>
              <a:t>Most Canadian cancer specialists are CCTG investigators</a:t>
            </a:r>
          </a:p>
        </p:txBody>
      </p:sp>
      <p:sp>
        <p:nvSpPr>
          <p:cNvPr id="5" name="TextBox 4"/>
          <p:cNvSpPr txBox="1"/>
          <p:nvPr/>
        </p:nvSpPr>
        <p:spPr>
          <a:xfrm>
            <a:off x="685798" y="4445724"/>
            <a:ext cx="7486651" cy="3693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*Active members – data from Royal College of Physicians and Surgeons of Canada; Canadian Association of Medical Oncologist, Canadian Association of Radiation Oncologist, Canadian Society of Surgical Oncology; requested from Canadian Urologic Oncology Group); NA Not Available</a:t>
            </a:r>
          </a:p>
        </p:txBody>
      </p:sp>
    </p:spTree>
    <p:extLst>
      <p:ext uri="{BB962C8B-B14F-4D97-AF65-F5344CB8AC3E}">
        <p14:creationId xmlns:p14="http://schemas.microsoft.com/office/powerpoint/2010/main" val="5226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3478"/>
            <a:ext cx="8496944" cy="676622"/>
          </a:xfrm>
        </p:spPr>
        <p:txBody>
          <a:bodyPr>
            <a:normAutofit fontScale="90000"/>
          </a:bodyPr>
          <a:lstStyle/>
          <a:p>
            <a:r>
              <a:rPr lang="en-US" sz="2700" b="1" dirty="0">
                <a:solidFill>
                  <a:schemeClr val="accent6">
                    <a:lumMod val="75000"/>
                  </a:schemeClr>
                </a:solidFill>
                <a:latin typeface="+mn-lt"/>
              </a:rPr>
              <a:t>Young Investigator Education + Training</a:t>
            </a:r>
            <a:br>
              <a:rPr lang="en-US" sz="2700" b="1" dirty="0">
                <a:solidFill>
                  <a:schemeClr val="accent6">
                    <a:lumMod val="75000"/>
                  </a:schemeClr>
                </a:solidFill>
                <a:latin typeface="+mn-lt"/>
              </a:rPr>
            </a:br>
            <a:r>
              <a:rPr lang="en-US" sz="2700" b="1" dirty="0">
                <a:solidFill>
                  <a:schemeClr val="accent6">
                    <a:lumMod val="75000"/>
                  </a:schemeClr>
                </a:solidFill>
                <a:latin typeface="+mn-lt"/>
              </a:rPr>
              <a:t>&gt; 300 Students and Investigators 2016-2021</a:t>
            </a:r>
          </a:p>
        </p:txBody>
      </p:sp>
      <p:sp>
        <p:nvSpPr>
          <p:cNvPr id="4" name="Slide Number Placeholder 3"/>
          <p:cNvSpPr>
            <a:spLocks noGrp="1"/>
          </p:cNvSpPr>
          <p:nvPr>
            <p:ph type="sldNum" sz="quarter" idx="12"/>
          </p:nvPr>
        </p:nvSpPr>
        <p:spPr/>
        <p:txBody>
          <a:bodyPr/>
          <a:lstStyle/>
          <a:p>
            <a:pPr defTabSz="685800"/>
            <a:fld id="{2754ED01-E2A0-4C1E-8E21-014B99041579}" type="slidenum">
              <a:rPr lang="en-US">
                <a:solidFill>
                  <a:prstClr val="black">
                    <a:tint val="75000"/>
                  </a:prstClr>
                </a:solidFill>
                <a:latin typeface="Calibri" panose="020F0502020204030204"/>
              </a:rPr>
              <a:pPr defTabSz="685800"/>
              <a:t>16</a:t>
            </a:fld>
            <a:endParaRPr lang="en-US">
              <a:solidFill>
                <a:prstClr val="black">
                  <a:tint val="75000"/>
                </a:prstClr>
              </a:solidFill>
              <a:latin typeface="Calibri" panose="020F0502020204030204"/>
            </a:endParaRPr>
          </a:p>
        </p:txBody>
      </p:sp>
      <p:graphicFrame>
        <p:nvGraphicFramePr>
          <p:cNvPr id="7" name="Table 6">
            <a:extLst>
              <a:ext uri="{FF2B5EF4-FFF2-40B4-BE49-F238E27FC236}">
                <a16:creationId xmlns:a16="http://schemas.microsoft.com/office/drawing/2014/main" id="{7E54B51D-EB0D-4F2A-9D1E-A8926C40B692}"/>
              </a:ext>
            </a:extLst>
          </p:cNvPr>
          <p:cNvGraphicFramePr>
            <a:graphicFrameLocks noGrp="1"/>
          </p:cNvGraphicFramePr>
          <p:nvPr>
            <p:extLst>
              <p:ext uri="{D42A27DB-BD31-4B8C-83A1-F6EECF244321}">
                <p14:modId xmlns:p14="http://schemas.microsoft.com/office/powerpoint/2010/main" val="2501968337"/>
              </p:ext>
            </p:extLst>
          </p:nvPr>
        </p:nvGraphicFramePr>
        <p:xfrm>
          <a:off x="428625" y="976232"/>
          <a:ext cx="8286750" cy="3886200"/>
        </p:xfrm>
        <a:graphic>
          <a:graphicData uri="http://schemas.openxmlformats.org/drawingml/2006/table">
            <a:tbl>
              <a:tblPr firstRow="1" firstCol="1" bandRow="1">
                <a:tableStyleId>{10A1B5D5-9B99-4C35-A422-299274C87663}</a:tableStyleId>
              </a:tblPr>
              <a:tblGrid>
                <a:gridCol w="3294732">
                  <a:extLst>
                    <a:ext uri="{9D8B030D-6E8A-4147-A177-3AD203B41FA5}">
                      <a16:colId xmlns:a16="http://schemas.microsoft.com/office/drawing/2014/main" val="735569038"/>
                    </a:ext>
                  </a:extLst>
                </a:gridCol>
                <a:gridCol w="2496009">
                  <a:extLst>
                    <a:ext uri="{9D8B030D-6E8A-4147-A177-3AD203B41FA5}">
                      <a16:colId xmlns:a16="http://schemas.microsoft.com/office/drawing/2014/main" val="2030729630"/>
                    </a:ext>
                  </a:extLst>
                </a:gridCol>
                <a:gridCol w="2496009">
                  <a:extLst>
                    <a:ext uri="{9D8B030D-6E8A-4147-A177-3AD203B41FA5}">
                      <a16:colId xmlns:a16="http://schemas.microsoft.com/office/drawing/2014/main" val="1954764859"/>
                    </a:ext>
                  </a:extLst>
                </a:gridCol>
              </a:tblGrid>
              <a:tr h="457200">
                <a:tc>
                  <a:txBody>
                    <a:bodyPr/>
                    <a:lstStyle/>
                    <a:p>
                      <a:pPr marL="0" marR="0" algn="just">
                        <a:spcBef>
                          <a:spcPts val="0"/>
                        </a:spcBef>
                        <a:spcAft>
                          <a:spcPts val="0"/>
                        </a:spcAft>
                      </a:pPr>
                      <a:r>
                        <a:rPr lang="en-US" sz="1500" dirty="0">
                          <a:effectLst/>
                        </a:rPr>
                        <a:t>Activity</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tc>
                <a:tc>
                  <a:txBody>
                    <a:bodyPr/>
                    <a:lstStyle/>
                    <a:p>
                      <a:pPr marL="0" marR="0" algn="ctr">
                        <a:spcBef>
                          <a:spcPts val="0"/>
                        </a:spcBef>
                        <a:spcAft>
                          <a:spcPts val="0"/>
                        </a:spcAft>
                      </a:pPr>
                      <a:r>
                        <a:rPr lang="en-US" sz="1500" dirty="0">
                          <a:effectLst/>
                        </a:rPr>
                        <a:t>Number of Trainees/</a:t>
                      </a:r>
                    </a:p>
                    <a:p>
                      <a:pPr marL="0" marR="0" algn="ctr">
                        <a:spcBef>
                          <a:spcPts val="0"/>
                        </a:spcBef>
                        <a:spcAft>
                          <a:spcPts val="0"/>
                        </a:spcAft>
                      </a:pPr>
                      <a:r>
                        <a:rPr lang="en-US" sz="1500" dirty="0">
                          <a:effectLst/>
                        </a:rPr>
                        <a:t>Young Investigators</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1500" dirty="0">
                          <a:effectLst/>
                        </a:rPr>
                        <a:t>2023-2029</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345850810"/>
                  </a:ext>
                </a:extLst>
              </a:tr>
              <a:tr h="1143000">
                <a:tc>
                  <a:txBody>
                    <a:bodyPr/>
                    <a:lstStyle/>
                    <a:p>
                      <a:pPr marL="0" marR="0" algn="just">
                        <a:spcBef>
                          <a:spcPts val="0"/>
                        </a:spcBef>
                        <a:spcAft>
                          <a:spcPts val="0"/>
                        </a:spcAft>
                      </a:pPr>
                      <a:r>
                        <a:rPr lang="en-US" sz="1500" dirty="0">
                          <a:effectLst/>
                        </a:rPr>
                        <a:t>Numbers/Types of Trainees:</a:t>
                      </a:r>
                    </a:p>
                    <a:p>
                      <a:pPr marL="342900" marR="0" lvl="0" indent="-342900" algn="just">
                        <a:spcBef>
                          <a:spcPts val="0"/>
                        </a:spcBef>
                        <a:spcAft>
                          <a:spcPts val="0"/>
                        </a:spcAft>
                        <a:buFont typeface="Symbol" panose="05050102010706020507" pitchFamily="18" charset="2"/>
                        <a:buChar char=""/>
                      </a:pPr>
                      <a:r>
                        <a:rPr lang="en-CA" sz="1500" b="0" dirty="0">
                          <a:effectLst/>
                        </a:rPr>
                        <a:t>MSc</a:t>
                      </a:r>
                      <a:endParaRPr lang="en-US" sz="1500" b="0" dirty="0">
                        <a:effectLst/>
                      </a:endParaRPr>
                    </a:p>
                    <a:p>
                      <a:pPr marL="342900" marR="0" lvl="0" indent="-342900" algn="just">
                        <a:spcBef>
                          <a:spcPts val="0"/>
                        </a:spcBef>
                        <a:spcAft>
                          <a:spcPts val="0"/>
                        </a:spcAft>
                        <a:buFont typeface="Symbol" panose="05050102010706020507" pitchFamily="18" charset="2"/>
                        <a:buChar char=""/>
                      </a:pPr>
                      <a:r>
                        <a:rPr lang="en-CA" sz="1500" b="0" dirty="0">
                          <a:effectLst/>
                        </a:rPr>
                        <a:t>PhD</a:t>
                      </a:r>
                      <a:endParaRPr lang="en-US" sz="1500" b="0" dirty="0">
                        <a:effectLst/>
                      </a:endParaRPr>
                    </a:p>
                    <a:p>
                      <a:pPr marL="342900" marR="0" lvl="0" indent="-342900" algn="just">
                        <a:spcBef>
                          <a:spcPts val="0"/>
                        </a:spcBef>
                        <a:spcAft>
                          <a:spcPts val="0"/>
                        </a:spcAft>
                        <a:buFont typeface="Symbol" panose="05050102010706020507" pitchFamily="18" charset="2"/>
                        <a:buChar char=""/>
                      </a:pPr>
                      <a:r>
                        <a:rPr lang="en-CA" sz="1500" b="0" dirty="0">
                          <a:effectLst/>
                        </a:rPr>
                        <a:t>Post-doctoral fellows</a:t>
                      </a:r>
                      <a:endParaRPr lang="en-US" sz="1500" b="0" dirty="0">
                        <a:effectLst/>
                      </a:endParaRPr>
                    </a:p>
                    <a:p>
                      <a:pPr marL="342900" marR="0" lvl="0" indent="-342900" algn="just">
                        <a:spcBef>
                          <a:spcPts val="0"/>
                        </a:spcBef>
                        <a:spcAft>
                          <a:spcPts val="0"/>
                        </a:spcAft>
                        <a:buFont typeface="Symbol" panose="05050102010706020507" pitchFamily="18" charset="2"/>
                        <a:buChar char=""/>
                      </a:pPr>
                      <a:r>
                        <a:rPr lang="en-CA" sz="1500" b="0" dirty="0">
                          <a:effectLst/>
                        </a:rPr>
                        <a:t>Post-MD trainees</a:t>
                      </a:r>
                      <a:endParaRPr lang="en-US" sz="1500" b="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tc>
                <a:tc>
                  <a:txBody>
                    <a:bodyPr/>
                    <a:lstStyle/>
                    <a:p>
                      <a:pPr marL="0" marR="0" algn="ctr">
                        <a:spcBef>
                          <a:spcPts val="0"/>
                        </a:spcBef>
                        <a:spcAft>
                          <a:spcPts val="0"/>
                        </a:spcAft>
                      </a:pPr>
                      <a:r>
                        <a:rPr lang="en-US" sz="1500" dirty="0">
                          <a:effectLst/>
                        </a:rPr>
                        <a:t> </a:t>
                      </a:r>
                    </a:p>
                    <a:p>
                      <a:pPr marL="0" marR="0" algn="ctr">
                        <a:spcBef>
                          <a:spcPts val="0"/>
                        </a:spcBef>
                        <a:spcAft>
                          <a:spcPts val="0"/>
                        </a:spcAft>
                      </a:pPr>
                      <a:r>
                        <a:rPr lang="en-US" sz="1500" dirty="0">
                          <a:effectLst/>
                        </a:rPr>
                        <a:t>36</a:t>
                      </a:r>
                    </a:p>
                    <a:p>
                      <a:pPr marL="0" marR="0" algn="ctr">
                        <a:spcBef>
                          <a:spcPts val="0"/>
                        </a:spcBef>
                        <a:spcAft>
                          <a:spcPts val="0"/>
                        </a:spcAft>
                      </a:pPr>
                      <a:r>
                        <a:rPr lang="en-US" sz="1500" dirty="0">
                          <a:effectLst/>
                        </a:rPr>
                        <a:t>8</a:t>
                      </a:r>
                    </a:p>
                    <a:p>
                      <a:pPr marL="0" marR="0" algn="ctr">
                        <a:spcBef>
                          <a:spcPts val="0"/>
                        </a:spcBef>
                        <a:spcAft>
                          <a:spcPts val="0"/>
                        </a:spcAft>
                      </a:pPr>
                      <a:r>
                        <a:rPr lang="en-US" sz="1500" dirty="0">
                          <a:effectLst/>
                        </a:rPr>
                        <a:t>1</a:t>
                      </a:r>
                    </a:p>
                    <a:p>
                      <a:pPr marL="0" marR="0" algn="ctr">
                        <a:spcBef>
                          <a:spcPts val="0"/>
                        </a:spcBef>
                        <a:spcAft>
                          <a:spcPts val="0"/>
                        </a:spcAft>
                      </a:pPr>
                      <a:r>
                        <a:rPr lang="en-US" sz="1500" dirty="0">
                          <a:effectLst/>
                        </a:rPr>
                        <a:t>3</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1500" dirty="0">
                          <a:effectLst/>
                        </a:rPr>
                        <a:t>New Post Doctoral Fellow Position</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792434644"/>
                  </a:ext>
                </a:extLst>
              </a:tr>
              <a:tr h="1371600">
                <a:tc>
                  <a:txBody>
                    <a:bodyPr/>
                    <a:lstStyle/>
                    <a:p>
                      <a:pPr marL="0" marR="0" algn="just">
                        <a:spcBef>
                          <a:spcPts val="0"/>
                        </a:spcBef>
                        <a:spcAft>
                          <a:spcPts val="0"/>
                        </a:spcAft>
                      </a:pPr>
                      <a:r>
                        <a:rPr lang="en-US" sz="1500" dirty="0">
                          <a:effectLst/>
                        </a:rPr>
                        <a:t>Training:</a:t>
                      </a:r>
                    </a:p>
                    <a:p>
                      <a:pPr marL="342900" marR="0" lvl="0" indent="-342900" algn="just">
                        <a:spcBef>
                          <a:spcPts val="0"/>
                        </a:spcBef>
                        <a:spcAft>
                          <a:spcPts val="0"/>
                        </a:spcAft>
                        <a:buFont typeface="Symbol" panose="05050102010706020507" pitchFamily="18" charset="2"/>
                        <a:buChar char=""/>
                      </a:pPr>
                      <a:r>
                        <a:rPr lang="en-CA" sz="1500" b="0" dirty="0">
                          <a:effectLst/>
                        </a:rPr>
                        <a:t>CCTG Practicum – 17</a:t>
                      </a:r>
                      <a:endParaRPr lang="en-US" sz="1500" b="0" dirty="0">
                        <a:effectLst/>
                      </a:endParaRPr>
                    </a:p>
                    <a:p>
                      <a:pPr marL="342900" marR="0" lvl="0" indent="-342900" algn="just">
                        <a:spcBef>
                          <a:spcPts val="0"/>
                        </a:spcBef>
                        <a:spcAft>
                          <a:spcPts val="0"/>
                        </a:spcAft>
                        <a:buFont typeface="Symbol" panose="05050102010706020507" pitchFamily="18" charset="2"/>
                        <a:buChar char=""/>
                      </a:pPr>
                      <a:r>
                        <a:rPr lang="en-CA" sz="1500" b="0" dirty="0">
                          <a:effectLst/>
                        </a:rPr>
                        <a:t>Young Investigator Workshop at Spring Meeting</a:t>
                      </a:r>
                      <a:endParaRPr lang="en-US" sz="1500" b="0" dirty="0">
                        <a:effectLst/>
                      </a:endParaRPr>
                    </a:p>
                    <a:p>
                      <a:pPr marL="342900" marR="0" lvl="0" indent="-342900" algn="just">
                        <a:spcBef>
                          <a:spcPts val="0"/>
                        </a:spcBef>
                        <a:spcAft>
                          <a:spcPts val="0"/>
                        </a:spcAft>
                        <a:buFont typeface="Symbol" panose="05050102010706020507" pitchFamily="18" charset="2"/>
                        <a:buChar char=""/>
                      </a:pPr>
                      <a:r>
                        <a:rPr lang="en-CA" sz="1500" b="0" dirty="0">
                          <a:effectLst/>
                        </a:rPr>
                        <a:t>New Investigator Clinical Trials Course</a:t>
                      </a:r>
                      <a:endParaRPr lang="en-US" sz="1500" b="0" dirty="0">
                        <a:effectLst/>
                      </a:endParaRPr>
                    </a:p>
                    <a:p>
                      <a:pPr marL="342900" marR="0" lvl="0" indent="-342900" algn="just">
                        <a:spcBef>
                          <a:spcPts val="0"/>
                        </a:spcBef>
                        <a:spcAft>
                          <a:spcPts val="0"/>
                        </a:spcAft>
                        <a:buFont typeface="Symbol" panose="05050102010706020507" pitchFamily="18" charset="2"/>
                        <a:buChar char=""/>
                      </a:pPr>
                      <a:r>
                        <a:rPr lang="en-CA" sz="1500" b="0" dirty="0">
                          <a:effectLst/>
                        </a:rPr>
                        <a:t>MD Oncology Sub-Specialty Training</a:t>
                      </a:r>
                      <a:endParaRPr lang="en-US" sz="1500" b="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tc>
                <a:tc>
                  <a:txBody>
                    <a:bodyPr/>
                    <a:lstStyle/>
                    <a:p>
                      <a:pPr marL="0" marR="0" algn="ctr">
                        <a:spcBef>
                          <a:spcPts val="0"/>
                        </a:spcBef>
                        <a:spcAft>
                          <a:spcPts val="0"/>
                        </a:spcAft>
                      </a:pPr>
                      <a:r>
                        <a:rPr lang="en-US" sz="1500" dirty="0">
                          <a:effectLst/>
                        </a:rPr>
                        <a:t> </a:t>
                      </a:r>
                    </a:p>
                    <a:p>
                      <a:pPr marL="0" marR="0" algn="ctr">
                        <a:spcBef>
                          <a:spcPts val="0"/>
                        </a:spcBef>
                        <a:spcAft>
                          <a:spcPts val="0"/>
                        </a:spcAft>
                      </a:pPr>
                      <a:r>
                        <a:rPr lang="en-US" sz="1500" dirty="0">
                          <a:effectLst/>
                        </a:rPr>
                        <a:t>17</a:t>
                      </a:r>
                    </a:p>
                    <a:p>
                      <a:pPr marL="0" marR="0" algn="ctr">
                        <a:spcBef>
                          <a:spcPts val="0"/>
                        </a:spcBef>
                        <a:spcAft>
                          <a:spcPts val="0"/>
                        </a:spcAft>
                      </a:pPr>
                      <a:r>
                        <a:rPr lang="en-US" sz="1500" dirty="0">
                          <a:effectLst/>
                        </a:rPr>
                        <a:t>109</a:t>
                      </a:r>
                    </a:p>
                    <a:p>
                      <a:pPr marL="0" marR="0" algn="ctr">
                        <a:spcBef>
                          <a:spcPts val="0"/>
                        </a:spcBef>
                        <a:spcAft>
                          <a:spcPts val="0"/>
                        </a:spcAft>
                      </a:pPr>
                      <a:r>
                        <a:rPr lang="en-US" sz="1500" dirty="0">
                          <a:effectLst/>
                        </a:rPr>
                        <a:t>110</a:t>
                      </a:r>
                    </a:p>
                    <a:p>
                      <a:pPr marL="0" marR="0" algn="ctr">
                        <a:spcBef>
                          <a:spcPts val="0"/>
                        </a:spcBef>
                        <a:spcAft>
                          <a:spcPts val="0"/>
                        </a:spcAft>
                      </a:pPr>
                      <a:r>
                        <a:rPr lang="en-US" sz="1500" dirty="0">
                          <a:effectLst/>
                        </a:rPr>
                        <a:t>10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1500" dirty="0">
                          <a:effectLst/>
                        </a:rPr>
                        <a:t>Expand </a:t>
                      </a:r>
                      <a:r>
                        <a:rPr lang="en-US" sz="1500" baseline="0" dirty="0">
                          <a:effectLst/>
                        </a:rPr>
                        <a:t>Practicum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rPr>
                        <a:t>Digital</a:t>
                      </a:r>
                      <a:r>
                        <a:rPr lang="en-US" sz="1500" baseline="0" dirty="0">
                          <a:effectLst/>
                        </a:rPr>
                        <a:t> Training Modules</a:t>
                      </a:r>
                      <a:endParaRPr lang="en-US" sz="1500" dirty="0">
                        <a:effectLst/>
                      </a:endParaRPr>
                    </a:p>
                    <a:p>
                      <a:pPr marL="0" marR="0" algn="ctr">
                        <a:spcBef>
                          <a:spcPts val="0"/>
                        </a:spcBef>
                        <a:spcAft>
                          <a:spcPts val="0"/>
                        </a:spcAft>
                      </a:pPr>
                      <a:endParaRPr lang="en-US" sz="1500" baseline="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438194469"/>
                  </a:ext>
                </a:extLst>
              </a:tr>
              <a:tr h="228600">
                <a:tc>
                  <a:txBody>
                    <a:bodyPr/>
                    <a:lstStyle/>
                    <a:p>
                      <a:pPr marL="0" marR="0" algn="just">
                        <a:spcBef>
                          <a:spcPts val="0"/>
                        </a:spcBef>
                        <a:spcAft>
                          <a:spcPts val="0"/>
                        </a:spcAft>
                      </a:pPr>
                      <a:r>
                        <a:rPr lang="en-US" sz="1500" b="0" dirty="0">
                          <a:effectLst/>
                        </a:rPr>
                        <a:t>Young investigator leadership of trials</a:t>
                      </a:r>
                      <a:endParaRPr lang="en-US" sz="1500" b="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tc>
                <a:tc>
                  <a:txBody>
                    <a:bodyPr/>
                    <a:lstStyle/>
                    <a:p>
                      <a:pPr marL="0" marR="0" algn="ctr">
                        <a:spcBef>
                          <a:spcPts val="0"/>
                        </a:spcBef>
                        <a:spcAft>
                          <a:spcPts val="0"/>
                        </a:spcAft>
                      </a:pPr>
                      <a:r>
                        <a:rPr lang="en-US" sz="1500" dirty="0">
                          <a:effectLst/>
                        </a:rPr>
                        <a:t>25</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aseline="0" dirty="0">
                          <a:effectLst/>
                        </a:rPr>
                        <a:t>Junior Study Chairs</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035460876"/>
                  </a:ext>
                </a:extLst>
              </a:tr>
              <a:tr h="457200">
                <a:tc>
                  <a:txBody>
                    <a:bodyPr/>
                    <a:lstStyle/>
                    <a:p>
                      <a:pPr marL="0" marR="0" algn="just">
                        <a:spcBef>
                          <a:spcPts val="0"/>
                        </a:spcBef>
                        <a:spcAft>
                          <a:spcPts val="0"/>
                        </a:spcAft>
                      </a:pPr>
                      <a:r>
                        <a:rPr lang="en-US" sz="1500" b="0" dirty="0">
                          <a:effectLst/>
                        </a:rPr>
                        <a:t>Publications that included young investigators</a:t>
                      </a:r>
                      <a:endParaRPr lang="en-US" sz="1500" b="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tc>
                <a:tc>
                  <a:txBody>
                    <a:bodyPr/>
                    <a:lstStyle/>
                    <a:p>
                      <a:pPr marL="0" marR="0" algn="ctr">
                        <a:spcBef>
                          <a:spcPts val="0"/>
                        </a:spcBef>
                        <a:spcAft>
                          <a:spcPts val="0"/>
                        </a:spcAft>
                      </a:pPr>
                      <a:r>
                        <a:rPr lang="en-US" sz="1500" dirty="0">
                          <a:effectLst/>
                        </a:rPr>
                        <a:t>120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tc>
                  <a:txBody>
                    <a:bodyPr/>
                    <a:lstStyle/>
                    <a:p>
                      <a:pPr marL="0" marR="0" algn="ctr">
                        <a:spcBef>
                          <a:spcPts val="0"/>
                        </a:spcBef>
                        <a:spcAft>
                          <a:spcPts val="0"/>
                        </a:spcAft>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247512567"/>
                  </a:ext>
                </a:extLst>
              </a:tr>
            </a:tbl>
          </a:graphicData>
        </a:graphic>
      </p:graphicFrame>
    </p:spTree>
    <p:extLst>
      <p:ext uri="{BB962C8B-B14F-4D97-AF65-F5344CB8AC3E}">
        <p14:creationId xmlns:p14="http://schemas.microsoft.com/office/powerpoint/2010/main" val="132092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Trainees and Investigators become Leaders</a:t>
            </a:r>
          </a:p>
        </p:txBody>
      </p:sp>
      <p:sp>
        <p:nvSpPr>
          <p:cNvPr id="3" name="Content Placeholder 2"/>
          <p:cNvSpPr>
            <a:spLocks noGrp="1"/>
          </p:cNvSpPr>
          <p:nvPr>
            <p:ph idx="1"/>
          </p:nvPr>
        </p:nvSpPr>
        <p:spPr/>
        <p:txBody>
          <a:bodyPr>
            <a:normAutofit/>
          </a:bodyPr>
          <a:lstStyle/>
          <a:p>
            <a:pPr lvl="2"/>
            <a:r>
              <a:rPr lang="en-US" dirty="0"/>
              <a:t>Examples</a:t>
            </a:r>
          </a:p>
          <a:p>
            <a:pPr lvl="3"/>
            <a:r>
              <a:rPr lang="en-US" dirty="0"/>
              <a:t>Dr. Ali Hosni, CCTG New Investigator Practicum Program; Co-Chair HN11 trial Co-PI of CIHR Grant HN11; </a:t>
            </a:r>
          </a:p>
          <a:p>
            <a:pPr lvl="3"/>
            <a:r>
              <a:rPr lang="en-US" dirty="0"/>
              <a:t>Dr. Bethany </a:t>
            </a:r>
            <a:r>
              <a:rPr lang="en-US" dirty="0" err="1"/>
              <a:t>Monteith</a:t>
            </a:r>
            <a:r>
              <a:rPr lang="en-US" dirty="0"/>
              <a:t> CCTG Fellowship; Hematology Disease Site Member</a:t>
            </a:r>
          </a:p>
          <a:p>
            <a:pPr lvl="3"/>
            <a:r>
              <a:rPr lang="en-US" dirty="0"/>
              <a:t>Dr. Marshall </a:t>
            </a:r>
            <a:r>
              <a:rPr lang="en-US" dirty="0" err="1"/>
              <a:t>Pitz</a:t>
            </a:r>
            <a:r>
              <a:rPr lang="en-US" dirty="0"/>
              <a:t>; 2016 Recipient of the Elizabeth </a:t>
            </a:r>
            <a:r>
              <a:rPr lang="en-US" dirty="0" err="1"/>
              <a:t>Eisenhauer</a:t>
            </a:r>
            <a:r>
              <a:rPr lang="en-US" dirty="0"/>
              <a:t> Young Investigator Award; Incoming Brain DSC Co-Chair (Spring 2022)</a:t>
            </a:r>
          </a:p>
          <a:p>
            <a:pPr lvl="3"/>
            <a:r>
              <a:rPr lang="en-US" dirty="0"/>
              <a:t>Dr. Michael Ong; 2021 Recipient of the Elizabeth </a:t>
            </a:r>
            <a:r>
              <a:rPr lang="en-US" dirty="0" err="1"/>
              <a:t>Eisenhauer</a:t>
            </a:r>
            <a:r>
              <a:rPr lang="en-US" dirty="0"/>
              <a:t> Young Investigator Award; Melanoma IND WG Leader, </a:t>
            </a:r>
          </a:p>
          <a:p>
            <a:pPr lvl="2"/>
            <a:r>
              <a:rPr lang="en-US" dirty="0"/>
              <a:t>Leaders become internationally recognized</a:t>
            </a:r>
          </a:p>
          <a:p>
            <a:pPr lvl="3"/>
            <a:r>
              <a:rPr lang="en-US" dirty="0"/>
              <a:t>Gairdner Wightman Awardees: Frances Shepherd, Elizabeth </a:t>
            </a:r>
            <a:r>
              <a:rPr lang="en-US" dirty="0" err="1"/>
              <a:t>Eisenhauer</a:t>
            </a:r>
            <a:endParaRPr lang="en-US" dirty="0"/>
          </a:p>
          <a:p>
            <a:endParaRPr lang="en-US" dirty="0"/>
          </a:p>
        </p:txBody>
      </p:sp>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9134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CCTG “Firsts”</a:t>
            </a:r>
          </a:p>
        </p:txBody>
      </p:sp>
      <p:sp>
        <p:nvSpPr>
          <p:cNvPr id="3" name="Content Placeholder 2"/>
          <p:cNvSpPr>
            <a:spLocks noGrp="1"/>
          </p:cNvSpPr>
          <p:nvPr>
            <p:ph idx="1"/>
          </p:nvPr>
        </p:nvSpPr>
        <p:spPr/>
        <p:txBody>
          <a:bodyPr>
            <a:normAutofit fontScale="70000" lnSpcReduction="20000"/>
          </a:bodyPr>
          <a:lstStyle/>
          <a:p>
            <a:r>
              <a:rPr lang="en-US" dirty="0"/>
              <a:t>Canadian-wide cancer research network.</a:t>
            </a:r>
          </a:p>
          <a:p>
            <a:r>
              <a:rPr lang="en-US" dirty="0"/>
              <a:t>Lead new investigational drug trials, international cancer treatment trials, new cancer drug approvals worldwide.</a:t>
            </a:r>
          </a:p>
          <a:p>
            <a:r>
              <a:rPr lang="en-US" dirty="0"/>
              <a:t>Conduct all phases of trials, all treatment modalities, for all patients, all cancers and across cancer trajectory.</a:t>
            </a:r>
          </a:p>
          <a:p>
            <a:r>
              <a:rPr lang="en-US" dirty="0"/>
              <a:t>Canadian led multi-centre precision medicine platform trials matching patients to specific therapies based on genetic profile.</a:t>
            </a:r>
          </a:p>
          <a:p>
            <a:r>
              <a:rPr lang="en-US" dirty="0"/>
              <a:t>Patient representative committee and engagement across all trial activities, </a:t>
            </a:r>
          </a:p>
          <a:p>
            <a:r>
              <a:rPr lang="en-US" dirty="0"/>
              <a:t>Economic analysis committee.</a:t>
            </a:r>
          </a:p>
          <a:p>
            <a:r>
              <a:rPr lang="en-US" dirty="0"/>
              <a:t>Trial biobank &amp; trial data sharing policy and platform available for research.</a:t>
            </a:r>
          </a:p>
          <a:p>
            <a:r>
              <a:rPr lang="en-US" dirty="0"/>
              <a:t>First and only non-US member of the US National Clinical Trials Network.</a:t>
            </a:r>
          </a:p>
          <a:p>
            <a:pPr marL="0" indent="0">
              <a:buNone/>
            </a:pPr>
            <a:endParaRPr lang="en-US" dirty="0"/>
          </a:p>
        </p:txBody>
      </p:sp>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140562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9" y="769238"/>
            <a:ext cx="4032448" cy="4322792"/>
          </a:xfrm>
        </p:spPr>
        <p:txBody>
          <a:bodyPr>
            <a:normAutofit/>
          </a:bodyPr>
          <a:lstStyle/>
          <a:p>
            <a:pPr>
              <a:lnSpc>
                <a:spcPct val="110000"/>
              </a:lnSpc>
              <a:spcBef>
                <a:spcPts val="0"/>
              </a:spcBef>
            </a:pPr>
            <a:r>
              <a:rPr lang="en-CA" sz="1000" b="1" dirty="0"/>
              <a:t>Symptom control </a:t>
            </a:r>
          </a:p>
          <a:p>
            <a:pPr lvl="2">
              <a:lnSpc>
                <a:spcPct val="110000"/>
              </a:lnSpc>
              <a:spcBef>
                <a:spcPts val="0"/>
              </a:spcBef>
            </a:pPr>
            <a:r>
              <a:rPr lang="en-CA" sz="900" dirty="0"/>
              <a:t>Corticosteroids and 5HT3 antagonists are effective in reducing N/V of chemotherapy. </a:t>
            </a:r>
          </a:p>
          <a:p>
            <a:pPr lvl="2">
              <a:lnSpc>
                <a:spcPct val="110000"/>
              </a:lnSpc>
              <a:spcBef>
                <a:spcPts val="0"/>
              </a:spcBef>
            </a:pPr>
            <a:r>
              <a:rPr lang="en-CA" sz="900" dirty="0"/>
              <a:t>Corticosteroid and SBRT for pain control</a:t>
            </a:r>
          </a:p>
          <a:p>
            <a:pPr>
              <a:lnSpc>
                <a:spcPct val="110000"/>
              </a:lnSpc>
              <a:spcBef>
                <a:spcPts val="0"/>
              </a:spcBef>
            </a:pPr>
            <a:r>
              <a:rPr lang="en-CA" sz="1000" b="1" dirty="0"/>
              <a:t>Brain</a:t>
            </a:r>
          </a:p>
          <a:p>
            <a:pPr lvl="2">
              <a:lnSpc>
                <a:spcPct val="110000"/>
              </a:lnSpc>
              <a:spcBef>
                <a:spcPts val="0"/>
              </a:spcBef>
            </a:pPr>
            <a:r>
              <a:rPr lang="en-CA" sz="900" dirty="0" err="1"/>
              <a:t>Temozolomide</a:t>
            </a:r>
            <a:r>
              <a:rPr lang="en-CA" sz="900" dirty="0"/>
              <a:t> in GBM, </a:t>
            </a:r>
          </a:p>
          <a:p>
            <a:pPr lvl="2">
              <a:lnSpc>
                <a:spcPct val="110000"/>
              </a:lnSpc>
              <a:spcBef>
                <a:spcPts val="0"/>
              </a:spcBef>
            </a:pPr>
            <a:r>
              <a:rPr lang="en-CA" sz="900" dirty="0"/>
              <a:t>Radiotherapy for CNS metastases</a:t>
            </a:r>
          </a:p>
          <a:p>
            <a:pPr>
              <a:lnSpc>
                <a:spcPct val="110000"/>
              </a:lnSpc>
              <a:spcBef>
                <a:spcPts val="0"/>
              </a:spcBef>
            </a:pPr>
            <a:r>
              <a:rPr lang="en-CA" sz="1000" b="1" dirty="0"/>
              <a:t>Breast</a:t>
            </a:r>
          </a:p>
          <a:p>
            <a:pPr lvl="2">
              <a:lnSpc>
                <a:spcPct val="110000"/>
              </a:lnSpc>
              <a:spcBef>
                <a:spcPts val="0"/>
              </a:spcBef>
            </a:pPr>
            <a:r>
              <a:rPr lang="en-CA" sz="900" dirty="0" err="1"/>
              <a:t>Anthracyclines</a:t>
            </a:r>
            <a:r>
              <a:rPr lang="en-CA" sz="900" dirty="0"/>
              <a:t>, antiestrogen therapies, HER2, surgery and radiation</a:t>
            </a:r>
          </a:p>
          <a:p>
            <a:pPr lvl="2">
              <a:lnSpc>
                <a:spcPct val="110000"/>
              </a:lnSpc>
              <a:spcBef>
                <a:spcPts val="0"/>
              </a:spcBef>
            </a:pPr>
            <a:r>
              <a:rPr lang="en-CA" sz="900" dirty="0"/>
              <a:t>Prevention, local, locally advanced, metastatic disease</a:t>
            </a:r>
          </a:p>
          <a:p>
            <a:pPr>
              <a:lnSpc>
                <a:spcPct val="110000"/>
              </a:lnSpc>
              <a:spcBef>
                <a:spcPts val="0"/>
              </a:spcBef>
            </a:pPr>
            <a:r>
              <a:rPr lang="en-CA" sz="1000" b="1" dirty="0"/>
              <a:t>GI</a:t>
            </a:r>
          </a:p>
          <a:p>
            <a:pPr lvl="2">
              <a:lnSpc>
                <a:spcPct val="110000"/>
              </a:lnSpc>
              <a:spcBef>
                <a:spcPts val="0"/>
              </a:spcBef>
            </a:pPr>
            <a:r>
              <a:rPr lang="en-CA" sz="900" dirty="0"/>
              <a:t>5FU regimens, target therapies in CRC</a:t>
            </a:r>
          </a:p>
          <a:p>
            <a:pPr lvl="2">
              <a:lnSpc>
                <a:spcPct val="110000"/>
              </a:lnSpc>
              <a:spcBef>
                <a:spcPts val="0"/>
              </a:spcBef>
            </a:pPr>
            <a:r>
              <a:rPr lang="en-CA" sz="900" dirty="0"/>
              <a:t>Adjuvant therapy for pancreatic cancer</a:t>
            </a:r>
          </a:p>
          <a:p>
            <a:pPr>
              <a:lnSpc>
                <a:spcPct val="110000"/>
              </a:lnSpc>
              <a:spcBef>
                <a:spcPts val="0"/>
              </a:spcBef>
            </a:pPr>
            <a:r>
              <a:rPr lang="en-CA" sz="1000" b="1" dirty="0"/>
              <a:t>GU</a:t>
            </a:r>
          </a:p>
          <a:p>
            <a:pPr lvl="2">
              <a:lnSpc>
                <a:spcPct val="110000"/>
              </a:lnSpc>
              <a:spcBef>
                <a:spcPts val="0"/>
              </a:spcBef>
            </a:pPr>
            <a:r>
              <a:rPr lang="en-CA" sz="900" dirty="0"/>
              <a:t>Androgen blockade, radiotherapy, Prostate cancer</a:t>
            </a:r>
          </a:p>
          <a:p>
            <a:pPr>
              <a:lnSpc>
                <a:spcPct val="110000"/>
              </a:lnSpc>
              <a:spcBef>
                <a:spcPts val="0"/>
              </a:spcBef>
            </a:pPr>
            <a:r>
              <a:rPr lang="en-CA" sz="1000" b="1" dirty="0" err="1"/>
              <a:t>Gyne</a:t>
            </a:r>
            <a:r>
              <a:rPr lang="en-CA" sz="1000" b="1" dirty="0"/>
              <a:t>:</a:t>
            </a:r>
          </a:p>
          <a:p>
            <a:pPr lvl="2">
              <a:lnSpc>
                <a:spcPct val="110000"/>
              </a:lnSpc>
              <a:spcBef>
                <a:spcPts val="0"/>
              </a:spcBef>
            </a:pPr>
            <a:r>
              <a:rPr lang="en-CA" sz="900" b="1" dirty="0"/>
              <a:t>Paclitaxel and carboplatin  in ovarian cancer</a:t>
            </a:r>
          </a:p>
          <a:p>
            <a:pPr>
              <a:lnSpc>
                <a:spcPct val="110000"/>
              </a:lnSpc>
              <a:spcBef>
                <a:spcPts val="0"/>
              </a:spcBef>
            </a:pPr>
            <a:r>
              <a:rPr lang="en-CA" sz="1000" b="1" dirty="0"/>
              <a:t>Hematology</a:t>
            </a:r>
          </a:p>
          <a:p>
            <a:pPr lvl="2">
              <a:lnSpc>
                <a:spcPct val="110000"/>
              </a:lnSpc>
              <a:spcBef>
                <a:spcPts val="0"/>
              </a:spcBef>
            </a:pPr>
            <a:r>
              <a:rPr lang="en-CA" sz="900" dirty="0"/>
              <a:t>ABVD and radiotherapy in HD</a:t>
            </a:r>
          </a:p>
          <a:p>
            <a:pPr lvl="2">
              <a:lnSpc>
                <a:spcPct val="110000"/>
              </a:lnSpc>
              <a:spcBef>
                <a:spcPts val="0"/>
              </a:spcBef>
            </a:pPr>
            <a:r>
              <a:rPr lang="en-CA" sz="900" dirty="0"/>
              <a:t>Induction/consolidation in AML</a:t>
            </a:r>
          </a:p>
          <a:p>
            <a:pPr lvl="2">
              <a:lnSpc>
                <a:spcPct val="110000"/>
              </a:lnSpc>
              <a:spcBef>
                <a:spcPts val="0"/>
              </a:spcBef>
            </a:pPr>
            <a:r>
              <a:rPr lang="en-CA" sz="900" dirty="0"/>
              <a:t>Chemotherapies for NHL</a:t>
            </a:r>
          </a:p>
          <a:p>
            <a:pPr lvl="2">
              <a:lnSpc>
                <a:spcPct val="110000"/>
              </a:lnSpc>
              <a:spcBef>
                <a:spcPts val="0"/>
              </a:spcBef>
            </a:pPr>
            <a:r>
              <a:rPr lang="en-CA" sz="900" dirty="0"/>
              <a:t>DCF in Hairy Cell Leukemia</a:t>
            </a:r>
          </a:p>
          <a:p>
            <a:pPr>
              <a:lnSpc>
                <a:spcPct val="110000"/>
              </a:lnSpc>
              <a:spcBef>
                <a:spcPts val="0"/>
              </a:spcBef>
            </a:pPr>
            <a:r>
              <a:rPr lang="en-CA" sz="1000" b="1" dirty="0"/>
              <a:t>HN</a:t>
            </a:r>
          </a:p>
          <a:p>
            <a:pPr lvl="2">
              <a:lnSpc>
                <a:spcPct val="110000"/>
              </a:lnSpc>
              <a:spcBef>
                <a:spcPts val="0"/>
              </a:spcBef>
            </a:pPr>
            <a:r>
              <a:rPr lang="en-CA" sz="900" dirty="0"/>
              <a:t>Targeted therapies, platinum combinations </a:t>
            </a:r>
          </a:p>
          <a:p>
            <a:pPr>
              <a:lnSpc>
                <a:spcPct val="110000"/>
              </a:lnSpc>
              <a:spcBef>
                <a:spcPts val="0"/>
              </a:spcBef>
            </a:pPr>
            <a:endParaRPr lang="en-US" sz="1000" dirty="0"/>
          </a:p>
        </p:txBody>
      </p:sp>
      <p:sp>
        <p:nvSpPr>
          <p:cNvPr id="5" name="Content Placeholder 4"/>
          <p:cNvSpPr>
            <a:spLocks noGrp="1"/>
          </p:cNvSpPr>
          <p:nvPr>
            <p:ph sz="half" idx="2"/>
          </p:nvPr>
        </p:nvSpPr>
        <p:spPr>
          <a:xfrm>
            <a:off x="4700016" y="769238"/>
            <a:ext cx="4120456" cy="4322792"/>
          </a:xfrm>
        </p:spPr>
        <p:txBody>
          <a:bodyPr>
            <a:noAutofit/>
          </a:bodyPr>
          <a:lstStyle/>
          <a:p>
            <a:pPr>
              <a:spcBef>
                <a:spcPts val="0"/>
              </a:spcBef>
            </a:pPr>
            <a:r>
              <a:rPr lang="en-CA" sz="1000" b="1" dirty="0"/>
              <a:t>IND</a:t>
            </a:r>
          </a:p>
          <a:p>
            <a:pPr lvl="2">
              <a:spcBef>
                <a:spcPts val="0"/>
              </a:spcBef>
            </a:pPr>
            <a:r>
              <a:rPr lang="en-CA" sz="900" dirty="0"/>
              <a:t>Carboplatin, Paclitaxel, </a:t>
            </a:r>
            <a:r>
              <a:rPr lang="en-CA" sz="900" dirty="0" err="1"/>
              <a:t>Pemetrexed</a:t>
            </a:r>
            <a:endParaRPr lang="en-CA" sz="900" dirty="0"/>
          </a:p>
          <a:p>
            <a:pPr lvl="2">
              <a:spcBef>
                <a:spcPts val="0"/>
              </a:spcBef>
            </a:pPr>
            <a:r>
              <a:rPr lang="en-CA" sz="900" dirty="0"/>
              <a:t>Targeted therapies (EGFR, Anti-angiogenesis, </a:t>
            </a:r>
          </a:p>
          <a:p>
            <a:pPr lvl="2">
              <a:spcBef>
                <a:spcPts val="0"/>
              </a:spcBef>
            </a:pPr>
            <a:r>
              <a:rPr lang="en-CA" sz="900" dirty="0"/>
              <a:t>Basket/Platform trials</a:t>
            </a:r>
          </a:p>
          <a:p>
            <a:pPr>
              <a:spcBef>
                <a:spcPts val="0"/>
              </a:spcBef>
            </a:pPr>
            <a:r>
              <a:rPr lang="en-CA" sz="1000" b="1" dirty="0"/>
              <a:t>Lung Cancer </a:t>
            </a:r>
          </a:p>
          <a:p>
            <a:pPr lvl="2">
              <a:spcBef>
                <a:spcPts val="0"/>
              </a:spcBef>
            </a:pPr>
            <a:r>
              <a:rPr lang="en-CA" sz="900" dirty="0"/>
              <a:t>Etoposide and cisplatin and radiotherapy  in SCLC </a:t>
            </a:r>
            <a:endParaRPr lang="en-US" sz="900" dirty="0"/>
          </a:p>
          <a:p>
            <a:pPr lvl="2">
              <a:spcBef>
                <a:spcPts val="0"/>
              </a:spcBef>
            </a:pPr>
            <a:r>
              <a:rPr lang="en-US" sz="900" dirty="0"/>
              <a:t>Chemotherapy, targeted therapy and early </a:t>
            </a:r>
            <a:r>
              <a:rPr lang="en-US" sz="900" dirty="0" err="1"/>
              <a:t>radioatherapy</a:t>
            </a:r>
            <a:r>
              <a:rPr lang="en-US" sz="900" dirty="0"/>
              <a:t> in NSCLC </a:t>
            </a:r>
          </a:p>
          <a:p>
            <a:pPr lvl="2">
              <a:spcBef>
                <a:spcPts val="0"/>
              </a:spcBef>
            </a:pPr>
            <a:r>
              <a:rPr lang="en-CA" sz="900" dirty="0"/>
              <a:t> Efficacy of Platinum doublet, </a:t>
            </a:r>
            <a:r>
              <a:rPr lang="en-CA" sz="900" dirty="0" err="1"/>
              <a:t>Pemetrexed</a:t>
            </a:r>
            <a:r>
              <a:rPr lang="en-CA" sz="900" dirty="0"/>
              <a:t> and </a:t>
            </a:r>
            <a:r>
              <a:rPr lang="en-CA" sz="900" dirty="0" err="1"/>
              <a:t>erlotinib</a:t>
            </a:r>
            <a:r>
              <a:rPr lang="en-CA" sz="900" dirty="0"/>
              <a:t>  in advanced NSCLC</a:t>
            </a:r>
            <a:endParaRPr lang="en-CA" sz="900" b="1" dirty="0"/>
          </a:p>
          <a:p>
            <a:pPr>
              <a:spcBef>
                <a:spcPts val="0"/>
              </a:spcBef>
            </a:pPr>
            <a:r>
              <a:rPr lang="en-CA" sz="1000" b="1" dirty="0"/>
              <a:t>Melanoma </a:t>
            </a:r>
          </a:p>
          <a:p>
            <a:pPr lvl="2">
              <a:spcBef>
                <a:spcPts val="0"/>
              </a:spcBef>
            </a:pPr>
            <a:r>
              <a:rPr lang="en-CA" sz="900" dirty="0"/>
              <a:t>The first CCTG intergroup and first CCTG surgical trial.</a:t>
            </a:r>
          </a:p>
          <a:p>
            <a:pPr lvl="2">
              <a:spcBef>
                <a:spcPts val="0"/>
              </a:spcBef>
            </a:pPr>
            <a:r>
              <a:rPr lang="en-CA" sz="900" dirty="0"/>
              <a:t>Immunotherapies</a:t>
            </a:r>
            <a:endParaRPr lang="en-US" sz="900" dirty="0"/>
          </a:p>
          <a:p>
            <a:pPr>
              <a:spcBef>
                <a:spcPts val="0"/>
              </a:spcBef>
            </a:pPr>
            <a:r>
              <a:rPr lang="en-CA" sz="1000" b="1" dirty="0"/>
              <a:t>Sarcoma</a:t>
            </a:r>
          </a:p>
          <a:p>
            <a:pPr lvl="2">
              <a:spcBef>
                <a:spcPts val="0"/>
              </a:spcBef>
            </a:pPr>
            <a:r>
              <a:rPr lang="en-CA" sz="900" dirty="0"/>
              <a:t>XRT for STS</a:t>
            </a:r>
          </a:p>
          <a:p>
            <a:pPr>
              <a:spcBef>
                <a:spcPts val="0"/>
              </a:spcBef>
            </a:pPr>
            <a:r>
              <a:rPr lang="en-CA" sz="1000" b="1" dirty="0"/>
              <a:t>Quality of Life</a:t>
            </a:r>
          </a:p>
          <a:p>
            <a:pPr lvl="2">
              <a:spcBef>
                <a:spcPts val="0"/>
              </a:spcBef>
            </a:pPr>
            <a:r>
              <a:rPr lang="en-CA" sz="900" dirty="0">
                <a:solidFill>
                  <a:srgbClr val="000000"/>
                </a:solidFill>
              </a:rPr>
              <a:t>The first demonstration that QOL data could be successfully collected in cancer clinical trials, was a prognostic factor, minimally important difference.</a:t>
            </a:r>
            <a:endParaRPr lang="en-US" sz="900" dirty="0">
              <a:solidFill>
                <a:srgbClr val="000000"/>
              </a:solidFill>
            </a:endParaRPr>
          </a:p>
          <a:p>
            <a:pPr>
              <a:spcBef>
                <a:spcPts val="0"/>
              </a:spcBef>
            </a:pPr>
            <a:r>
              <a:rPr lang="en-CA" sz="1000" b="1" dirty="0"/>
              <a:t>Correlative Science</a:t>
            </a:r>
          </a:p>
          <a:p>
            <a:pPr lvl="2">
              <a:spcBef>
                <a:spcPts val="0"/>
              </a:spcBef>
            </a:pPr>
            <a:r>
              <a:rPr lang="en-CA" sz="900" dirty="0"/>
              <a:t>KRAS in CRC</a:t>
            </a:r>
          </a:p>
          <a:p>
            <a:pPr lvl="2">
              <a:spcBef>
                <a:spcPts val="0"/>
              </a:spcBef>
            </a:pPr>
            <a:r>
              <a:rPr lang="en-CA" sz="900" dirty="0"/>
              <a:t>EGFR mutations NSCLC</a:t>
            </a:r>
          </a:p>
          <a:p>
            <a:pPr lvl="2">
              <a:spcBef>
                <a:spcPts val="0"/>
              </a:spcBef>
            </a:pPr>
            <a:r>
              <a:rPr lang="en-CA" sz="900" dirty="0"/>
              <a:t>Breast Cancer</a:t>
            </a:r>
          </a:p>
          <a:p>
            <a:pPr>
              <a:spcBef>
                <a:spcPts val="0"/>
              </a:spcBef>
            </a:pPr>
            <a:r>
              <a:rPr lang="en-CA" sz="1000" b="1" dirty="0"/>
              <a:t>Methodology</a:t>
            </a:r>
          </a:p>
          <a:p>
            <a:pPr lvl="2">
              <a:spcBef>
                <a:spcPts val="0"/>
              </a:spcBef>
            </a:pPr>
            <a:r>
              <a:rPr lang="en-CA" sz="900" dirty="0"/>
              <a:t>“Pragmatic” approach to clinical trial design.</a:t>
            </a:r>
            <a:endParaRPr lang="en-US" sz="900" dirty="0"/>
          </a:p>
          <a:p>
            <a:pPr lvl="2">
              <a:spcBef>
                <a:spcPts val="0"/>
              </a:spcBef>
            </a:pPr>
            <a:r>
              <a:rPr lang="en-CA" sz="900" dirty="0"/>
              <a:t> </a:t>
            </a:r>
            <a:r>
              <a:rPr lang="en-CA" sz="900" dirty="0">
                <a:solidFill>
                  <a:srgbClr val="000000"/>
                </a:solidFill>
              </a:rPr>
              <a:t>One of the first economic analyses in cancer</a:t>
            </a:r>
            <a:endParaRPr lang="en-US" sz="900" dirty="0">
              <a:solidFill>
                <a:srgbClr val="000000"/>
              </a:solidFill>
            </a:endParaRPr>
          </a:p>
          <a:p>
            <a:pPr>
              <a:spcBef>
                <a:spcPts val="0"/>
              </a:spcBef>
            </a:pPr>
            <a:endParaRPr lang="en-US" sz="1000" dirty="0"/>
          </a:p>
        </p:txBody>
      </p:sp>
      <p:sp>
        <p:nvSpPr>
          <p:cNvPr id="2" name="Title 1"/>
          <p:cNvSpPr>
            <a:spLocks noGrp="1"/>
          </p:cNvSpPr>
          <p:nvPr>
            <p:ph type="title"/>
          </p:nvPr>
        </p:nvSpPr>
        <p:spPr>
          <a:xfrm>
            <a:off x="195513" y="127874"/>
            <a:ext cx="8496944" cy="411480"/>
          </a:xfrm>
        </p:spPr>
        <p:txBody>
          <a:bodyPr/>
          <a:lstStyle/>
          <a:p>
            <a:r>
              <a:rPr lang="en-US" dirty="0"/>
              <a:t>Notable CCTG Trials</a:t>
            </a:r>
          </a:p>
        </p:txBody>
      </p:sp>
    </p:spTree>
    <p:extLst>
      <p:ext uri="{BB962C8B-B14F-4D97-AF65-F5344CB8AC3E}">
        <p14:creationId xmlns:p14="http://schemas.microsoft.com/office/powerpoint/2010/main" val="312915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pPr marL="82296" indent="0">
              <a:buNone/>
            </a:pPr>
            <a:r>
              <a:rPr lang="en-US" dirty="0"/>
              <a:t>Educational Objectives:</a:t>
            </a:r>
          </a:p>
          <a:p>
            <a:pPr marL="82296" indent="0">
              <a:buNone/>
            </a:pPr>
            <a:r>
              <a:rPr lang="en-US" dirty="0"/>
              <a:t>To provide context and enhance understanding of </a:t>
            </a:r>
          </a:p>
          <a:p>
            <a:pPr marL="703009" lvl="1" indent="-385763">
              <a:buFont typeface="+mj-lt"/>
              <a:buAutoNum type="arabicPeriod"/>
            </a:pPr>
            <a:r>
              <a:rPr lang="en-US" dirty="0"/>
              <a:t>History of the CCTG</a:t>
            </a:r>
          </a:p>
          <a:p>
            <a:pPr marL="703009" lvl="1" indent="-385763">
              <a:buFont typeface="+mj-lt"/>
              <a:buAutoNum type="arabicPeriod"/>
            </a:pPr>
            <a:r>
              <a:rPr lang="en-US" dirty="0"/>
              <a:t>Recent Accomplishments</a:t>
            </a:r>
          </a:p>
          <a:p>
            <a:pPr marL="703009" lvl="1" indent="-385763">
              <a:buFont typeface="+mj-lt"/>
              <a:buAutoNum type="arabicPeriod"/>
            </a:pPr>
            <a:r>
              <a:rPr lang="en-US" dirty="0"/>
              <a:t>Priorities for next 5 years</a:t>
            </a:r>
          </a:p>
        </p:txBody>
      </p:sp>
      <p:sp>
        <p:nvSpPr>
          <p:cNvPr id="3" name="Title 2"/>
          <p:cNvSpPr>
            <a:spLocks noGrp="1"/>
          </p:cNvSpPr>
          <p:nvPr>
            <p:ph type="title"/>
          </p:nvPr>
        </p:nvSpPr>
        <p:spPr/>
        <p:txBody>
          <a:bodyPr/>
          <a:lstStyle/>
          <a:p>
            <a:r>
              <a:rPr lang="en-US" dirty="0"/>
              <a:t>Educational Objectives</a:t>
            </a:r>
          </a:p>
        </p:txBody>
      </p:sp>
    </p:spTree>
    <p:extLst>
      <p:ext uri="{BB962C8B-B14F-4D97-AF65-F5344CB8AC3E}">
        <p14:creationId xmlns:p14="http://schemas.microsoft.com/office/powerpoint/2010/main" val="92565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0ADD5-1FDC-4E42-9AC7-CBC078752B46}"/>
              </a:ext>
            </a:extLst>
          </p:cNvPr>
          <p:cNvSpPr/>
          <p:nvPr/>
        </p:nvSpPr>
        <p:spPr>
          <a:xfrm>
            <a:off x="0" y="1428749"/>
            <a:ext cx="9144000" cy="30057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9144000" cy="562946"/>
          </a:xfrm>
        </p:spPr>
        <p:txBody>
          <a:bodyPr/>
          <a:lstStyle/>
          <a:p>
            <a:r>
              <a:rPr lang="en-US" dirty="0">
                <a:latin typeface="Myriad Pro" panose="020B0503030403020204" pitchFamily="34" charset="0"/>
              </a:rPr>
              <a:t>CCTG Trials Benefit Canadians</a:t>
            </a:r>
          </a:p>
        </p:txBody>
      </p:sp>
      <p:sp>
        <p:nvSpPr>
          <p:cNvPr id="6" name="Rectangle 5"/>
          <p:cNvSpPr/>
          <p:nvPr/>
        </p:nvSpPr>
        <p:spPr>
          <a:xfrm>
            <a:off x="219353" y="1519501"/>
            <a:ext cx="2738345" cy="2769989"/>
          </a:xfrm>
          <a:prstGeom prst="rect">
            <a:avLst/>
          </a:prstGeom>
          <a:noFill/>
          <a:ln>
            <a:noFill/>
          </a:ln>
        </p:spPr>
        <p:txBody>
          <a:bodyPr wrap="square" lIns="91440" tIns="45720" rIns="91440" bIns="45720">
            <a:spAutoFit/>
          </a:bodyPr>
          <a:lstStyle/>
          <a:p>
            <a:r>
              <a:rPr lang="en-US" sz="2900" dirty="0">
                <a:solidFill>
                  <a:schemeClr val="tx1">
                    <a:lumMod val="75000"/>
                    <a:lumOff val="25000"/>
                  </a:schemeClr>
                </a:solidFill>
                <a:latin typeface="Calibri" panose="020F0502020204030204" pitchFamily="34" charset="0"/>
                <a:cs typeface="Calibri" panose="020F0502020204030204" pitchFamily="34" charset="0"/>
              </a:rPr>
              <a:t>CCTG led clinical trials identify the best treatments for patients with </a:t>
            </a:r>
            <a:r>
              <a:rPr lang="en-US" sz="2900" b="1" dirty="0">
                <a:solidFill>
                  <a:schemeClr val="tx1">
                    <a:lumMod val="75000"/>
                    <a:lumOff val="25000"/>
                  </a:schemeClr>
                </a:solidFill>
                <a:latin typeface="Calibri" panose="020F0502020204030204" pitchFamily="34" charset="0"/>
                <a:cs typeface="Calibri" panose="020F0502020204030204" pitchFamily="34" charset="0"/>
              </a:rPr>
              <a:t>ALL </a:t>
            </a:r>
            <a:r>
              <a:rPr lang="en-US" sz="2900" dirty="0">
                <a:solidFill>
                  <a:schemeClr val="tx1">
                    <a:lumMod val="75000"/>
                    <a:lumOff val="25000"/>
                  </a:schemeClr>
                </a:solidFill>
                <a:latin typeface="Calibri" panose="020F0502020204030204" pitchFamily="34" charset="0"/>
                <a:cs typeface="Calibri" panose="020F0502020204030204" pitchFamily="34" charset="0"/>
              </a:rPr>
              <a:t>of</a:t>
            </a:r>
            <a:r>
              <a:rPr lang="en-US" sz="2900" b="1" dirty="0">
                <a:solidFill>
                  <a:schemeClr val="tx1">
                    <a:lumMod val="75000"/>
                    <a:lumOff val="25000"/>
                  </a:schemeClr>
                </a:solidFill>
                <a:latin typeface="Calibri" panose="020F0502020204030204" pitchFamily="34" charset="0"/>
                <a:cs typeface="Calibri" panose="020F0502020204030204" pitchFamily="34" charset="0"/>
              </a:rPr>
              <a:t> </a:t>
            </a:r>
            <a:r>
              <a:rPr lang="en-US" sz="2900" dirty="0">
                <a:solidFill>
                  <a:schemeClr val="tx1">
                    <a:lumMod val="75000"/>
                    <a:lumOff val="25000"/>
                  </a:schemeClr>
                </a:solidFill>
                <a:latin typeface="Calibri" panose="020F0502020204030204" pitchFamily="34" charset="0"/>
                <a:cs typeface="Calibri" panose="020F0502020204030204" pitchFamily="34" charset="0"/>
              </a:rPr>
              <a:t>these cancer types</a:t>
            </a:r>
          </a:p>
        </p:txBody>
      </p:sp>
      <p:pic>
        <p:nvPicPr>
          <p:cNvPr id="4" name="Picture 3">
            <a:extLst>
              <a:ext uri="{FF2B5EF4-FFF2-40B4-BE49-F238E27FC236}">
                <a16:creationId xmlns:a16="http://schemas.microsoft.com/office/drawing/2014/main" id="{8F3093EF-D054-7CE8-10B7-4FAF5CE4A994}"/>
              </a:ext>
            </a:extLst>
          </p:cNvPr>
          <p:cNvPicPr>
            <a:picLocks noChangeAspect="1"/>
          </p:cNvPicPr>
          <p:nvPr/>
        </p:nvPicPr>
        <p:blipFill rotWithShape="1">
          <a:blip r:embed="rId3"/>
          <a:srcRect l="59133"/>
          <a:stretch/>
        </p:blipFill>
        <p:spPr>
          <a:xfrm>
            <a:off x="6211794" y="843557"/>
            <a:ext cx="2519662" cy="3987609"/>
          </a:xfrm>
          <a:prstGeom prst="rect">
            <a:avLst/>
          </a:prstGeom>
        </p:spPr>
      </p:pic>
      <p:pic>
        <p:nvPicPr>
          <p:cNvPr id="10" name="Picture 9">
            <a:extLst>
              <a:ext uri="{FF2B5EF4-FFF2-40B4-BE49-F238E27FC236}">
                <a16:creationId xmlns:a16="http://schemas.microsoft.com/office/drawing/2014/main" id="{7D81B233-ED63-6631-1EDF-39183BD7BB1E}"/>
              </a:ext>
            </a:extLst>
          </p:cNvPr>
          <p:cNvPicPr>
            <a:picLocks noChangeAspect="1"/>
          </p:cNvPicPr>
          <p:nvPr/>
        </p:nvPicPr>
        <p:blipFill rotWithShape="1">
          <a:blip r:embed="rId3"/>
          <a:srcRect r="58058"/>
          <a:stretch/>
        </p:blipFill>
        <p:spPr>
          <a:xfrm>
            <a:off x="3279027" y="811237"/>
            <a:ext cx="2585945" cy="3987609"/>
          </a:xfrm>
          <a:prstGeom prst="rect">
            <a:avLst/>
          </a:prstGeom>
        </p:spPr>
      </p:pic>
      <p:sp>
        <p:nvSpPr>
          <p:cNvPr id="9" name="Rectangle 8">
            <a:extLst>
              <a:ext uri="{FF2B5EF4-FFF2-40B4-BE49-F238E27FC236}">
                <a16:creationId xmlns:a16="http://schemas.microsoft.com/office/drawing/2014/main" id="{97C6CA2A-E571-B96D-DE8A-84A2ED43A6DD}"/>
              </a:ext>
            </a:extLst>
          </p:cNvPr>
          <p:cNvSpPr/>
          <p:nvPr/>
        </p:nvSpPr>
        <p:spPr>
          <a:xfrm rot="20429254">
            <a:off x="2227995" y="1648237"/>
            <a:ext cx="4275466" cy="1300356"/>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8000" b="1" dirty="0">
                <a:ln w="12700">
                  <a:solidFill>
                    <a:schemeClr val="tx2">
                      <a:lumMod val="75000"/>
                    </a:schemeClr>
                  </a:solidFill>
                  <a:prstDash val="solid"/>
                </a:ln>
                <a:solidFill>
                  <a:srgbClr val="338981"/>
                </a:solidFill>
                <a:effectLst>
                  <a:outerShdw dist="38100" dir="2640000" algn="bl" rotWithShape="0">
                    <a:schemeClr val="tx2">
                      <a:lumMod val="75000"/>
                    </a:schemeClr>
                  </a:outerShdw>
                </a:effectLst>
                <a:latin typeface="Calibri Light" panose="020F0302020204030204" pitchFamily="34" charset="0"/>
                <a:cs typeface="Calibri Light" panose="020F0302020204030204" pitchFamily="34" charset="0"/>
              </a:rPr>
              <a:t>PRICELESS</a:t>
            </a:r>
            <a:endParaRPr lang="en-US" sz="8000" b="1" dirty="0">
              <a:ln/>
              <a:solidFill>
                <a:srgbClr val="33898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624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Messages</a:t>
            </a:r>
          </a:p>
        </p:txBody>
      </p:sp>
      <p:sp>
        <p:nvSpPr>
          <p:cNvPr id="3" name="Content Placeholder 2"/>
          <p:cNvSpPr>
            <a:spLocks noGrp="1"/>
          </p:cNvSpPr>
          <p:nvPr>
            <p:ph idx="1"/>
          </p:nvPr>
        </p:nvSpPr>
        <p:spPr/>
        <p:txBody>
          <a:bodyPr>
            <a:normAutofit lnSpcReduction="10000"/>
          </a:bodyPr>
          <a:lstStyle/>
          <a:p>
            <a:r>
              <a:rPr lang="en-US" dirty="0"/>
              <a:t>Leading Canadian Cancer Research Network</a:t>
            </a:r>
          </a:p>
          <a:p>
            <a:r>
              <a:rPr lang="en-US" dirty="0"/>
              <a:t>Highly impactful</a:t>
            </a:r>
          </a:p>
          <a:p>
            <a:r>
              <a:rPr lang="en-US" dirty="0"/>
              <a:t>2022-2027 scientific priorities, objectives, activities will lead to new advances</a:t>
            </a:r>
          </a:p>
          <a:p>
            <a:r>
              <a:rPr lang="en-US" dirty="0"/>
              <a:t>Investigators and Clinical Trial Staff are critical to success</a:t>
            </a:r>
          </a:p>
          <a:p>
            <a:r>
              <a:rPr lang="en-US" dirty="0"/>
              <a:t>Enjoy the workshop and the beginning of your professional career with CCTG!</a:t>
            </a:r>
          </a:p>
        </p:txBody>
      </p:sp>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21</a:t>
            </a:fld>
            <a:endParaRPr lang="en-US"/>
          </a:p>
        </p:txBody>
      </p:sp>
    </p:spTree>
    <p:extLst>
      <p:ext uri="{BB962C8B-B14F-4D97-AF65-F5344CB8AC3E}">
        <p14:creationId xmlns:p14="http://schemas.microsoft.com/office/powerpoint/2010/main" val="323648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2AE449-DCC6-D0F5-9BB9-FC456D324B3F}"/>
              </a:ext>
            </a:extLst>
          </p:cNvPr>
          <p:cNvSpPr/>
          <p:nvPr/>
        </p:nvSpPr>
        <p:spPr>
          <a:xfrm>
            <a:off x="556183" y="3948777"/>
            <a:ext cx="8336297" cy="783213"/>
          </a:xfrm>
          <a:prstGeom prst="rect">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560932" y="1634854"/>
            <a:ext cx="8259540" cy="906511"/>
          </a:xfrm>
          <a:prstGeom prst="rect">
            <a:avLst/>
          </a:prstGeom>
          <a:solidFill>
            <a:srgbClr val="2448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solidFill>
                <a:srgbClr val="FFFFFF"/>
              </a:solidFill>
              <a:latin typeface="Calibri" panose="020F0502020204030204" pitchFamily="34" charset="0"/>
              <a:cs typeface="Calibri" panose="020F0502020204030204" pitchFamily="34" charset="0"/>
            </a:endParaRPr>
          </a:p>
        </p:txBody>
      </p:sp>
      <p:sp>
        <p:nvSpPr>
          <p:cNvPr id="32" name="Text Placeholder 1"/>
          <p:cNvSpPr txBox="1">
            <a:spLocks/>
          </p:cNvSpPr>
          <p:nvPr/>
        </p:nvSpPr>
        <p:spPr>
          <a:xfrm>
            <a:off x="565986" y="1728834"/>
            <a:ext cx="8113256" cy="689657"/>
          </a:xfrm>
          <a:prstGeom prst="rect">
            <a:avLst/>
          </a:prstGeom>
          <a:ln>
            <a:solidFill>
              <a:schemeClr val="accent4">
                <a:lumMod val="20000"/>
                <a:lumOff val="80000"/>
              </a:schemeClr>
            </a:solidFill>
            <a:prstDash val="dash"/>
          </a:ln>
        </p:spPr>
        <p:txBody>
          <a:bodyP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ts val="0"/>
              </a:spcBef>
            </a:pPr>
            <a:r>
              <a:rPr lang="en-CA" sz="1350" b="1" kern="0" dirty="0">
                <a:solidFill>
                  <a:schemeClr val="bg1"/>
                </a:solidFill>
                <a:latin typeface="Calibri" panose="020F0502020204030204" pitchFamily="34" charset="0"/>
                <a:cs typeface="Calibri" panose="020F0502020204030204" pitchFamily="34" charset="0"/>
              </a:rPr>
              <a:t>Created through strategic decision and program grant of the Canadian Cancer Society</a:t>
            </a:r>
          </a:p>
          <a:p>
            <a:pPr fontAlgn="base">
              <a:spcBef>
                <a:spcPts val="0"/>
              </a:spcBef>
            </a:pPr>
            <a:endParaRPr lang="en-CA" sz="1350" b="1" kern="0" dirty="0">
              <a:solidFill>
                <a:schemeClr val="bg1"/>
              </a:solidFill>
              <a:latin typeface="Calibri" panose="020F0502020204030204" pitchFamily="34" charset="0"/>
              <a:cs typeface="Calibri" panose="020F0502020204030204" pitchFamily="34" charset="0"/>
            </a:endParaRPr>
          </a:p>
          <a:p>
            <a:pPr fontAlgn="base">
              <a:spcBef>
                <a:spcPts val="0"/>
              </a:spcBef>
            </a:pPr>
            <a:r>
              <a:rPr lang="en-CA" sz="1350" kern="0" dirty="0">
                <a:solidFill>
                  <a:schemeClr val="bg1"/>
                </a:solidFill>
                <a:latin typeface="Calibri" panose="020F0502020204030204" pitchFamily="34" charset="0"/>
                <a:cs typeface="Calibri" panose="020F0502020204030204" pitchFamily="34" charset="0"/>
              </a:rPr>
              <a:t>Additional grants from public funders and industry</a:t>
            </a:r>
          </a:p>
        </p:txBody>
      </p:sp>
      <p:sp>
        <p:nvSpPr>
          <p:cNvPr id="40" name="Text Placeholder 1"/>
          <p:cNvSpPr txBox="1">
            <a:spLocks/>
          </p:cNvSpPr>
          <p:nvPr/>
        </p:nvSpPr>
        <p:spPr>
          <a:xfrm>
            <a:off x="565985" y="2943127"/>
            <a:ext cx="5167945" cy="852759"/>
          </a:xfrm>
          <a:prstGeom prst="rect">
            <a:avLst/>
          </a:prstGeom>
        </p:spPr>
        <p:txBody>
          <a:bodyPr>
            <a:noAutofit/>
          </a:bodyPr>
          <a:lstStyle>
            <a:lvl1pPr marL="227013" indent="-227013" algn="l" defTabSz="914400" rtl="0" eaLnBrk="1" latinLnBrk="0" hangingPunct="1">
              <a:spcBef>
                <a:spcPts val="800"/>
              </a:spcBef>
              <a:buFont typeface="Arial" panose="020B0604020202020204" pitchFamily="34" charset="0"/>
              <a:buChar char="•"/>
              <a:defRPr sz="2800" b="0" kern="1200">
                <a:solidFill>
                  <a:schemeClr val="tx1"/>
                </a:solidFill>
                <a:latin typeface="Calibri" panose="020F0502020204030204" pitchFamily="34" charset="0"/>
                <a:ea typeface="+mn-ea"/>
                <a:cs typeface="+mn-cs"/>
              </a:defRPr>
            </a:lvl1pPr>
            <a:lvl2pPr marL="461963" indent="-234950" algn="l" defTabSz="914400" rtl="0" eaLnBrk="1" latinLnBrk="0" hangingPunct="1">
              <a:spcBef>
                <a:spcPts val="300"/>
              </a:spcBef>
              <a:buClr>
                <a:srgbClr val="519136"/>
              </a:buClr>
              <a:buFont typeface="Wingdings" pitchFamily="2" charset="2"/>
              <a:buChar char="§"/>
              <a:defRPr sz="2400" kern="1200">
                <a:solidFill>
                  <a:schemeClr val="tx1"/>
                </a:solidFill>
                <a:latin typeface="Calibri" panose="020F0502020204030204" pitchFamily="34" charset="0"/>
                <a:ea typeface="+mn-ea"/>
                <a:cs typeface="+mn-cs"/>
              </a:defRPr>
            </a:lvl2pPr>
            <a:lvl3pPr marL="687388" indent="-225425" algn="l" defTabSz="914400" rtl="0" eaLnBrk="1" latinLnBrk="0" hangingPunct="1">
              <a:spcBef>
                <a:spcPts val="300"/>
              </a:spcBef>
              <a:buClr>
                <a:srgbClr val="519136"/>
              </a:buClr>
              <a:buFont typeface="Wingdings" pitchFamily="2" charset="2"/>
              <a:buChar char="§"/>
              <a:defRPr sz="2000" kern="1200">
                <a:solidFill>
                  <a:schemeClr val="tx1"/>
                </a:solidFill>
                <a:latin typeface="Calibri" panose="020F0502020204030204" pitchFamily="34" charset="0"/>
                <a:ea typeface="+mn-ea"/>
                <a:cs typeface="+mn-cs"/>
              </a:defRPr>
            </a:lvl3pPr>
            <a:lvl4pPr marL="914400" indent="-227013" algn="l" defTabSz="914400" rtl="0" eaLnBrk="1" latinLnBrk="0" hangingPunct="1">
              <a:spcBef>
                <a:spcPts val="300"/>
              </a:spcBef>
              <a:buClr>
                <a:srgbClr val="519136"/>
              </a:buClr>
              <a:buFont typeface="Wingdings" pitchFamily="2" charset="2"/>
              <a:buChar char="§"/>
              <a:defRPr sz="1800" kern="1200">
                <a:solidFill>
                  <a:schemeClr val="tx1"/>
                </a:solidFill>
                <a:latin typeface="Calibri" panose="020F0502020204030204" pitchFamily="34" charset="0"/>
                <a:ea typeface="+mn-ea"/>
                <a:cs typeface="+mn-cs"/>
              </a:defRPr>
            </a:lvl4pPr>
            <a:lvl5pPr marL="1141413" indent="-227013" algn="l" defTabSz="914400" rtl="0" eaLnBrk="1" latinLnBrk="0" hangingPunct="1">
              <a:spcBef>
                <a:spcPts val="300"/>
              </a:spcBef>
              <a:buClr>
                <a:srgbClr val="519136"/>
              </a:buClr>
              <a:buFont typeface="Wingdings" pitchFamily="2" charset="2"/>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base"/>
            <a:r>
              <a:rPr lang="en-CA" sz="1350" b="1" kern="0" dirty="0">
                <a:solidFill>
                  <a:schemeClr val="bg1"/>
                </a:solidFill>
                <a:cs typeface="Calibri" panose="020F0502020204030204" pitchFamily="34" charset="0"/>
              </a:rPr>
              <a:t>SCIENTIFIC AND OPERATIONAL EXCELLENCE</a:t>
            </a:r>
            <a:r>
              <a:rPr lang="en-CA" sz="1350" kern="0" dirty="0">
                <a:solidFill>
                  <a:schemeClr val="bg1"/>
                </a:solidFill>
                <a:cs typeface="Calibri" panose="020F0502020204030204" pitchFamily="34" charset="0"/>
              </a:rPr>
              <a:t>: Unique expertise; national and international phase I-III trial design and conduct</a:t>
            </a:r>
            <a:endParaRPr lang="en-CA" sz="1350" b="1" dirty="0">
              <a:solidFill>
                <a:srgbClr val="FFFFFF"/>
              </a:solidFill>
              <a:cs typeface="Calibri" panose="020F0502020204030204" pitchFamily="34" charset="0"/>
            </a:endParaRPr>
          </a:p>
          <a:p>
            <a:pPr fontAlgn="base"/>
            <a:r>
              <a:rPr lang="en-CA" sz="1350" b="1" dirty="0">
                <a:solidFill>
                  <a:srgbClr val="FFFFFF"/>
                </a:solidFill>
                <a:cs typeface="Calibri" panose="020F0502020204030204" pitchFamily="34" charset="0"/>
              </a:rPr>
              <a:t>EXTENSIVE EXPERT NETWORK</a:t>
            </a:r>
            <a:endParaRPr lang="en-CA" sz="1350" b="1" dirty="0">
              <a:solidFill>
                <a:schemeClr val="bg1"/>
              </a:solidFill>
              <a:cs typeface="Calibri" panose="020F0502020204030204" pitchFamily="34" charset="0"/>
            </a:endParaRPr>
          </a:p>
        </p:txBody>
      </p:sp>
      <p:sp>
        <p:nvSpPr>
          <p:cNvPr id="46" name="Rectangle 45"/>
          <p:cNvSpPr/>
          <p:nvPr/>
        </p:nvSpPr>
        <p:spPr>
          <a:xfrm>
            <a:off x="632023" y="2796732"/>
            <a:ext cx="8116442" cy="877163"/>
          </a:xfrm>
          <a:prstGeom prst="rect">
            <a:avLst/>
          </a:prstGeom>
          <a:ln>
            <a:solidFill>
              <a:schemeClr val="tx1"/>
            </a:solidFill>
            <a:prstDash val="dash"/>
          </a:ln>
        </p:spPr>
        <p:txBody>
          <a:bodyPr wrap="square">
            <a:spAutoFit/>
          </a:bodyPr>
          <a:lstStyle/>
          <a:p>
            <a:pPr>
              <a:spcBef>
                <a:spcPts val="450"/>
              </a:spcBef>
            </a:pPr>
            <a:r>
              <a:rPr lang="en-CA" sz="1700" dirty="0">
                <a:solidFill>
                  <a:srgbClr val="000000"/>
                </a:solidFill>
                <a:latin typeface="Calibri" panose="020F0502020204030204" pitchFamily="34" charset="0"/>
                <a:cs typeface="Calibri" panose="020F0502020204030204" pitchFamily="34" charset="0"/>
              </a:rPr>
              <a:t>CCTG Network </a:t>
            </a:r>
            <a:r>
              <a:rPr lang="en-CA" sz="1700" dirty="0">
                <a:solidFill>
                  <a:srgbClr val="519136"/>
                </a:solidFill>
                <a:latin typeface="Calibri" panose="020F0502020204030204" pitchFamily="34" charset="0"/>
                <a:cs typeface="Calibri" panose="020F0502020204030204" pitchFamily="34" charset="0"/>
              </a:rPr>
              <a:t>drives health care innovation </a:t>
            </a:r>
            <a:r>
              <a:rPr lang="en-CA" sz="1700" dirty="0">
                <a:solidFill>
                  <a:srgbClr val="000000"/>
                </a:solidFill>
                <a:latin typeface="Calibri" panose="020F0502020204030204" pitchFamily="34" charset="0"/>
                <a:cs typeface="Calibri" panose="020F0502020204030204" pitchFamily="34" charset="0"/>
              </a:rPr>
              <a:t>by developing and testing new cancer treatments and protocols and is a </a:t>
            </a:r>
            <a:r>
              <a:rPr lang="en-CA" sz="1700" dirty="0">
                <a:solidFill>
                  <a:srgbClr val="519136"/>
                </a:solidFill>
                <a:latin typeface="Calibri" panose="020F0502020204030204" pitchFamily="34" charset="0"/>
                <a:cs typeface="Calibri" panose="020F0502020204030204" pitchFamily="34" charset="0"/>
              </a:rPr>
              <a:t>mechanism for diffusion of innovation </a:t>
            </a:r>
            <a:r>
              <a:rPr lang="en-CA" sz="1700" dirty="0">
                <a:solidFill>
                  <a:srgbClr val="000000"/>
                </a:solidFill>
                <a:latin typeface="Calibri" panose="020F0502020204030204" pitchFamily="34" charset="0"/>
                <a:cs typeface="Calibri" panose="020F0502020204030204" pitchFamily="34" charset="0"/>
              </a:rPr>
              <a:t>through its investigator network.</a:t>
            </a:r>
          </a:p>
        </p:txBody>
      </p:sp>
      <p:sp>
        <p:nvSpPr>
          <p:cNvPr id="56" name="Text Placeholder 1"/>
          <p:cNvSpPr txBox="1">
            <a:spLocks/>
          </p:cNvSpPr>
          <p:nvPr/>
        </p:nvSpPr>
        <p:spPr>
          <a:xfrm>
            <a:off x="1181089" y="3688458"/>
            <a:ext cx="4824535" cy="460448"/>
          </a:xfrm>
          <a:prstGeom prst="rect">
            <a:avLst/>
          </a:prstGeom>
        </p:spPr>
        <p:txBody>
          <a:bodyPr>
            <a:noAutofit/>
          </a:bodyPr>
          <a:lstStyle>
            <a:lvl1pPr marL="227013" indent="-227013" algn="l" defTabSz="914400" rtl="0" eaLnBrk="1" latinLnBrk="0" hangingPunct="1">
              <a:spcBef>
                <a:spcPts val="800"/>
              </a:spcBef>
              <a:buFont typeface="Arial" panose="020B0604020202020204" pitchFamily="34" charset="0"/>
              <a:buChar char="•"/>
              <a:defRPr sz="2800" b="0" kern="1200">
                <a:solidFill>
                  <a:schemeClr val="tx1"/>
                </a:solidFill>
                <a:latin typeface="Calibri" panose="020F0502020204030204" pitchFamily="34" charset="0"/>
                <a:ea typeface="+mn-ea"/>
                <a:cs typeface="+mn-cs"/>
              </a:defRPr>
            </a:lvl1pPr>
            <a:lvl2pPr marL="461963" indent="-234950" algn="l" defTabSz="914400" rtl="0" eaLnBrk="1" latinLnBrk="0" hangingPunct="1">
              <a:spcBef>
                <a:spcPts val="300"/>
              </a:spcBef>
              <a:buClr>
                <a:srgbClr val="519136"/>
              </a:buClr>
              <a:buFont typeface="Wingdings" pitchFamily="2" charset="2"/>
              <a:buChar char="§"/>
              <a:defRPr sz="2400" kern="1200">
                <a:solidFill>
                  <a:schemeClr val="tx1"/>
                </a:solidFill>
                <a:latin typeface="Calibri" panose="020F0502020204030204" pitchFamily="34" charset="0"/>
                <a:ea typeface="+mn-ea"/>
                <a:cs typeface="+mn-cs"/>
              </a:defRPr>
            </a:lvl2pPr>
            <a:lvl3pPr marL="687388" indent="-225425" algn="l" defTabSz="914400" rtl="0" eaLnBrk="1" latinLnBrk="0" hangingPunct="1">
              <a:spcBef>
                <a:spcPts val="300"/>
              </a:spcBef>
              <a:buClr>
                <a:srgbClr val="519136"/>
              </a:buClr>
              <a:buFont typeface="Wingdings" pitchFamily="2" charset="2"/>
              <a:buChar char="§"/>
              <a:defRPr sz="2000" kern="1200">
                <a:solidFill>
                  <a:schemeClr val="tx1"/>
                </a:solidFill>
                <a:latin typeface="Calibri" panose="020F0502020204030204" pitchFamily="34" charset="0"/>
                <a:ea typeface="+mn-ea"/>
                <a:cs typeface="+mn-cs"/>
              </a:defRPr>
            </a:lvl3pPr>
            <a:lvl4pPr marL="914400" indent="-227013" algn="l" defTabSz="914400" rtl="0" eaLnBrk="1" latinLnBrk="0" hangingPunct="1">
              <a:spcBef>
                <a:spcPts val="300"/>
              </a:spcBef>
              <a:buClr>
                <a:srgbClr val="519136"/>
              </a:buClr>
              <a:buFont typeface="Wingdings" pitchFamily="2" charset="2"/>
              <a:buChar char="§"/>
              <a:defRPr sz="1800" kern="1200">
                <a:solidFill>
                  <a:schemeClr val="tx1"/>
                </a:solidFill>
                <a:latin typeface="Calibri" panose="020F0502020204030204" pitchFamily="34" charset="0"/>
                <a:ea typeface="+mn-ea"/>
                <a:cs typeface="+mn-cs"/>
              </a:defRPr>
            </a:lvl4pPr>
            <a:lvl5pPr marL="1141413" indent="-227013" algn="l" defTabSz="914400" rtl="0" eaLnBrk="1" latinLnBrk="0" hangingPunct="1">
              <a:spcBef>
                <a:spcPts val="300"/>
              </a:spcBef>
              <a:buClr>
                <a:srgbClr val="519136"/>
              </a:buClr>
              <a:buFont typeface="Wingdings" pitchFamily="2" charset="2"/>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base"/>
            <a:endParaRPr lang="en-CA" sz="1350" dirty="0">
              <a:solidFill>
                <a:srgbClr val="FFFFFF"/>
              </a:solidFill>
              <a:cs typeface="Calibri" panose="020F0502020204030204" pitchFamily="34" charset="0"/>
            </a:endParaRPr>
          </a:p>
        </p:txBody>
      </p:sp>
      <p:sp>
        <p:nvSpPr>
          <p:cNvPr id="6" name="TextBox 5"/>
          <p:cNvSpPr txBox="1"/>
          <p:nvPr/>
        </p:nvSpPr>
        <p:spPr>
          <a:xfrm>
            <a:off x="556183" y="898846"/>
            <a:ext cx="7928483" cy="646331"/>
          </a:xfrm>
          <a:prstGeom prst="rect">
            <a:avLst/>
          </a:prstGeom>
          <a:noFill/>
        </p:spPr>
        <p:txBody>
          <a:bodyPr wrap="square" rtlCol="0">
            <a:spAutoFit/>
          </a:bodyPr>
          <a:lstStyle/>
          <a:p>
            <a:pPr algn="ctr"/>
            <a:r>
              <a:rPr lang="en-CA" dirty="0">
                <a:solidFill>
                  <a:srgbClr val="24484A"/>
                </a:solidFill>
                <a:latin typeface="Calibri" panose="020F0502020204030204" pitchFamily="34" charset="0"/>
                <a:ea typeface="Calibri" charset="0"/>
                <a:cs typeface="Calibri" panose="020F0502020204030204" pitchFamily="34" charset="0"/>
              </a:rPr>
              <a:t>CCTG is a Canadian-based </a:t>
            </a:r>
            <a:r>
              <a:rPr lang="en-CA" b="1" dirty="0">
                <a:solidFill>
                  <a:srgbClr val="24484A"/>
                </a:solidFill>
                <a:latin typeface="Calibri" panose="020F0502020204030204" pitchFamily="34" charset="0"/>
                <a:ea typeface="Calibri" charset="0"/>
                <a:cs typeface="Calibri" panose="020F0502020204030204" pitchFamily="34" charset="0"/>
              </a:rPr>
              <a:t>ACADEMIC RESEARCH NETWORK </a:t>
            </a:r>
            <a:r>
              <a:rPr lang="en-CA" dirty="0">
                <a:solidFill>
                  <a:srgbClr val="24484A"/>
                </a:solidFill>
                <a:latin typeface="Calibri" panose="020F0502020204030204" pitchFamily="34" charset="0"/>
                <a:ea typeface="Calibri" charset="0"/>
                <a:cs typeface="Calibri" panose="020F0502020204030204" pitchFamily="34" charset="0"/>
              </a:rPr>
              <a:t>with more than  </a:t>
            </a:r>
          </a:p>
          <a:p>
            <a:pPr algn="ctr"/>
            <a:r>
              <a:rPr lang="en-CA" dirty="0">
                <a:solidFill>
                  <a:srgbClr val="24484A"/>
                </a:solidFill>
                <a:latin typeface="Calibri" panose="020F0502020204030204" pitchFamily="34" charset="0"/>
                <a:ea typeface="Calibri" charset="0"/>
                <a:cs typeface="Calibri" panose="020F0502020204030204" pitchFamily="34" charset="0"/>
              </a:rPr>
              <a:t>40 years of experience in the fight to end cancer.</a:t>
            </a:r>
          </a:p>
        </p:txBody>
      </p:sp>
      <p:sp>
        <p:nvSpPr>
          <p:cNvPr id="8" name="TextBox 7"/>
          <p:cNvSpPr txBox="1"/>
          <p:nvPr/>
        </p:nvSpPr>
        <p:spPr>
          <a:xfrm>
            <a:off x="740004" y="232340"/>
            <a:ext cx="7560840" cy="584775"/>
          </a:xfrm>
          <a:prstGeom prst="rect">
            <a:avLst/>
          </a:prstGeom>
          <a:noFill/>
        </p:spPr>
        <p:txBody>
          <a:bodyPr wrap="square" rtlCol="0">
            <a:spAutoFit/>
          </a:bodyPr>
          <a:lstStyle/>
          <a:p>
            <a:pPr algn="ctr"/>
            <a:r>
              <a:rPr lang="en-CA" sz="3200" b="1" dirty="0">
                <a:solidFill>
                  <a:srgbClr val="519136"/>
                </a:solidFill>
                <a:latin typeface="Myriad Pro" panose="020B0503030403020204" pitchFamily="34" charset="0"/>
              </a:rPr>
              <a:t>Canadian Cancer Trials Group </a:t>
            </a:r>
          </a:p>
        </p:txBody>
      </p:sp>
      <p:sp>
        <p:nvSpPr>
          <p:cNvPr id="14" name="Rectangle 13"/>
          <p:cNvSpPr/>
          <p:nvPr/>
        </p:nvSpPr>
        <p:spPr>
          <a:xfrm>
            <a:off x="556182" y="2694256"/>
            <a:ext cx="8336297" cy="996185"/>
          </a:xfrm>
          <a:prstGeom prst="rect">
            <a:avLst/>
          </a:prstGeom>
          <a:noFill/>
          <a:ln w="317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374A-6E3B-7C8F-993A-C38015DD9195}"/>
              </a:ext>
            </a:extLst>
          </p:cNvPr>
          <p:cNvSpPr/>
          <p:nvPr/>
        </p:nvSpPr>
        <p:spPr>
          <a:xfrm>
            <a:off x="632023" y="4022090"/>
            <a:ext cx="8116442" cy="615553"/>
          </a:xfrm>
          <a:prstGeom prst="rect">
            <a:avLst/>
          </a:prstGeom>
          <a:ln>
            <a:solidFill>
              <a:schemeClr val="tx1"/>
            </a:solidFill>
            <a:prstDash val="dash"/>
          </a:ln>
        </p:spPr>
        <p:txBody>
          <a:bodyPr wrap="square">
            <a:spAutoFit/>
          </a:bodyPr>
          <a:lstStyle/>
          <a:p>
            <a:pPr>
              <a:spcBef>
                <a:spcPts val="450"/>
              </a:spcBef>
            </a:pPr>
            <a:r>
              <a:rPr lang="en-CA" sz="1700" dirty="0">
                <a:solidFill>
                  <a:schemeClr val="bg1"/>
                </a:solidFill>
                <a:latin typeface="Calibri" panose="020F0502020204030204" pitchFamily="34" charset="0"/>
                <a:cs typeface="Calibri" panose="020F0502020204030204" pitchFamily="34" charset="0"/>
              </a:rPr>
              <a:t>CCTG provides benefits to patients through early access to promising treatments on trials and identifying better treatments that become new standards of carer</a:t>
            </a:r>
          </a:p>
        </p:txBody>
      </p:sp>
    </p:spTree>
    <p:extLst>
      <p:ext uri="{BB962C8B-B14F-4D97-AF65-F5344CB8AC3E}">
        <p14:creationId xmlns:p14="http://schemas.microsoft.com/office/powerpoint/2010/main" val="212368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2268949"/>
            <a:ext cx="9144000" cy="5781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 name="Right Arrow 5">
            <a:extLst>
              <a:ext uri="{FF2B5EF4-FFF2-40B4-BE49-F238E27FC236}">
                <a16:creationId xmlns:a16="http://schemas.microsoft.com/office/drawing/2014/main" id="{049C99F1-E3DF-014D-84D1-44E9EFD8CE2B}"/>
              </a:ext>
            </a:extLst>
          </p:cNvPr>
          <p:cNvSpPr/>
          <p:nvPr/>
        </p:nvSpPr>
        <p:spPr>
          <a:xfrm>
            <a:off x="8742195" y="2431297"/>
            <a:ext cx="401806" cy="187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18" name="TextBox 17">
            <a:extLst>
              <a:ext uri="{FF2B5EF4-FFF2-40B4-BE49-F238E27FC236}">
                <a16:creationId xmlns:a16="http://schemas.microsoft.com/office/drawing/2014/main" id="{B0C229E9-7381-BD48-ABE4-C147E2ED29F9}"/>
              </a:ext>
            </a:extLst>
          </p:cNvPr>
          <p:cNvSpPr txBox="1"/>
          <p:nvPr/>
        </p:nvSpPr>
        <p:spPr>
          <a:xfrm rot="18897071">
            <a:off x="3446273" y="3602743"/>
            <a:ext cx="1605492"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Compliance Expanded</a:t>
            </a:r>
          </a:p>
        </p:txBody>
      </p:sp>
      <p:sp>
        <p:nvSpPr>
          <p:cNvPr id="11" name="TextBox 10">
            <a:extLst>
              <a:ext uri="{FF2B5EF4-FFF2-40B4-BE49-F238E27FC236}">
                <a16:creationId xmlns:a16="http://schemas.microsoft.com/office/drawing/2014/main" id="{3A1D2BD8-43E0-414D-85B1-EEB2A845336C}"/>
              </a:ext>
            </a:extLst>
          </p:cNvPr>
          <p:cNvSpPr txBox="1"/>
          <p:nvPr/>
        </p:nvSpPr>
        <p:spPr>
          <a:xfrm rot="18816183">
            <a:off x="3921248" y="3583446"/>
            <a:ext cx="1634956"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Relocation to new facility</a:t>
            </a:r>
          </a:p>
        </p:txBody>
      </p:sp>
      <p:sp>
        <p:nvSpPr>
          <p:cNvPr id="40" name="TextBox 39">
            <a:extLst>
              <a:ext uri="{FF2B5EF4-FFF2-40B4-BE49-F238E27FC236}">
                <a16:creationId xmlns:a16="http://schemas.microsoft.com/office/drawing/2014/main" id="{96B7A383-5011-DB44-8625-018C1C1E508D}"/>
              </a:ext>
            </a:extLst>
          </p:cNvPr>
          <p:cNvSpPr txBox="1"/>
          <p:nvPr/>
        </p:nvSpPr>
        <p:spPr>
          <a:xfrm rot="18957024">
            <a:off x="2596717" y="3478890"/>
            <a:ext cx="1620193"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NIH Intergroup Grant</a:t>
            </a:r>
          </a:p>
        </p:txBody>
      </p:sp>
      <p:sp>
        <p:nvSpPr>
          <p:cNvPr id="51" name="TextBox 50">
            <a:extLst>
              <a:ext uri="{FF2B5EF4-FFF2-40B4-BE49-F238E27FC236}">
                <a16:creationId xmlns:a16="http://schemas.microsoft.com/office/drawing/2014/main" id="{96B7A383-5011-DB44-8625-018C1C1E508D}"/>
              </a:ext>
            </a:extLst>
          </p:cNvPr>
          <p:cNvSpPr txBox="1"/>
          <p:nvPr/>
        </p:nvSpPr>
        <p:spPr>
          <a:xfrm rot="18957024">
            <a:off x="3021676" y="3538752"/>
            <a:ext cx="1593569"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Food and Drug Act </a:t>
            </a: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Div</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5</a:t>
            </a:r>
          </a:p>
        </p:txBody>
      </p:sp>
      <p:sp>
        <p:nvSpPr>
          <p:cNvPr id="52" name="TextBox 51">
            <a:extLst>
              <a:ext uri="{FF2B5EF4-FFF2-40B4-BE49-F238E27FC236}">
                <a16:creationId xmlns:a16="http://schemas.microsoft.com/office/drawing/2014/main" id="{96B7A383-5011-DB44-8625-018C1C1E508D}"/>
              </a:ext>
            </a:extLst>
          </p:cNvPr>
          <p:cNvSpPr txBox="1"/>
          <p:nvPr/>
        </p:nvSpPr>
        <p:spPr>
          <a:xfrm rot="18957024">
            <a:off x="2226030" y="3472293"/>
            <a:ext cx="1580680"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ICH GCP</a:t>
            </a:r>
          </a:p>
        </p:txBody>
      </p:sp>
      <p:sp>
        <p:nvSpPr>
          <p:cNvPr id="55" name="TextBox 54">
            <a:extLst>
              <a:ext uri="{FF2B5EF4-FFF2-40B4-BE49-F238E27FC236}">
                <a16:creationId xmlns:a16="http://schemas.microsoft.com/office/drawing/2014/main" id="{3A1D2BD8-43E0-414D-85B1-EEB2A845336C}"/>
              </a:ext>
            </a:extLst>
          </p:cNvPr>
          <p:cNvSpPr txBox="1"/>
          <p:nvPr/>
        </p:nvSpPr>
        <p:spPr>
          <a:xfrm rot="18816183">
            <a:off x="4836333" y="3479950"/>
            <a:ext cx="1378245"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MediDataRAVE</a:t>
            </a:r>
            <a:endPar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endParaRPr>
          </a:p>
        </p:txBody>
      </p:sp>
      <p:sp>
        <p:nvSpPr>
          <p:cNvPr id="2" name="Title 1">
            <a:extLst>
              <a:ext uri="{FF2B5EF4-FFF2-40B4-BE49-F238E27FC236}">
                <a16:creationId xmlns:a16="http://schemas.microsoft.com/office/drawing/2014/main" id="{31804FD1-4AE8-F44F-A16A-55F07E545CBA}"/>
              </a:ext>
            </a:extLst>
          </p:cNvPr>
          <p:cNvSpPr>
            <a:spLocks noGrp="1"/>
          </p:cNvSpPr>
          <p:nvPr>
            <p:ph type="title"/>
          </p:nvPr>
        </p:nvSpPr>
        <p:spPr>
          <a:xfrm>
            <a:off x="324101" y="75716"/>
            <a:ext cx="8496944" cy="411480"/>
          </a:xfrm>
        </p:spPr>
        <p:txBody>
          <a:bodyPr/>
          <a:lstStyle/>
          <a:p>
            <a:r>
              <a:rPr lang="en-CA" sz="3000" dirty="0"/>
              <a:t>CCTG – Key Milestones</a:t>
            </a:r>
          </a:p>
        </p:txBody>
      </p:sp>
      <p:sp>
        <p:nvSpPr>
          <p:cNvPr id="4" name="Slide Number Placeholder 3">
            <a:extLst>
              <a:ext uri="{FF2B5EF4-FFF2-40B4-BE49-F238E27FC236}">
                <a16:creationId xmlns:a16="http://schemas.microsoft.com/office/drawing/2014/main" id="{3BD667EE-C737-8547-9225-CBE2A1CFCC6E}"/>
              </a:ext>
            </a:extLst>
          </p:cNvPr>
          <p:cNvSpPr>
            <a:spLocks noGrp="1"/>
          </p:cNvSpPr>
          <p:nvPr>
            <p:ph type="sldNum" sz="quarter" idx="12"/>
          </p:nvPr>
        </p:nvSpPr>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238" b="0" i="0" u="none" strike="noStrike" kern="1200" cap="none" spc="0" normalizeH="0" baseline="0" noProof="0">
                <a:ln>
                  <a:noFill/>
                </a:ln>
                <a:solidFill>
                  <a:srgbClr val="FFFFFF"/>
                </a:solidFill>
                <a:effectLst/>
                <a:uLnTx/>
                <a:uFillTx/>
                <a:latin typeface="Franklin Gothic Book"/>
                <a:ea typeface="+mn-ea"/>
                <a:cs typeface="+mn-cs"/>
              </a:rPr>
              <a:pPr marL="0" marR="0" lvl="0" indent="0" algn="ctr" defTabSz="685783" rtl="0" eaLnBrk="1" fontAlgn="auto" latinLnBrk="0" hangingPunct="1">
                <a:lnSpc>
                  <a:spcPct val="100000"/>
                </a:lnSpc>
                <a:spcBef>
                  <a:spcPts val="0"/>
                </a:spcBef>
                <a:spcAft>
                  <a:spcPts val="0"/>
                </a:spcAft>
                <a:buClrTx/>
                <a:buSzTx/>
                <a:buFontTx/>
                <a:buNone/>
                <a:tabLst/>
                <a:defRPr/>
              </a:pPr>
              <a:t>4</a:t>
            </a:fld>
            <a:endParaRPr kumimoji="0" lang="en-US" sz="1238" b="0" i="0" u="none" strike="noStrike" kern="1200" cap="none" spc="0" normalizeH="0" baseline="0" noProof="0">
              <a:ln>
                <a:noFill/>
              </a:ln>
              <a:solidFill>
                <a:srgbClr val="FFFFFF"/>
              </a:solidFill>
              <a:effectLst/>
              <a:uLnTx/>
              <a:uFillTx/>
              <a:latin typeface="Franklin Gothic Book"/>
              <a:ea typeface="+mn-ea"/>
              <a:cs typeface="+mn-cs"/>
            </a:endParaRPr>
          </a:p>
        </p:txBody>
      </p:sp>
      <p:graphicFrame>
        <p:nvGraphicFramePr>
          <p:cNvPr id="5" name="Table 4">
            <a:extLst>
              <a:ext uri="{FF2B5EF4-FFF2-40B4-BE49-F238E27FC236}">
                <a16:creationId xmlns:a16="http://schemas.microsoft.com/office/drawing/2014/main" id="{9202F989-EDCE-DB41-998F-A0B8CCDB6612}"/>
              </a:ext>
            </a:extLst>
          </p:cNvPr>
          <p:cNvGraphicFramePr>
            <a:graphicFrameLocks noGrp="1"/>
          </p:cNvGraphicFramePr>
          <p:nvPr/>
        </p:nvGraphicFramePr>
        <p:xfrm>
          <a:off x="3" y="2389905"/>
          <a:ext cx="8964485" cy="342900"/>
        </p:xfrm>
        <a:graphic>
          <a:graphicData uri="http://schemas.openxmlformats.org/drawingml/2006/table">
            <a:tbl>
              <a:tblPr firstRow="1" bandRow="1">
                <a:tableStyleId>{5C22544A-7EE6-4342-B048-85BDC9FD1C3A}</a:tableStyleId>
              </a:tblPr>
              <a:tblGrid>
                <a:gridCol w="2134401">
                  <a:extLst>
                    <a:ext uri="{9D8B030D-6E8A-4147-A177-3AD203B41FA5}">
                      <a16:colId xmlns:a16="http://schemas.microsoft.com/office/drawing/2014/main" val="492096574"/>
                    </a:ext>
                  </a:extLst>
                </a:gridCol>
                <a:gridCol w="2134401">
                  <a:extLst>
                    <a:ext uri="{9D8B030D-6E8A-4147-A177-3AD203B41FA5}">
                      <a16:colId xmlns:a16="http://schemas.microsoft.com/office/drawing/2014/main" val="1568026957"/>
                    </a:ext>
                  </a:extLst>
                </a:gridCol>
                <a:gridCol w="2561282">
                  <a:extLst>
                    <a:ext uri="{9D8B030D-6E8A-4147-A177-3AD203B41FA5}">
                      <a16:colId xmlns:a16="http://schemas.microsoft.com/office/drawing/2014/main" val="3583844255"/>
                    </a:ext>
                  </a:extLst>
                </a:gridCol>
                <a:gridCol w="2134401">
                  <a:extLst>
                    <a:ext uri="{9D8B030D-6E8A-4147-A177-3AD203B41FA5}">
                      <a16:colId xmlns:a16="http://schemas.microsoft.com/office/drawing/2014/main" val="3564863480"/>
                    </a:ext>
                  </a:extLst>
                </a:gridCol>
              </a:tblGrid>
              <a:tr h="342900">
                <a:tc>
                  <a:txBody>
                    <a:bodyPr/>
                    <a:lstStyle/>
                    <a:p>
                      <a:pPr algn="ctr"/>
                      <a:r>
                        <a:rPr lang="en-CA" sz="700" dirty="0"/>
                        <a:t>1980-1989</a:t>
                      </a:r>
                    </a:p>
                  </a:txBody>
                  <a:tcPr marL="68580" marR="68580" marT="34290" marB="34290" anchor="ctr"/>
                </a:tc>
                <a:tc>
                  <a:txBody>
                    <a:bodyPr/>
                    <a:lstStyle/>
                    <a:p>
                      <a:pPr algn="ctr"/>
                      <a:r>
                        <a:rPr lang="en-CA" sz="700" dirty="0"/>
                        <a:t>1990-1999</a:t>
                      </a:r>
                    </a:p>
                  </a:txBody>
                  <a:tcPr marL="68580" marR="68580" marT="34290" marB="34290" anchor="ctr"/>
                </a:tc>
                <a:tc>
                  <a:txBody>
                    <a:bodyPr/>
                    <a:lstStyle/>
                    <a:p>
                      <a:pPr algn="ctr"/>
                      <a:r>
                        <a:rPr lang="en-CA" sz="700" dirty="0"/>
                        <a:t>2000-2009</a:t>
                      </a:r>
                    </a:p>
                  </a:txBody>
                  <a:tcPr marL="68580" marR="68580" marT="34290" marB="34290" anchor="ctr"/>
                </a:tc>
                <a:tc>
                  <a:txBody>
                    <a:bodyPr/>
                    <a:lstStyle/>
                    <a:p>
                      <a:pPr algn="ctr"/>
                      <a:r>
                        <a:rPr lang="en-CA" sz="700" dirty="0"/>
                        <a:t>2010-2019</a:t>
                      </a:r>
                    </a:p>
                  </a:txBody>
                  <a:tcPr marL="68580" marR="68580" marT="34290" marB="34290" anchor="ctr"/>
                </a:tc>
                <a:extLst>
                  <a:ext uri="{0D108BD9-81ED-4DB2-BD59-A6C34878D82A}">
                    <a16:rowId xmlns:a16="http://schemas.microsoft.com/office/drawing/2014/main" val="1439380432"/>
                  </a:ext>
                </a:extLst>
              </a:tr>
            </a:tbl>
          </a:graphicData>
        </a:graphic>
      </p:graphicFrame>
      <p:pic>
        <p:nvPicPr>
          <p:cNvPr id="15" name="Picture 4" descr="Dr. Joseph Pater, VP, Clinical &amp; Translational Research">
            <a:extLst>
              <a:ext uri="{FF2B5EF4-FFF2-40B4-BE49-F238E27FC236}">
                <a16:creationId xmlns:a16="http://schemas.microsoft.com/office/drawing/2014/main" id="{DEF16B24-6BE1-6C44-BF80-ADB4DA237CD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7030" y="457676"/>
            <a:ext cx="678671" cy="719267"/>
          </a:xfrm>
          <a:prstGeom prst="rect">
            <a:avLst/>
          </a:prstGeom>
          <a:noFill/>
          <a:effectLst>
            <a:outerShdw blurRad="3683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6" name="Picture 6" descr="E EISENHAUER">
            <a:extLst>
              <a:ext uri="{FF2B5EF4-FFF2-40B4-BE49-F238E27FC236}">
                <a16:creationId xmlns:a16="http://schemas.microsoft.com/office/drawing/2014/main" id="{69911B2B-9A31-7B47-A7C4-A08622374EF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8802" y="3746888"/>
            <a:ext cx="675477" cy="756535"/>
          </a:xfrm>
          <a:prstGeom prst="rect">
            <a:avLst/>
          </a:prstGeom>
          <a:noFill/>
          <a:effectLst>
            <a:outerShdw blurRad="3683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4725E1-D017-0642-A415-1B70EC0C2EBB}"/>
              </a:ext>
            </a:extLst>
          </p:cNvPr>
          <p:cNvSpPr txBox="1"/>
          <p:nvPr/>
        </p:nvSpPr>
        <p:spPr>
          <a:xfrm rot="19185204">
            <a:off x="-139160" y="1367404"/>
            <a:ext cx="1649454"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NCIC CTG Program Grant</a:t>
            </a:r>
          </a:p>
        </p:txBody>
      </p:sp>
      <p:sp>
        <p:nvSpPr>
          <p:cNvPr id="10" name="TextBox 9">
            <a:extLst>
              <a:ext uri="{FF2B5EF4-FFF2-40B4-BE49-F238E27FC236}">
                <a16:creationId xmlns:a16="http://schemas.microsoft.com/office/drawing/2014/main" id="{7A29DA9C-A0F3-3C42-A40A-F31607325F45}"/>
              </a:ext>
            </a:extLst>
          </p:cNvPr>
          <p:cNvSpPr txBox="1"/>
          <p:nvPr/>
        </p:nvSpPr>
        <p:spPr>
          <a:xfrm rot="19135554">
            <a:off x="3628682" y="1400402"/>
            <a:ext cx="1418456"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Tumour b</a:t>
            </a: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ank</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created</a:t>
            </a:r>
          </a:p>
        </p:txBody>
      </p:sp>
      <p:sp>
        <p:nvSpPr>
          <p:cNvPr id="12" name="TextBox 11">
            <a:extLst>
              <a:ext uri="{FF2B5EF4-FFF2-40B4-BE49-F238E27FC236}">
                <a16:creationId xmlns:a16="http://schemas.microsoft.com/office/drawing/2014/main" id="{BFCFDD67-C112-F04F-9DAC-66005F1AD154}"/>
              </a:ext>
            </a:extLst>
          </p:cNvPr>
          <p:cNvSpPr txBox="1"/>
          <p:nvPr/>
        </p:nvSpPr>
        <p:spPr>
          <a:xfrm rot="18816249">
            <a:off x="7219526" y="1421172"/>
            <a:ext cx="1146014"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NCI-NCTN Grant</a:t>
            </a:r>
          </a:p>
        </p:txBody>
      </p:sp>
      <p:sp>
        <p:nvSpPr>
          <p:cNvPr id="19" name="Down Arrow 18">
            <a:extLst>
              <a:ext uri="{FF2B5EF4-FFF2-40B4-BE49-F238E27FC236}">
                <a16:creationId xmlns:a16="http://schemas.microsoft.com/office/drawing/2014/main" id="{4729E68F-81E5-1E4B-A119-0685223A0917}"/>
              </a:ext>
            </a:extLst>
          </p:cNvPr>
          <p:cNvSpPr/>
          <p:nvPr/>
        </p:nvSpPr>
        <p:spPr>
          <a:xfrm>
            <a:off x="166230" y="2123006"/>
            <a:ext cx="129218" cy="2302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0" name="Down Arrow 19">
            <a:extLst>
              <a:ext uri="{FF2B5EF4-FFF2-40B4-BE49-F238E27FC236}">
                <a16:creationId xmlns:a16="http://schemas.microsoft.com/office/drawing/2014/main" id="{F36E94E5-BA69-EA45-ABBE-D329BBA84C32}"/>
              </a:ext>
            </a:extLst>
          </p:cNvPr>
          <p:cNvSpPr/>
          <p:nvPr/>
        </p:nvSpPr>
        <p:spPr>
          <a:xfrm>
            <a:off x="1043608" y="208701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1" name="Down Arrow 20">
            <a:extLst>
              <a:ext uri="{FF2B5EF4-FFF2-40B4-BE49-F238E27FC236}">
                <a16:creationId xmlns:a16="http://schemas.microsoft.com/office/drawing/2014/main" id="{2DB92A35-8835-3940-ACE3-8F4F7FBCD27C}"/>
              </a:ext>
            </a:extLst>
          </p:cNvPr>
          <p:cNvSpPr/>
          <p:nvPr/>
        </p:nvSpPr>
        <p:spPr>
          <a:xfrm>
            <a:off x="3830292" y="2101874"/>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3" name="Down Arrow 22">
            <a:extLst>
              <a:ext uri="{FF2B5EF4-FFF2-40B4-BE49-F238E27FC236}">
                <a16:creationId xmlns:a16="http://schemas.microsoft.com/office/drawing/2014/main" id="{8D16759C-791F-DA41-97B1-A98081506821}"/>
              </a:ext>
            </a:extLst>
          </p:cNvPr>
          <p:cNvSpPr/>
          <p:nvPr/>
        </p:nvSpPr>
        <p:spPr>
          <a:xfrm>
            <a:off x="8187199" y="208701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8" name="TextBox 7">
            <a:extLst>
              <a:ext uri="{FF2B5EF4-FFF2-40B4-BE49-F238E27FC236}">
                <a16:creationId xmlns:a16="http://schemas.microsoft.com/office/drawing/2014/main" id="{CD098495-3767-174D-9D18-31B503DD8144}"/>
              </a:ext>
            </a:extLst>
          </p:cNvPr>
          <p:cNvSpPr txBox="1"/>
          <p:nvPr/>
        </p:nvSpPr>
        <p:spPr>
          <a:xfrm rot="19034111">
            <a:off x="3592" y="3147406"/>
            <a:ext cx="902012"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IND Program</a:t>
            </a:r>
          </a:p>
        </p:txBody>
      </p:sp>
      <p:sp>
        <p:nvSpPr>
          <p:cNvPr id="13" name="TextBox 12">
            <a:extLst>
              <a:ext uri="{FF2B5EF4-FFF2-40B4-BE49-F238E27FC236}">
                <a16:creationId xmlns:a16="http://schemas.microsoft.com/office/drawing/2014/main" id="{DF65B6E4-6D50-8342-86F7-1127639B2F41}"/>
              </a:ext>
            </a:extLst>
          </p:cNvPr>
          <p:cNvSpPr txBox="1"/>
          <p:nvPr/>
        </p:nvSpPr>
        <p:spPr>
          <a:xfrm rot="18808964">
            <a:off x="7540464" y="1530853"/>
            <a:ext cx="1038741"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CFI MSI Grant</a:t>
            </a:r>
          </a:p>
        </p:txBody>
      </p:sp>
      <p:sp>
        <p:nvSpPr>
          <p:cNvPr id="14" name="TextBox 13">
            <a:extLst>
              <a:ext uri="{FF2B5EF4-FFF2-40B4-BE49-F238E27FC236}">
                <a16:creationId xmlns:a16="http://schemas.microsoft.com/office/drawing/2014/main" id="{545CEF57-D3CD-A944-83D9-9087E140752A}"/>
              </a:ext>
            </a:extLst>
          </p:cNvPr>
          <p:cNvSpPr txBox="1"/>
          <p:nvPr/>
        </p:nvSpPr>
        <p:spPr>
          <a:xfrm rot="19108516">
            <a:off x="3987457" y="1403313"/>
            <a:ext cx="1627088"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CCTG Global NDA trials</a:t>
            </a:r>
          </a:p>
        </p:txBody>
      </p:sp>
      <p:sp>
        <p:nvSpPr>
          <p:cNvPr id="24" name="Down Arrow 23">
            <a:extLst>
              <a:ext uri="{FF2B5EF4-FFF2-40B4-BE49-F238E27FC236}">
                <a16:creationId xmlns:a16="http://schemas.microsoft.com/office/drawing/2014/main" id="{8A9CCFF1-133E-1F46-BBFA-D011750DE7D7}"/>
              </a:ext>
            </a:extLst>
          </p:cNvPr>
          <p:cNvSpPr/>
          <p:nvPr/>
        </p:nvSpPr>
        <p:spPr>
          <a:xfrm rot="10800000">
            <a:off x="344145" y="2776767"/>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7" name="Down Arrow 26">
            <a:extLst>
              <a:ext uri="{FF2B5EF4-FFF2-40B4-BE49-F238E27FC236}">
                <a16:creationId xmlns:a16="http://schemas.microsoft.com/office/drawing/2014/main" id="{51B28BB6-BAEE-B04E-9DBD-E896E293D241}"/>
              </a:ext>
            </a:extLst>
          </p:cNvPr>
          <p:cNvSpPr/>
          <p:nvPr/>
        </p:nvSpPr>
        <p:spPr>
          <a:xfrm rot="10800000">
            <a:off x="3941413" y="2771760"/>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8" name="Down Arrow 27">
            <a:extLst>
              <a:ext uri="{FF2B5EF4-FFF2-40B4-BE49-F238E27FC236}">
                <a16:creationId xmlns:a16="http://schemas.microsoft.com/office/drawing/2014/main" id="{451627A2-2650-D348-BF37-A526BA4ECC7F}"/>
              </a:ext>
            </a:extLst>
          </p:cNvPr>
          <p:cNvSpPr/>
          <p:nvPr/>
        </p:nvSpPr>
        <p:spPr>
          <a:xfrm rot="10800000">
            <a:off x="5125279" y="2771760"/>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31" name="Down Arrow 30">
            <a:extLst>
              <a:ext uri="{FF2B5EF4-FFF2-40B4-BE49-F238E27FC236}">
                <a16:creationId xmlns:a16="http://schemas.microsoft.com/office/drawing/2014/main" id="{900387D6-A919-3847-817F-803D3F090467}"/>
              </a:ext>
            </a:extLst>
          </p:cNvPr>
          <p:cNvSpPr/>
          <p:nvPr/>
        </p:nvSpPr>
        <p:spPr>
          <a:xfrm rot="10800000">
            <a:off x="8028385" y="2732807"/>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32" name="TextBox 31">
            <a:extLst>
              <a:ext uri="{FF2B5EF4-FFF2-40B4-BE49-F238E27FC236}">
                <a16:creationId xmlns:a16="http://schemas.microsoft.com/office/drawing/2014/main" id="{DF65B6E4-6D50-8342-86F7-1127639B2F41}"/>
              </a:ext>
            </a:extLst>
          </p:cNvPr>
          <p:cNvSpPr txBox="1"/>
          <p:nvPr/>
        </p:nvSpPr>
        <p:spPr>
          <a:xfrm rot="18791394">
            <a:off x="6968817" y="3467715"/>
            <a:ext cx="1419709"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CCTG new name</a:t>
            </a:r>
          </a:p>
        </p:txBody>
      </p:sp>
      <p:sp>
        <p:nvSpPr>
          <p:cNvPr id="33" name="TextBox 32">
            <a:extLst>
              <a:ext uri="{FF2B5EF4-FFF2-40B4-BE49-F238E27FC236}">
                <a16:creationId xmlns:a16="http://schemas.microsoft.com/office/drawing/2014/main" id="{CD098495-3767-174D-9D18-31B503DD8144}"/>
              </a:ext>
            </a:extLst>
          </p:cNvPr>
          <p:cNvSpPr txBox="1"/>
          <p:nvPr/>
        </p:nvSpPr>
        <p:spPr>
          <a:xfrm>
            <a:off x="82823" y="65500"/>
            <a:ext cx="1565754"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srgbClr val="000000"/>
                </a:solidFill>
                <a:effectLst/>
                <a:uLnTx/>
                <a:uFillTx/>
                <a:latin typeface="Calibri" charset="0"/>
                <a:ea typeface="Calibri" charset="0"/>
                <a:cs typeface="Calibri" charset="0"/>
              </a:rPr>
              <a:t>Joseph L. Pater</a:t>
            </a:r>
          </a:p>
        </p:txBody>
      </p:sp>
      <p:sp>
        <p:nvSpPr>
          <p:cNvPr id="34" name="TextBox 33">
            <a:extLst>
              <a:ext uri="{FF2B5EF4-FFF2-40B4-BE49-F238E27FC236}">
                <a16:creationId xmlns:a16="http://schemas.microsoft.com/office/drawing/2014/main" id="{CD098495-3767-174D-9D18-31B503DD8144}"/>
              </a:ext>
            </a:extLst>
          </p:cNvPr>
          <p:cNvSpPr txBox="1"/>
          <p:nvPr/>
        </p:nvSpPr>
        <p:spPr>
          <a:xfrm>
            <a:off x="-76352" y="4584984"/>
            <a:ext cx="2116681"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srgbClr val="000000"/>
                </a:solidFill>
                <a:effectLst/>
                <a:uLnTx/>
                <a:uFillTx/>
                <a:latin typeface="Calibri" charset="0"/>
                <a:ea typeface="Calibri" charset="0"/>
                <a:cs typeface="Calibri" charset="0"/>
              </a:rPr>
              <a:t>Elizabeth A. </a:t>
            </a:r>
            <a:r>
              <a:rPr kumimoji="0" lang="en-CA" sz="1350" b="0" i="0" u="none" strike="noStrike" kern="1200" cap="none" spc="0" normalizeH="0" baseline="0" noProof="0" dirty="0" err="1">
                <a:ln>
                  <a:noFill/>
                </a:ln>
                <a:solidFill>
                  <a:srgbClr val="000000"/>
                </a:solidFill>
                <a:effectLst/>
                <a:uLnTx/>
                <a:uFillTx/>
                <a:latin typeface="Calibri" charset="0"/>
                <a:ea typeface="Calibri" charset="0"/>
                <a:cs typeface="Calibri" charset="0"/>
              </a:rPr>
              <a:t>Eisenhauer</a:t>
            </a:r>
            <a:endParaRPr kumimoji="0" lang="en-CA" sz="135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35" name="TextBox 34">
            <a:extLst>
              <a:ext uri="{FF2B5EF4-FFF2-40B4-BE49-F238E27FC236}">
                <a16:creationId xmlns:a16="http://schemas.microsoft.com/office/drawing/2014/main" id="{7A29DA9C-A0F3-3C42-A40A-F31607325F45}"/>
              </a:ext>
            </a:extLst>
          </p:cNvPr>
          <p:cNvSpPr txBox="1"/>
          <p:nvPr/>
        </p:nvSpPr>
        <p:spPr>
          <a:xfrm rot="18768189">
            <a:off x="8075533" y="1517018"/>
            <a:ext cx="1113075"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Grants  Renewed</a:t>
            </a:r>
          </a:p>
        </p:txBody>
      </p:sp>
      <p:sp>
        <p:nvSpPr>
          <p:cNvPr id="36" name="Down Arrow 35">
            <a:extLst>
              <a:ext uri="{FF2B5EF4-FFF2-40B4-BE49-F238E27FC236}">
                <a16:creationId xmlns:a16="http://schemas.microsoft.com/office/drawing/2014/main" id="{2DB92A35-8835-3940-ACE3-8F4F7FBCD27C}"/>
              </a:ext>
            </a:extLst>
          </p:cNvPr>
          <p:cNvSpPr/>
          <p:nvPr/>
        </p:nvSpPr>
        <p:spPr>
          <a:xfrm>
            <a:off x="8259207" y="2087734"/>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37" name="Down Arrow 36">
            <a:extLst>
              <a:ext uri="{FF2B5EF4-FFF2-40B4-BE49-F238E27FC236}">
                <a16:creationId xmlns:a16="http://schemas.microsoft.com/office/drawing/2014/main" id="{F36E94E5-BA69-EA45-ABBE-D329BBA84C32}"/>
              </a:ext>
            </a:extLst>
          </p:cNvPr>
          <p:cNvSpPr/>
          <p:nvPr/>
        </p:nvSpPr>
        <p:spPr>
          <a:xfrm>
            <a:off x="607210" y="209935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38" name="TextBox 37">
            <a:extLst>
              <a:ext uri="{FF2B5EF4-FFF2-40B4-BE49-F238E27FC236}">
                <a16:creationId xmlns:a16="http://schemas.microsoft.com/office/drawing/2014/main" id="{96B7A383-5011-DB44-8625-018C1C1E508D}"/>
              </a:ext>
            </a:extLst>
          </p:cNvPr>
          <p:cNvSpPr txBox="1"/>
          <p:nvPr/>
        </p:nvSpPr>
        <p:spPr>
          <a:xfrm rot="19160067">
            <a:off x="602965" y="1385539"/>
            <a:ext cx="1648960"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industry funded trial</a:t>
            </a:r>
          </a:p>
        </p:txBody>
      </p:sp>
      <p:sp>
        <p:nvSpPr>
          <p:cNvPr id="41" name="TextBox 40">
            <a:extLst>
              <a:ext uri="{FF2B5EF4-FFF2-40B4-BE49-F238E27FC236}">
                <a16:creationId xmlns:a16="http://schemas.microsoft.com/office/drawing/2014/main" id="{96B7A383-5011-DB44-8625-018C1C1E508D}"/>
              </a:ext>
            </a:extLst>
          </p:cNvPr>
          <p:cNvSpPr txBox="1"/>
          <p:nvPr/>
        </p:nvSpPr>
        <p:spPr>
          <a:xfrm rot="19127485">
            <a:off x="982632" y="1440142"/>
            <a:ext cx="1596367"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US Intergroup trial</a:t>
            </a:r>
          </a:p>
        </p:txBody>
      </p:sp>
      <p:sp>
        <p:nvSpPr>
          <p:cNvPr id="42" name="Down Arrow 41">
            <a:extLst>
              <a:ext uri="{FF2B5EF4-FFF2-40B4-BE49-F238E27FC236}">
                <a16:creationId xmlns:a16="http://schemas.microsoft.com/office/drawing/2014/main" id="{2DB92A35-8835-3940-ACE3-8F4F7FBCD27C}"/>
              </a:ext>
            </a:extLst>
          </p:cNvPr>
          <p:cNvSpPr/>
          <p:nvPr/>
        </p:nvSpPr>
        <p:spPr>
          <a:xfrm>
            <a:off x="4085311" y="209206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3" name="Down Arrow 42">
            <a:extLst>
              <a:ext uri="{FF2B5EF4-FFF2-40B4-BE49-F238E27FC236}">
                <a16:creationId xmlns:a16="http://schemas.microsoft.com/office/drawing/2014/main" id="{451627A2-2650-D348-BF37-A526BA4ECC7F}"/>
              </a:ext>
            </a:extLst>
          </p:cNvPr>
          <p:cNvSpPr/>
          <p:nvPr/>
        </p:nvSpPr>
        <p:spPr>
          <a:xfrm rot="10800000">
            <a:off x="4729641" y="2767085"/>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5" name="Down Arrow 44">
            <a:extLst>
              <a:ext uri="{FF2B5EF4-FFF2-40B4-BE49-F238E27FC236}">
                <a16:creationId xmlns:a16="http://schemas.microsoft.com/office/drawing/2014/main" id="{8D16759C-791F-DA41-97B1-A98081506821}"/>
              </a:ext>
            </a:extLst>
          </p:cNvPr>
          <p:cNvSpPr/>
          <p:nvPr/>
        </p:nvSpPr>
        <p:spPr>
          <a:xfrm>
            <a:off x="8107647" y="208701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6" name="Down Arrow 45">
            <a:extLst>
              <a:ext uri="{FF2B5EF4-FFF2-40B4-BE49-F238E27FC236}">
                <a16:creationId xmlns:a16="http://schemas.microsoft.com/office/drawing/2014/main" id="{8D16759C-791F-DA41-97B1-A98081506821}"/>
              </a:ext>
            </a:extLst>
          </p:cNvPr>
          <p:cNvSpPr/>
          <p:nvPr/>
        </p:nvSpPr>
        <p:spPr>
          <a:xfrm>
            <a:off x="7603881" y="208701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7" name="Down Arrow 46">
            <a:extLst>
              <a:ext uri="{FF2B5EF4-FFF2-40B4-BE49-F238E27FC236}">
                <a16:creationId xmlns:a16="http://schemas.microsoft.com/office/drawing/2014/main" id="{8D16759C-791F-DA41-97B1-A98081506821}"/>
              </a:ext>
            </a:extLst>
          </p:cNvPr>
          <p:cNvSpPr/>
          <p:nvPr/>
        </p:nvSpPr>
        <p:spPr>
          <a:xfrm>
            <a:off x="7524328" y="208701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8" name="Down Arrow 47">
            <a:extLst>
              <a:ext uri="{FF2B5EF4-FFF2-40B4-BE49-F238E27FC236}">
                <a16:creationId xmlns:a16="http://schemas.microsoft.com/office/drawing/2014/main" id="{F36E94E5-BA69-EA45-ABBE-D329BBA84C32}"/>
              </a:ext>
            </a:extLst>
          </p:cNvPr>
          <p:cNvSpPr/>
          <p:nvPr/>
        </p:nvSpPr>
        <p:spPr>
          <a:xfrm>
            <a:off x="2411761" y="209948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9" name="TextBox 48">
            <a:extLst>
              <a:ext uri="{FF2B5EF4-FFF2-40B4-BE49-F238E27FC236}">
                <a16:creationId xmlns:a16="http://schemas.microsoft.com/office/drawing/2014/main" id="{96B7A383-5011-DB44-8625-018C1C1E508D}"/>
              </a:ext>
            </a:extLst>
          </p:cNvPr>
          <p:cNvSpPr txBox="1"/>
          <p:nvPr/>
        </p:nvSpPr>
        <p:spPr>
          <a:xfrm rot="19127485">
            <a:off x="2237385" y="1433516"/>
            <a:ext cx="1501980"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CCTG Intergroup trial</a:t>
            </a:r>
          </a:p>
        </p:txBody>
      </p:sp>
      <p:sp>
        <p:nvSpPr>
          <p:cNvPr id="50" name="Down Arrow 49">
            <a:extLst>
              <a:ext uri="{FF2B5EF4-FFF2-40B4-BE49-F238E27FC236}">
                <a16:creationId xmlns:a16="http://schemas.microsoft.com/office/drawing/2014/main" id="{451627A2-2650-D348-BF37-A526BA4ECC7F}"/>
              </a:ext>
            </a:extLst>
          </p:cNvPr>
          <p:cNvSpPr/>
          <p:nvPr/>
        </p:nvSpPr>
        <p:spPr>
          <a:xfrm rot="10800000">
            <a:off x="4226758" y="2771760"/>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53" name="Down Arrow 52">
            <a:extLst>
              <a:ext uri="{FF2B5EF4-FFF2-40B4-BE49-F238E27FC236}">
                <a16:creationId xmlns:a16="http://schemas.microsoft.com/office/drawing/2014/main" id="{51B28BB6-BAEE-B04E-9DBD-E896E293D241}"/>
              </a:ext>
            </a:extLst>
          </p:cNvPr>
          <p:cNvSpPr/>
          <p:nvPr/>
        </p:nvSpPr>
        <p:spPr>
          <a:xfrm rot="10800000">
            <a:off x="3491881" y="2771760"/>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56" name="Down Arrow 55">
            <a:extLst>
              <a:ext uri="{FF2B5EF4-FFF2-40B4-BE49-F238E27FC236}">
                <a16:creationId xmlns:a16="http://schemas.microsoft.com/office/drawing/2014/main" id="{451627A2-2650-D348-BF37-A526BA4ECC7F}"/>
              </a:ext>
            </a:extLst>
          </p:cNvPr>
          <p:cNvSpPr/>
          <p:nvPr/>
        </p:nvSpPr>
        <p:spPr>
          <a:xfrm rot="10800000">
            <a:off x="5882617" y="2782218"/>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57" name="TextBox 56">
            <a:extLst>
              <a:ext uri="{FF2B5EF4-FFF2-40B4-BE49-F238E27FC236}">
                <a16:creationId xmlns:a16="http://schemas.microsoft.com/office/drawing/2014/main" id="{3A1D2BD8-43E0-414D-85B1-EEB2A845336C}"/>
              </a:ext>
            </a:extLst>
          </p:cNvPr>
          <p:cNvSpPr txBox="1"/>
          <p:nvPr/>
        </p:nvSpPr>
        <p:spPr>
          <a:xfrm rot="18816183">
            <a:off x="7119169" y="3570525"/>
            <a:ext cx="1859666"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Datasharing</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Policy &amp; Platform</a:t>
            </a:r>
          </a:p>
        </p:txBody>
      </p:sp>
      <p:sp>
        <p:nvSpPr>
          <p:cNvPr id="58" name="Down Arrow 57">
            <a:extLst>
              <a:ext uri="{FF2B5EF4-FFF2-40B4-BE49-F238E27FC236}">
                <a16:creationId xmlns:a16="http://schemas.microsoft.com/office/drawing/2014/main" id="{451627A2-2650-D348-BF37-A526BA4ECC7F}"/>
              </a:ext>
            </a:extLst>
          </p:cNvPr>
          <p:cNvSpPr/>
          <p:nvPr/>
        </p:nvSpPr>
        <p:spPr>
          <a:xfrm rot="10800000">
            <a:off x="8676457" y="2735088"/>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59" name="Down Arrow 58">
            <a:extLst>
              <a:ext uri="{FF2B5EF4-FFF2-40B4-BE49-F238E27FC236}">
                <a16:creationId xmlns:a16="http://schemas.microsoft.com/office/drawing/2014/main" id="{451627A2-2650-D348-BF37-A526BA4ECC7F}"/>
              </a:ext>
            </a:extLst>
          </p:cNvPr>
          <p:cNvSpPr/>
          <p:nvPr/>
        </p:nvSpPr>
        <p:spPr>
          <a:xfrm rot="10800000">
            <a:off x="8820472" y="2735088"/>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0" name="TextBox 59">
            <a:extLst>
              <a:ext uri="{FF2B5EF4-FFF2-40B4-BE49-F238E27FC236}">
                <a16:creationId xmlns:a16="http://schemas.microsoft.com/office/drawing/2014/main" id="{3A1D2BD8-43E0-414D-85B1-EEB2A845336C}"/>
              </a:ext>
            </a:extLst>
          </p:cNvPr>
          <p:cNvSpPr txBox="1"/>
          <p:nvPr/>
        </p:nvSpPr>
        <p:spPr>
          <a:xfrm rot="18816183">
            <a:off x="7517452" y="3637172"/>
            <a:ext cx="1751352"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CDISC Implementation</a:t>
            </a:r>
          </a:p>
        </p:txBody>
      </p:sp>
      <p:sp>
        <p:nvSpPr>
          <p:cNvPr id="61" name="TextBox 60">
            <a:extLst>
              <a:ext uri="{FF2B5EF4-FFF2-40B4-BE49-F238E27FC236}">
                <a16:creationId xmlns:a16="http://schemas.microsoft.com/office/drawing/2014/main" id="{96B7A383-5011-DB44-8625-018C1C1E508D}"/>
              </a:ext>
            </a:extLst>
          </p:cNvPr>
          <p:cNvSpPr txBox="1"/>
          <p:nvPr/>
        </p:nvSpPr>
        <p:spPr>
          <a:xfrm rot="19127485">
            <a:off x="3138578" y="1404774"/>
            <a:ext cx="1473758"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CSTB, QOL, CEA </a:t>
            </a: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Comms</a:t>
            </a:r>
            <a:endPar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endParaRPr>
          </a:p>
        </p:txBody>
      </p:sp>
      <p:sp>
        <p:nvSpPr>
          <p:cNvPr id="62" name="Down Arrow 61">
            <a:extLst>
              <a:ext uri="{FF2B5EF4-FFF2-40B4-BE49-F238E27FC236}">
                <a16:creationId xmlns:a16="http://schemas.microsoft.com/office/drawing/2014/main" id="{F36E94E5-BA69-EA45-ABBE-D329BBA84C32}"/>
              </a:ext>
            </a:extLst>
          </p:cNvPr>
          <p:cNvSpPr/>
          <p:nvPr/>
        </p:nvSpPr>
        <p:spPr>
          <a:xfrm>
            <a:off x="3218647" y="2099486"/>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3" name="TextBox 62">
            <a:extLst>
              <a:ext uri="{FF2B5EF4-FFF2-40B4-BE49-F238E27FC236}">
                <a16:creationId xmlns:a16="http://schemas.microsoft.com/office/drawing/2014/main" id="{96B7A383-5011-DB44-8625-018C1C1E508D}"/>
              </a:ext>
            </a:extLst>
          </p:cNvPr>
          <p:cNvSpPr txBox="1"/>
          <p:nvPr/>
        </p:nvSpPr>
        <p:spPr>
          <a:xfrm rot="19039447">
            <a:off x="921153" y="3431314"/>
            <a:ext cx="1632414"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UK Intergroup Trial</a:t>
            </a:r>
          </a:p>
        </p:txBody>
      </p:sp>
      <p:sp>
        <p:nvSpPr>
          <p:cNvPr id="64" name="Down Arrow 63">
            <a:extLst>
              <a:ext uri="{FF2B5EF4-FFF2-40B4-BE49-F238E27FC236}">
                <a16:creationId xmlns:a16="http://schemas.microsoft.com/office/drawing/2014/main" id="{51B28BB6-BAEE-B04E-9DBD-E896E293D241}"/>
              </a:ext>
            </a:extLst>
          </p:cNvPr>
          <p:cNvSpPr/>
          <p:nvPr/>
        </p:nvSpPr>
        <p:spPr>
          <a:xfrm rot="10800000">
            <a:off x="2396050" y="2755674"/>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5" name="TextBox 64">
            <a:extLst>
              <a:ext uri="{FF2B5EF4-FFF2-40B4-BE49-F238E27FC236}">
                <a16:creationId xmlns:a16="http://schemas.microsoft.com/office/drawing/2014/main" id="{96B7A383-5011-DB44-8625-018C1C1E508D}"/>
              </a:ext>
            </a:extLst>
          </p:cNvPr>
          <p:cNvSpPr txBox="1"/>
          <p:nvPr/>
        </p:nvSpPr>
        <p:spPr>
          <a:xfrm rot="19039447">
            <a:off x="1213968" y="3552540"/>
            <a:ext cx="1632414"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EORTC Intergroup Trial</a:t>
            </a:r>
          </a:p>
        </p:txBody>
      </p:sp>
      <p:sp>
        <p:nvSpPr>
          <p:cNvPr id="66" name="Down Arrow 65">
            <a:extLst>
              <a:ext uri="{FF2B5EF4-FFF2-40B4-BE49-F238E27FC236}">
                <a16:creationId xmlns:a16="http://schemas.microsoft.com/office/drawing/2014/main" id="{51B28BB6-BAEE-B04E-9DBD-E896E293D241}"/>
              </a:ext>
            </a:extLst>
          </p:cNvPr>
          <p:cNvSpPr/>
          <p:nvPr/>
        </p:nvSpPr>
        <p:spPr>
          <a:xfrm rot="10800000">
            <a:off x="2426559" y="2771760"/>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7" name="TextBox 66">
            <a:extLst>
              <a:ext uri="{FF2B5EF4-FFF2-40B4-BE49-F238E27FC236}">
                <a16:creationId xmlns:a16="http://schemas.microsoft.com/office/drawing/2014/main" id="{545CEF57-D3CD-A944-83D9-9087E140752A}"/>
              </a:ext>
            </a:extLst>
          </p:cNvPr>
          <p:cNvSpPr txBox="1"/>
          <p:nvPr/>
        </p:nvSpPr>
        <p:spPr>
          <a:xfrm rot="19108516">
            <a:off x="1894980" y="1398526"/>
            <a:ext cx="1387472"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a:t>
            </a: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sNDA</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trial started</a:t>
            </a:r>
          </a:p>
        </p:txBody>
      </p:sp>
      <p:sp>
        <p:nvSpPr>
          <p:cNvPr id="68" name="Down Arrow 67">
            <a:extLst>
              <a:ext uri="{FF2B5EF4-FFF2-40B4-BE49-F238E27FC236}">
                <a16:creationId xmlns:a16="http://schemas.microsoft.com/office/drawing/2014/main" id="{2DB92A35-8835-3940-ACE3-8F4F7FBCD27C}"/>
              </a:ext>
            </a:extLst>
          </p:cNvPr>
          <p:cNvSpPr/>
          <p:nvPr/>
        </p:nvSpPr>
        <p:spPr>
          <a:xfrm>
            <a:off x="2134489" y="2106487"/>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9" name="Down Arrow 68">
            <a:extLst>
              <a:ext uri="{FF2B5EF4-FFF2-40B4-BE49-F238E27FC236}">
                <a16:creationId xmlns:a16="http://schemas.microsoft.com/office/drawing/2014/main" id="{51B28BB6-BAEE-B04E-9DBD-E896E293D241}"/>
              </a:ext>
            </a:extLst>
          </p:cNvPr>
          <p:cNvSpPr/>
          <p:nvPr/>
        </p:nvSpPr>
        <p:spPr>
          <a:xfrm rot="10800000">
            <a:off x="2958575" y="2773835"/>
            <a:ext cx="129218" cy="251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70" name="TextBox 69">
            <a:extLst>
              <a:ext uri="{FF2B5EF4-FFF2-40B4-BE49-F238E27FC236}">
                <a16:creationId xmlns:a16="http://schemas.microsoft.com/office/drawing/2014/main" id="{96B7A383-5011-DB44-8625-018C1C1E508D}"/>
              </a:ext>
            </a:extLst>
          </p:cNvPr>
          <p:cNvSpPr txBox="1"/>
          <p:nvPr/>
        </p:nvSpPr>
        <p:spPr>
          <a:xfrm rot="19039447">
            <a:off x="1664936" y="3548385"/>
            <a:ext cx="1632414"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IND Program Expanded</a:t>
            </a:r>
          </a:p>
        </p:txBody>
      </p:sp>
      <p:sp>
        <p:nvSpPr>
          <p:cNvPr id="3" name="Right Arrow 2"/>
          <p:cNvSpPr/>
          <p:nvPr/>
        </p:nvSpPr>
        <p:spPr>
          <a:xfrm>
            <a:off x="1172826" y="4269820"/>
            <a:ext cx="7776864" cy="21924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Franklin Gothic Book"/>
                <a:ea typeface="+mn-ea"/>
                <a:cs typeface="+mn-cs"/>
              </a:rPr>
              <a:t>Scientific collaboration</a:t>
            </a:r>
          </a:p>
        </p:txBody>
      </p:sp>
      <p:sp>
        <p:nvSpPr>
          <p:cNvPr id="72" name="Right Arrow 71"/>
          <p:cNvSpPr/>
          <p:nvPr/>
        </p:nvSpPr>
        <p:spPr>
          <a:xfrm>
            <a:off x="3322146" y="4696625"/>
            <a:ext cx="5642342" cy="21924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Franklin Gothic Book"/>
                <a:ea typeface="+mn-ea"/>
                <a:cs typeface="+mn-cs"/>
              </a:rPr>
              <a:t>Information technology</a:t>
            </a:r>
          </a:p>
        </p:txBody>
      </p:sp>
      <p:sp>
        <p:nvSpPr>
          <p:cNvPr id="73" name="Right Arrow 72"/>
          <p:cNvSpPr/>
          <p:nvPr/>
        </p:nvSpPr>
        <p:spPr>
          <a:xfrm>
            <a:off x="2199098" y="4491592"/>
            <a:ext cx="6769546" cy="21924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Franklin Gothic Book"/>
                <a:ea typeface="+mn-ea"/>
                <a:cs typeface="+mn-cs"/>
              </a:rPr>
              <a:t>International regulatory experience</a:t>
            </a:r>
          </a:p>
        </p:txBody>
      </p:sp>
      <p:sp>
        <p:nvSpPr>
          <p:cNvPr id="74" name="Right Arrow 73"/>
          <p:cNvSpPr/>
          <p:nvPr/>
        </p:nvSpPr>
        <p:spPr>
          <a:xfrm>
            <a:off x="3317990" y="4916914"/>
            <a:ext cx="5642342" cy="21924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Franklin Gothic Book"/>
                <a:ea typeface="+mn-ea"/>
                <a:cs typeface="+mn-cs"/>
              </a:rPr>
              <a:t>New funding for expanded personnel and infrastructure</a:t>
            </a:r>
          </a:p>
        </p:txBody>
      </p:sp>
      <p:sp>
        <p:nvSpPr>
          <p:cNvPr id="75" name="TextBox 74">
            <a:extLst>
              <a:ext uri="{FF2B5EF4-FFF2-40B4-BE49-F238E27FC236}">
                <a16:creationId xmlns:a16="http://schemas.microsoft.com/office/drawing/2014/main" id="{96B7A383-5011-DB44-8625-018C1C1E508D}"/>
              </a:ext>
            </a:extLst>
          </p:cNvPr>
          <p:cNvSpPr txBox="1"/>
          <p:nvPr/>
        </p:nvSpPr>
        <p:spPr>
          <a:xfrm rot="19127485">
            <a:off x="2666828" y="1475430"/>
            <a:ext cx="1473758"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Patient Rep </a:t>
            </a:r>
            <a:r>
              <a:rPr kumimoji="0" lang="en-CA" sz="1050" b="0" i="0"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Comm</a:t>
            </a: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a:t>
            </a:r>
          </a:p>
        </p:txBody>
      </p:sp>
      <p:sp>
        <p:nvSpPr>
          <p:cNvPr id="76" name="TextBox 75">
            <a:extLst>
              <a:ext uri="{FF2B5EF4-FFF2-40B4-BE49-F238E27FC236}">
                <a16:creationId xmlns:a16="http://schemas.microsoft.com/office/drawing/2014/main" id="{C74725E1-D017-0642-A415-1B70EC0C2EBB}"/>
              </a:ext>
            </a:extLst>
          </p:cNvPr>
          <p:cNvSpPr txBox="1"/>
          <p:nvPr/>
        </p:nvSpPr>
        <p:spPr>
          <a:xfrm rot="19185204">
            <a:off x="205817" y="1406887"/>
            <a:ext cx="1649454"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Disease Site Committees</a:t>
            </a:r>
          </a:p>
        </p:txBody>
      </p:sp>
      <p:sp>
        <p:nvSpPr>
          <p:cNvPr id="77" name="Down Arrow 76">
            <a:extLst>
              <a:ext uri="{FF2B5EF4-FFF2-40B4-BE49-F238E27FC236}">
                <a16:creationId xmlns:a16="http://schemas.microsoft.com/office/drawing/2014/main" id="{4729E68F-81E5-1E4B-A119-0685223A0917}"/>
              </a:ext>
            </a:extLst>
          </p:cNvPr>
          <p:cNvSpPr/>
          <p:nvPr/>
        </p:nvSpPr>
        <p:spPr>
          <a:xfrm>
            <a:off x="224417" y="2131316"/>
            <a:ext cx="129218" cy="2302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257525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77F89FE4-E5A1-CD4E-A9B3-5A43A424DDB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3635896" y="1364334"/>
            <a:ext cx="5017136" cy="2869409"/>
          </a:xfrm>
          <a:prstGeom prst="rect">
            <a:avLst/>
          </a:prstGeom>
          <a:noFill/>
        </p:spPr>
      </p:pic>
      <p:sp>
        <p:nvSpPr>
          <p:cNvPr id="2" name="Title 1">
            <a:extLst>
              <a:ext uri="{FF2B5EF4-FFF2-40B4-BE49-F238E27FC236}">
                <a16:creationId xmlns:a16="http://schemas.microsoft.com/office/drawing/2014/main" id="{E704CC5F-D04F-4B1A-B741-24C6E6A17286}"/>
              </a:ext>
            </a:extLst>
          </p:cNvPr>
          <p:cNvSpPr>
            <a:spLocks noGrp="1"/>
          </p:cNvSpPr>
          <p:nvPr>
            <p:ph type="title"/>
          </p:nvPr>
        </p:nvSpPr>
        <p:spPr>
          <a:xfrm>
            <a:off x="323528" y="260400"/>
            <a:ext cx="8496944" cy="411480"/>
          </a:xfrm>
        </p:spPr>
        <p:txBody>
          <a:bodyPr/>
          <a:lstStyle/>
          <a:p>
            <a:r>
              <a:rPr lang="en-US" sz="2400" b="1" dirty="0"/>
              <a:t>Canadian Cancer Trials Group</a:t>
            </a:r>
          </a:p>
        </p:txBody>
      </p:sp>
      <p:cxnSp>
        <p:nvCxnSpPr>
          <p:cNvPr id="43" name="Straight Connector 42"/>
          <p:cNvCxnSpPr/>
          <p:nvPr/>
        </p:nvCxnSpPr>
        <p:spPr>
          <a:xfrm>
            <a:off x="782931" y="1839291"/>
            <a:ext cx="497215"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71598" y="2659598"/>
            <a:ext cx="497215"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5038" y="3393203"/>
            <a:ext cx="497215"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1258" y="3942416"/>
            <a:ext cx="497215"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92253" y="2236295"/>
            <a:ext cx="3764965" cy="901676"/>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6" name="Text Placeholder 1"/>
          <p:cNvSpPr txBox="1">
            <a:spLocks/>
          </p:cNvSpPr>
          <p:nvPr/>
        </p:nvSpPr>
        <p:spPr>
          <a:xfrm>
            <a:off x="1371014" y="2306739"/>
            <a:ext cx="3607441" cy="795075"/>
          </a:xfrm>
          <a:prstGeom prst="rect">
            <a:avLst/>
          </a:prstGeom>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Operations and Statistical Centre </a:t>
            </a:r>
          </a:p>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130 HQP + 15 Faculty with unique expertise to conduct complex clinical trials</a:t>
            </a:r>
          </a:p>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&gt; 508 trials ongoing or completed</a:t>
            </a:r>
          </a:p>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&gt; 2000 publications; </a:t>
            </a:r>
          </a:p>
        </p:txBody>
      </p:sp>
      <p:sp>
        <p:nvSpPr>
          <p:cNvPr id="17" name="Rectangle 16"/>
          <p:cNvSpPr/>
          <p:nvPr/>
        </p:nvSpPr>
        <p:spPr>
          <a:xfrm>
            <a:off x="1284716" y="3171338"/>
            <a:ext cx="3764965" cy="48053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FFFFFF"/>
              </a:solidFill>
              <a:effectLst/>
              <a:uLnTx/>
              <a:uFillTx/>
              <a:latin typeface="Calibri" charset="0"/>
              <a:ea typeface="Calibri" charset="0"/>
              <a:cs typeface="Calibri" charset="0"/>
            </a:endParaRPr>
          </a:p>
        </p:txBody>
      </p:sp>
      <p:sp>
        <p:nvSpPr>
          <p:cNvPr id="18" name="Text Placeholder 1"/>
          <p:cNvSpPr txBox="1">
            <a:spLocks/>
          </p:cNvSpPr>
          <p:nvPr/>
        </p:nvSpPr>
        <p:spPr>
          <a:xfrm>
            <a:off x="1359799" y="3192195"/>
            <a:ext cx="3607441" cy="402682"/>
          </a:xfrm>
          <a:prstGeom prst="rect">
            <a:avLst/>
          </a:prstGeom>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150+ trials running concurrently</a:t>
            </a:r>
          </a:p>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15 New trials activated/year </a:t>
            </a:r>
          </a:p>
        </p:txBody>
      </p:sp>
      <p:grpSp>
        <p:nvGrpSpPr>
          <p:cNvPr id="19" name="Group 18"/>
          <p:cNvGrpSpPr/>
          <p:nvPr/>
        </p:nvGrpSpPr>
        <p:grpSpPr>
          <a:xfrm>
            <a:off x="615802" y="1719901"/>
            <a:ext cx="295219" cy="275785"/>
            <a:chOff x="17775382" y="4040646"/>
            <a:chExt cx="882420" cy="862277"/>
          </a:xfrm>
        </p:grpSpPr>
        <p:sp>
          <p:nvSpPr>
            <p:cNvPr id="20" name="Oval 19"/>
            <p:cNvSpPr/>
            <p:nvPr/>
          </p:nvSpPr>
          <p:spPr>
            <a:xfrm>
              <a:off x="17775382" y="4040646"/>
              <a:ext cx="882420" cy="862277"/>
            </a:xfrm>
            <a:prstGeom prst="ellipse">
              <a:avLst/>
            </a:prstGeom>
            <a:solidFill>
              <a:srgbClr val="51913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21" name="Picture 4" descr="C:\Users\sdemelo.STRATEGYCORP\Music\G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81306" y="4048172"/>
              <a:ext cx="697726" cy="769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615802" y="2521706"/>
            <a:ext cx="295219" cy="275785"/>
            <a:chOff x="17805688" y="5673919"/>
            <a:chExt cx="900459" cy="872620"/>
          </a:xfrm>
        </p:grpSpPr>
        <p:sp>
          <p:nvSpPr>
            <p:cNvPr id="23" name="Oval 22"/>
            <p:cNvSpPr/>
            <p:nvPr/>
          </p:nvSpPr>
          <p:spPr>
            <a:xfrm>
              <a:off x="17805688" y="5673919"/>
              <a:ext cx="900459" cy="859521"/>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24" name="Picture 3" descr="C:\Users\sdemelo.STRATEGYCORP\Music\People_S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14613" y="5786416"/>
              <a:ext cx="688862" cy="76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636889" y="3258127"/>
            <a:ext cx="295219" cy="275785"/>
            <a:chOff x="17855217" y="7579122"/>
            <a:chExt cx="882420" cy="862277"/>
          </a:xfrm>
        </p:grpSpPr>
        <p:sp>
          <p:nvSpPr>
            <p:cNvPr id="26" name="Oval 25"/>
            <p:cNvSpPr/>
            <p:nvPr/>
          </p:nvSpPr>
          <p:spPr>
            <a:xfrm>
              <a:off x="17855217" y="7579122"/>
              <a:ext cx="882420" cy="862277"/>
            </a:xfrm>
            <a:prstGeom prst="ellipse">
              <a:avLst/>
            </a:prstGeom>
            <a:solidFill>
              <a:srgbClr val="51913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27" name="Picture 6" descr="Z:\2. Image Folder\2. Icons\Health Icons\Health-Icons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35554" y="7674165"/>
              <a:ext cx="712381" cy="68513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7"/>
          <p:cNvSpPr/>
          <p:nvPr/>
        </p:nvSpPr>
        <p:spPr>
          <a:xfrm>
            <a:off x="1284716" y="3695953"/>
            <a:ext cx="3764965" cy="560921"/>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9" name="Rectangle 28"/>
          <p:cNvSpPr/>
          <p:nvPr/>
        </p:nvSpPr>
        <p:spPr>
          <a:xfrm>
            <a:off x="1390687" y="3644088"/>
            <a:ext cx="3607441" cy="677108"/>
          </a:xfrm>
          <a:prstGeom prst="rect">
            <a:avLst/>
          </a:prstGeom>
        </p:spPr>
        <p:txBody>
          <a:bodyPr wrap="square" anchor="ctr">
            <a:spAutoFit/>
          </a:bodyPr>
          <a:lstStyle/>
          <a:p>
            <a:pPr marL="128588" marR="0" lvl="0" indent="-128588" algn="l" defTabSz="914400" rtl="0" eaLnBrk="1" fontAlgn="auto" latinLnBrk="0" hangingPunct="1">
              <a:lnSpc>
                <a:spcPct val="100000"/>
              </a:lnSpc>
              <a:spcBef>
                <a:spcPts val="338"/>
              </a:spcBef>
              <a:spcAft>
                <a:spcPts val="0"/>
              </a:spcAft>
              <a:buClrTx/>
              <a:buSzPct val="100000"/>
              <a:buFont typeface="Arial"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Bio-banking facilities</a:t>
            </a:r>
          </a:p>
          <a:p>
            <a:pPr marL="128588" marR="0" lvl="0" indent="-128588" algn="l" defTabSz="914400" rtl="0" eaLnBrk="1" fontAlgn="auto" latinLnBrk="0" hangingPunct="1">
              <a:lnSpc>
                <a:spcPct val="100000"/>
              </a:lnSpc>
              <a:spcBef>
                <a:spcPts val="338"/>
              </a:spcBef>
              <a:spcAft>
                <a:spcPts val="0"/>
              </a:spcAft>
              <a:buClrTx/>
              <a:buSzPct val="100000"/>
              <a:buFont typeface="Arial"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&gt;400,000 specimens from </a:t>
            </a:r>
          </a:p>
          <a:p>
            <a:pPr marL="128588" marR="0" lvl="0" indent="-128588" algn="l" defTabSz="914400" rtl="0" eaLnBrk="1" fontAlgn="auto" latinLnBrk="0" hangingPunct="1">
              <a:lnSpc>
                <a:spcPct val="100000"/>
              </a:lnSpc>
              <a:spcBef>
                <a:spcPts val="338"/>
              </a:spcBef>
              <a:spcAft>
                <a:spcPts val="0"/>
              </a:spcAft>
              <a:buClrTx/>
              <a:buSzPct val="100000"/>
              <a:buFont typeface="Arial"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&gt;27,000 trial patients</a:t>
            </a:r>
          </a:p>
        </p:txBody>
      </p:sp>
      <p:grpSp>
        <p:nvGrpSpPr>
          <p:cNvPr id="30" name="Group 29"/>
          <p:cNvGrpSpPr/>
          <p:nvPr/>
        </p:nvGrpSpPr>
        <p:grpSpPr>
          <a:xfrm>
            <a:off x="611560" y="3793052"/>
            <a:ext cx="345877" cy="275785"/>
            <a:chOff x="17905666" y="9458587"/>
            <a:chExt cx="1032257" cy="859521"/>
          </a:xfrm>
        </p:grpSpPr>
        <p:sp>
          <p:nvSpPr>
            <p:cNvPr id="31" name="Oval 30"/>
            <p:cNvSpPr/>
            <p:nvPr/>
          </p:nvSpPr>
          <p:spPr>
            <a:xfrm>
              <a:off x="17937359" y="9458587"/>
              <a:ext cx="900459" cy="859521"/>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32" name="Picture 2" descr="C:\Users\sdemelo.STRATEGYCORP\Music\Mark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05666" y="9498535"/>
              <a:ext cx="1032257" cy="7483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287346" y="915566"/>
            <a:ext cx="3860718" cy="516903"/>
            <a:chOff x="1364261" y="2139702"/>
            <a:chExt cx="3836190" cy="516903"/>
          </a:xfrm>
        </p:grpSpPr>
        <p:grpSp>
          <p:nvGrpSpPr>
            <p:cNvPr id="11" name="Group 10"/>
            <p:cNvGrpSpPr/>
            <p:nvPr/>
          </p:nvGrpSpPr>
          <p:grpSpPr>
            <a:xfrm>
              <a:off x="1364261" y="2139702"/>
              <a:ext cx="3764965" cy="516903"/>
              <a:chOff x="1364261" y="2139702"/>
              <a:chExt cx="3764965" cy="516903"/>
            </a:xfrm>
          </p:grpSpPr>
          <p:sp>
            <p:nvSpPr>
              <p:cNvPr id="13" name="Rectangle 12"/>
              <p:cNvSpPr/>
              <p:nvPr/>
            </p:nvSpPr>
            <p:spPr>
              <a:xfrm>
                <a:off x="1364261" y="2139702"/>
                <a:ext cx="3764965" cy="516903"/>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4" name="Text Placeholder 1"/>
              <p:cNvSpPr txBox="1">
                <a:spLocks/>
              </p:cNvSpPr>
              <p:nvPr/>
            </p:nvSpPr>
            <p:spPr>
              <a:xfrm>
                <a:off x="1435485" y="2234150"/>
                <a:ext cx="3607441" cy="334116"/>
              </a:xfrm>
              <a:prstGeom prst="rect">
                <a:avLst/>
              </a:prstGeom>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&gt; 85 Canadian institutions, </a:t>
                </a:r>
              </a:p>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&gt;700 international centres, 40 countries, 6 continents</a:t>
                </a:r>
              </a:p>
            </p:txBody>
          </p:sp>
        </p:grpSp>
        <p:sp>
          <p:nvSpPr>
            <p:cNvPr id="44" name="Rectangle 43"/>
            <p:cNvSpPr/>
            <p:nvPr/>
          </p:nvSpPr>
          <p:spPr>
            <a:xfrm>
              <a:off x="5129227" y="2139702"/>
              <a:ext cx="71224" cy="516903"/>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FFFFFF"/>
                </a:solidFill>
                <a:effectLst/>
                <a:uLnTx/>
                <a:uFillTx/>
                <a:latin typeface="Franklin Gothic Book"/>
                <a:ea typeface="+mn-ea"/>
                <a:cs typeface="+mn-cs"/>
              </a:endParaRPr>
            </a:p>
          </p:txBody>
        </p:sp>
      </p:grpSp>
      <p:sp>
        <p:nvSpPr>
          <p:cNvPr id="45" name="Rectangle 44"/>
          <p:cNvSpPr/>
          <p:nvPr/>
        </p:nvSpPr>
        <p:spPr>
          <a:xfrm>
            <a:off x="5042322" y="2236090"/>
            <a:ext cx="97357" cy="901881"/>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6" name="Rectangle 45"/>
          <p:cNvSpPr/>
          <p:nvPr/>
        </p:nvSpPr>
        <p:spPr>
          <a:xfrm>
            <a:off x="5049680" y="3192195"/>
            <a:ext cx="98433" cy="45967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7" name="Rectangle 46"/>
          <p:cNvSpPr/>
          <p:nvPr/>
        </p:nvSpPr>
        <p:spPr>
          <a:xfrm>
            <a:off x="5037414" y="3693716"/>
            <a:ext cx="101215" cy="563158"/>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FFFFFF"/>
              </a:solidFill>
              <a:effectLst/>
              <a:uLnTx/>
              <a:uFillTx/>
              <a:latin typeface="Franklin Gothic Book"/>
              <a:ea typeface="+mn-ea"/>
              <a:cs typeface="+mn-cs"/>
            </a:endParaRPr>
          </a:p>
        </p:txBody>
      </p:sp>
      <p:cxnSp>
        <p:nvCxnSpPr>
          <p:cNvPr id="35" name="Straight Connector 34"/>
          <p:cNvCxnSpPr/>
          <p:nvPr/>
        </p:nvCxnSpPr>
        <p:spPr>
          <a:xfrm>
            <a:off x="795064" y="1249999"/>
            <a:ext cx="497215"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292253" y="1520995"/>
            <a:ext cx="3843727" cy="673263"/>
            <a:chOff x="1376394" y="1419622"/>
            <a:chExt cx="3843727" cy="673263"/>
          </a:xfrm>
        </p:grpSpPr>
        <p:sp>
          <p:nvSpPr>
            <p:cNvPr id="36" name="Rectangle 35"/>
            <p:cNvSpPr/>
            <p:nvPr/>
          </p:nvSpPr>
          <p:spPr>
            <a:xfrm>
              <a:off x="1376394" y="1419622"/>
              <a:ext cx="3764965" cy="673263"/>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37" name="Text Placeholder 1"/>
            <p:cNvSpPr txBox="1">
              <a:spLocks/>
            </p:cNvSpPr>
            <p:nvPr/>
          </p:nvSpPr>
          <p:spPr>
            <a:xfrm>
              <a:off x="1455155" y="1595267"/>
              <a:ext cx="3607441" cy="339022"/>
            </a:xfrm>
            <a:prstGeom prst="rect">
              <a:avLst/>
            </a:prstGeom>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6400" marR="0" lvl="0" indent="-1764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Calibri"/>
                </a:rPr>
                <a:t>Phase I-III trials, all cancers, treatments, patients</a:t>
              </a:r>
            </a:p>
            <a:p>
              <a:pPr marL="176400" marR="0" lvl="0" indent="-1764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Calibri"/>
                </a:rPr>
                <a:t>Methods development, secondary analyses</a:t>
              </a:r>
            </a:p>
            <a:p>
              <a:pPr marL="176400" marR="0" lvl="0" indent="-1764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Calibri"/>
                </a:rPr>
                <a:t>Education and training</a:t>
              </a:r>
              <a:endParaRPr kumimoji="0" lang="en-US"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8" name="Rectangle 47"/>
            <p:cNvSpPr/>
            <p:nvPr/>
          </p:nvSpPr>
          <p:spPr>
            <a:xfrm>
              <a:off x="5126464" y="1419623"/>
              <a:ext cx="93657" cy="668919"/>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6" name="Group 5"/>
          <p:cNvGrpSpPr/>
          <p:nvPr/>
        </p:nvGrpSpPr>
        <p:grpSpPr>
          <a:xfrm>
            <a:off x="627935" y="1122287"/>
            <a:ext cx="295219" cy="284107"/>
            <a:chOff x="699943" y="1698351"/>
            <a:chExt cx="295219" cy="284107"/>
          </a:xfrm>
        </p:grpSpPr>
        <p:grpSp>
          <p:nvGrpSpPr>
            <p:cNvPr id="38" name="Group 37"/>
            <p:cNvGrpSpPr/>
            <p:nvPr/>
          </p:nvGrpSpPr>
          <p:grpSpPr>
            <a:xfrm>
              <a:off x="699943" y="1706673"/>
              <a:ext cx="295219" cy="275785"/>
              <a:chOff x="17775382" y="4040646"/>
              <a:chExt cx="882420" cy="862277"/>
            </a:xfrm>
          </p:grpSpPr>
          <p:sp>
            <p:nvSpPr>
              <p:cNvPr id="39" name="Oval 38"/>
              <p:cNvSpPr/>
              <p:nvPr/>
            </p:nvSpPr>
            <p:spPr>
              <a:xfrm>
                <a:off x="17775382" y="4040646"/>
                <a:ext cx="882420" cy="862277"/>
              </a:xfrm>
              <a:prstGeom prst="ellipse">
                <a:avLst/>
              </a:prstGeom>
              <a:solidFill>
                <a:srgbClr val="51913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40" name="Picture 4" descr="C:\Users\sdemelo.STRATEGYCORP\Music\G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81306" y="4048172"/>
                <a:ext cx="697726" cy="769909"/>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Oval 49"/>
            <p:cNvSpPr/>
            <p:nvPr/>
          </p:nvSpPr>
          <p:spPr>
            <a:xfrm>
              <a:off x="699943" y="1698351"/>
              <a:ext cx="295219" cy="271645"/>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51" name="Picture 3" descr="C:\Users\sdemelo.STRATEGYCORP\Music\People_S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654" y="1733905"/>
              <a:ext cx="225846" cy="24023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Connector 52"/>
          <p:cNvCxnSpPr/>
          <p:nvPr/>
        </p:nvCxnSpPr>
        <p:spPr>
          <a:xfrm>
            <a:off x="794989" y="4545331"/>
            <a:ext cx="497215"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284667" y="4323466"/>
            <a:ext cx="3764965" cy="48053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FFFFFF"/>
              </a:solidFill>
              <a:effectLst/>
              <a:uLnTx/>
              <a:uFillTx/>
              <a:latin typeface="Calibri" charset="0"/>
              <a:ea typeface="Calibri" charset="0"/>
              <a:cs typeface="Calibri" charset="0"/>
            </a:endParaRPr>
          </a:p>
        </p:txBody>
      </p:sp>
      <p:grpSp>
        <p:nvGrpSpPr>
          <p:cNvPr id="55" name="Group 54"/>
          <p:cNvGrpSpPr/>
          <p:nvPr/>
        </p:nvGrpSpPr>
        <p:grpSpPr>
          <a:xfrm>
            <a:off x="636840" y="4410255"/>
            <a:ext cx="295219" cy="275785"/>
            <a:chOff x="17855217" y="7579122"/>
            <a:chExt cx="882420" cy="862277"/>
          </a:xfrm>
        </p:grpSpPr>
        <p:sp>
          <p:nvSpPr>
            <p:cNvPr id="56" name="Oval 55"/>
            <p:cNvSpPr/>
            <p:nvPr/>
          </p:nvSpPr>
          <p:spPr>
            <a:xfrm>
              <a:off x="17855217" y="7579122"/>
              <a:ext cx="882420" cy="862277"/>
            </a:xfrm>
            <a:prstGeom prst="ellipse">
              <a:avLst/>
            </a:prstGeom>
            <a:solidFill>
              <a:srgbClr val="51913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57" name="Picture 6" descr="Z:\2. Image Folder\2. Icons\Health Icons\Health-Icons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35554" y="7674165"/>
              <a:ext cx="712381" cy="685134"/>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Rectangle 57"/>
          <p:cNvSpPr/>
          <p:nvPr/>
        </p:nvSpPr>
        <p:spPr>
          <a:xfrm>
            <a:off x="5049631" y="4344323"/>
            <a:ext cx="98433" cy="45967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9" name="Text Placeholder 1"/>
          <p:cNvSpPr txBox="1">
            <a:spLocks/>
          </p:cNvSpPr>
          <p:nvPr/>
        </p:nvSpPr>
        <p:spPr>
          <a:xfrm>
            <a:off x="1397848" y="4343997"/>
            <a:ext cx="3607441" cy="402682"/>
          </a:xfrm>
          <a:prstGeom prst="rect">
            <a:avLst/>
          </a:prstGeom>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New treatments, diagnostics, methods, standards</a:t>
            </a:r>
          </a:p>
          <a:p>
            <a:pPr marL="176400" marR="0" lvl="0" indent="-176400" algn="l" defTabSz="914400" rtl="0" eaLnBrk="1" fontAlgn="auto" latinLnBrk="0" hangingPunct="1">
              <a:lnSpc>
                <a:spcPct val="100000"/>
              </a:lnSpc>
              <a:spcBef>
                <a:spcPts val="0"/>
              </a:spcBef>
              <a:spcAft>
                <a:spcPts val="0"/>
              </a:spcAft>
              <a:buClr>
                <a:srgbClr val="434342">
                  <a:lumMod val="75000"/>
                </a:srgbClr>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latin typeface="Calibri" charset="0"/>
                <a:ea typeface="Calibri" charset="0"/>
                <a:cs typeface="Calibri" charset="0"/>
                <a:sym typeface="Calibri"/>
              </a:rPr>
              <a:t>Better outcomes for patients</a:t>
            </a:r>
          </a:p>
        </p:txBody>
      </p:sp>
    </p:spTree>
    <p:extLst>
      <p:ext uri="{BB962C8B-B14F-4D97-AF65-F5344CB8AC3E}">
        <p14:creationId xmlns:p14="http://schemas.microsoft.com/office/powerpoint/2010/main" val="131665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6</a:t>
            </a:fld>
            <a:endParaRPr lang="en-US"/>
          </a:p>
        </p:txBody>
      </p:sp>
      <p:grpSp>
        <p:nvGrpSpPr>
          <p:cNvPr id="3" name="Group 2"/>
          <p:cNvGrpSpPr/>
          <p:nvPr/>
        </p:nvGrpSpPr>
        <p:grpSpPr>
          <a:xfrm>
            <a:off x="302091" y="822606"/>
            <a:ext cx="8556159" cy="2405830"/>
            <a:chOff x="685800" y="914399"/>
            <a:chExt cx="8001000" cy="5027972"/>
          </a:xfrm>
        </p:grpSpPr>
        <p:sp>
          <p:nvSpPr>
            <p:cNvPr id="8" name="Freeform 7"/>
            <p:cNvSpPr/>
            <p:nvPr/>
          </p:nvSpPr>
          <p:spPr>
            <a:xfrm>
              <a:off x="685800" y="914399"/>
              <a:ext cx="8001000" cy="2402129"/>
            </a:xfrm>
            <a:custGeom>
              <a:avLst/>
              <a:gdLst>
                <a:gd name="connsiteX0" fmla="*/ 0 w 8001000"/>
                <a:gd name="connsiteY0" fmla="*/ 239427 h 2394272"/>
                <a:gd name="connsiteX1" fmla="*/ 239427 w 8001000"/>
                <a:gd name="connsiteY1" fmla="*/ 0 h 2394272"/>
                <a:gd name="connsiteX2" fmla="*/ 7761573 w 8001000"/>
                <a:gd name="connsiteY2" fmla="*/ 0 h 2394272"/>
                <a:gd name="connsiteX3" fmla="*/ 8001000 w 8001000"/>
                <a:gd name="connsiteY3" fmla="*/ 239427 h 2394272"/>
                <a:gd name="connsiteX4" fmla="*/ 8001000 w 8001000"/>
                <a:gd name="connsiteY4" fmla="*/ 2154845 h 2394272"/>
                <a:gd name="connsiteX5" fmla="*/ 7761573 w 8001000"/>
                <a:gd name="connsiteY5" fmla="*/ 2394272 h 2394272"/>
                <a:gd name="connsiteX6" fmla="*/ 239427 w 8001000"/>
                <a:gd name="connsiteY6" fmla="*/ 2394272 h 2394272"/>
                <a:gd name="connsiteX7" fmla="*/ 0 w 8001000"/>
                <a:gd name="connsiteY7" fmla="*/ 2154845 h 2394272"/>
                <a:gd name="connsiteX8" fmla="*/ 0 w 8001000"/>
                <a:gd name="connsiteY8" fmla="*/ 239427 h 23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2394272">
                  <a:moveTo>
                    <a:pt x="0" y="239427"/>
                  </a:moveTo>
                  <a:cubicBezTo>
                    <a:pt x="0" y="107195"/>
                    <a:pt x="107195" y="0"/>
                    <a:pt x="239427" y="0"/>
                  </a:cubicBezTo>
                  <a:lnTo>
                    <a:pt x="7761573" y="0"/>
                  </a:lnTo>
                  <a:cubicBezTo>
                    <a:pt x="7893805" y="0"/>
                    <a:pt x="8001000" y="107195"/>
                    <a:pt x="8001000" y="239427"/>
                  </a:cubicBezTo>
                  <a:lnTo>
                    <a:pt x="8001000" y="2154845"/>
                  </a:lnTo>
                  <a:cubicBezTo>
                    <a:pt x="8001000" y="2287077"/>
                    <a:pt x="7893805" y="2394272"/>
                    <a:pt x="7761573" y="2394272"/>
                  </a:cubicBezTo>
                  <a:lnTo>
                    <a:pt x="239427" y="2394272"/>
                  </a:lnTo>
                  <a:cubicBezTo>
                    <a:pt x="107195" y="2394272"/>
                    <a:pt x="0" y="2287077"/>
                    <a:pt x="0" y="2154845"/>
                  </a:cubicBezTo>
                  <a:lnTo>
                    <a:pt x="0" y="239427"/>
                  </a:lnTo>
                  <a:close/>
                </a:path>
              </a:pathLst>
            </a:custGeom>
            <a:ln>
              <a:solidFill>
                <a:schemeClr val="accent6"/>
              </a:solidFill>
            </a:ln>
          </p:spPr>
          <p:style>
            <a:lnRef idx="2">
              <a:schemeClr val="accent1"/>
            </a:lnRef>
            <a:fillRef idx="1">
              <a:schemeClr val="lt1"/>
            </a:fillRef>
            <a:effectRef idx="0">
              <a:schemeClr val="accent1"/>
            </a:effectRef>
            <a:fontRef idx="minor">
              <a:schemeClr val="dk1"/>
            </a:fontRef>
          </p:style>
          <p:txBody>
            <a:bodyPr spcFirstLastPara="0" vert="horz" wrap="square" lIns="1445443" tIns="65723" rIns="65723" bIns="65723" numCol="1" spcCol="1270" anchor="t" anchorCtr="0">
              <a:noAutofit/>
            </a:bodyPr>
            <a:lstStyle/>
            <a:p>
              <a:pPr defTabSz="766744">
                <a:lnSpc>
                  <a:spcPct val="90000"/>
                </a:lnSpc>
                <a:spcBef>
                  <a:spcPct val="0"/>
                </a:spcBef>
                <a:spcAft>
                  <a:spcPct val="35000"/>
                </a:spcAft>
              </a:pPr>
              <a:r>
                <a:rPr lang="en-US" sz="1350" b="1" dirty="0">
                  <a:solidFill>
                    <a:schemeClr val="tx1"/>
                  </a:solidFill>
                  <a:latin typeface="Calibri" panose="020F0502020204030204" pitchFamily="34" charset="0"/>
                </a:rPr>
                <a:t>National</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Pediatric Investigational New Drug Platform</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National Adolescent Young Adult Trials Platform</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Stand Up to Cancer Canada Dream Team, Canadian Breast Cancer Foundation, Terry Fox Research Institute Brain </a:t>
              </a:r>
              <a:r>
                <a:rPr lang="en-US" sz="1050" dirty="0" err="1">
                  <a:solidFill>
                    <a:schemeClr val="tx1"/>
                  </a:solidFill>
                  <a:latin typeface="Calibri" panose="020F0502020204030204" pitchFamily="34" charset="0"/>
                </a:rPr>
                <a:t>Tumour</a:t>
              </a:r>
              <a:r>
                <a:rPr lang="en-US" sz="1050" dirty="0">
                  <a:solidFill>
                    <a:schemeClr val="tx1"/>
                  </a:solidFill>
                  <a:latin typeface="Calibri" panose="020F0502020204030204" pitchFamily="34" charset="0"/>
                </a:rPr>
                <a:t> Group, Myeloma Canada Research Network, </a:t>
              </a:r>
              <a:r>
                <a:rPr lang="en-US" sz="1050" dirty="0" err="1">
                  <a:solidFill>
                    <a:schemeClr val="tx1"/>
                  </a:solidFill>
                  <a:latin typeface="Calibri" panose="020F0502020204030204" pitchFamily="34" charset="0"/>
                </a:rPr>
                <a:t>ExCELLirate</a:t>
              </a:r>
              <a:r>
                <a:rPr lang="en-US" sz="1050" dirty="0">
                  <a:solidFill>
                    <a:schemeClr val="tx1"/>
                  </a:solidFill>
                  <a:latin typeface="Calibri" panose="020F0502020204030204" pitchFamily="34" charset="0"/>
                </a:rPr>
                <a:t> Canada</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Networks – Canadian Cancer Clinical Trials Network, Clinical Trials Ontario, and Network of Networks </a:t>
              </a:r>
            </a:p>
          </p:txBody>
        </p:sp>
        <p:sp>
          <p:nvSpPr>
            <p:cNvPr id="10" name="Freeform 9"/>
            <p:cNvSpPr/>
            <p:nvPr/>
          </p:nvSpPr>
          <p:spPr>
            <a:xfrm>
              <a:off x="685800" y="3548099"/>
              <a:ext cx="8001000" cy="2394272"/>
            </a:xfrm>
            <a:custGeom>
              <a:avLst/>
              <a:gdLst>
                <a:gd name="connsiteX0" fmla="*/ 0 w 8001000"/>
                <a:gd name="connsiteY0" fmla="*/ 239427 h 2394272"/>
                <a:gd name="connsiteX1" fmla="*/ 239427 w 8001000"/>
                <a:gd name="connsiteY1" fmla="*/ 0 h 2394272"/>
                <a:gd name="connsiteX2" fmla="*/ 7761573 w 8001000"/>
                <a:gd name="connsiteY2" fmla="*/ 0 h 2394272"/>
                <a:gd name="connsiteX3" fmla="*/ 8001000 w 8001000"/>
                <a:gd name="connsiteY3" fmla="*/ 239427 h 2394272"/>
                <a:gd name="connsiteX4" fmla="*/ 8001000 w 8001000"/>
                <a:gd name="connsiteY4" fmla="*/ 2154845 h 2394272"/>
                <a:gd name="connsiteX5" fmla="*/ 7761573 w 8001000"/>
                <a:gd name="connsiteY5" fmla="*/ 2394272 h 2394272"/>
                <a:gd name="connsiteX6" fmla="*/ 239427 w 8001000"/>
                <a:gd name="connsiteY6" fmla="*/ 2394272 h 2394272"/>
                <a:gd name="connsiteX7" fmla="*/ 0 w 8001000"/>
                <a:gd name="connsiteY7" fmla="*/ 2154845 h 2394272"/>
                <a:gd name="connsiteX8" fmla="*/ 0 w 8001000"/>
                <a:gd name="connsiteY8" fmla="*/ 239427 h 23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2394272">
                  <a:moveTo>
                    <a:pt x="0" y="239427"/>
                  </a:moveTo>
                  <a:cubicBezTo>
                    <a:pt x="0" y="107195"/>
                    <a:pt x="107195" y="0"/>
                    <a:pt x="239427" y="0"/>
                  </a:cubicBezTo>
                  <a:lnTo>
                    <a:pt x="7761573" y="0"/>
                  </a:lnTo>
                  <a:cubicBezTo>
                    <a:pt x="7893805" y="0"/>
                    <a:pt x="8001000" y="107195"/>
                    <a:pt x="8001000" y="239427"/>
                  </a:cubicBezTo>
                  <a:lnTo>
                    <a:pt x="8001000" y="2154845"/>
                  </a:lnTo>
                  <a:cubicBezTo>
                    <a:pt x="8001000" y="2287077"/>
                    <a:pt x="7893805" y="2394272"/>
                    <a:pt x="7761573" y="2394272"/>
                  </a:cubicBezTo>
                  <a:lnTo>
                    <a:pt x="239427" y="2394272"/>
                  </a:lnTo>
                  <a:cubicBezTo>
                    <a:pt x="107195" y="2394272"/>
                    <a:pt x="0" y="2287077"/>
                    <a:pt x="0" y="2154845"/>
                  </a:cubicBezTo>
                  <a:lnTo>
                    <a:pt x="0" y="239427"/>
                  </a:lnTo>
                  <a:close/>
                </a:path>
              </a:pathLst>
            </a:custGeom>
            <a:ln>
              <a:solidFill>
                <a:schemeClr val="accent6"/>
              </a:solidFill>
            </a:ln>
          </p:spPr>
          <p:style>
            <a:lnRef idx="2">
              <a:schemeClr val="accent1"/>
            </a:lnRef>
            <a:fillRef idx="1">
              <a:schemeClr val="lt1"/>
            </a:fillRef>
            <a:effectRef idx="0">
              <a:schemeClr val="accent1"/>
            </a:effectRef>
            <a:fontRef idx="minor">
              <a:schemeClr val="dk1"/>
            </a:fontRef>
          </p:style>
          <p:txBody>
            <a:bodyPr spcFirstLastPara="0" vert="horz" wrap="square" lIns="1445443" tIns="65723" rIns="65723" bIns="65723" numCol="1" spcCol="1270" anchor="t" anchorCtr="0">
              <a:noAutofit/>
            </a:bodyPr>
            <a:lstStyle/>
            <a:p>
              <a:pPr defTabSz="766744">
                <a:lnSpc>
                  <a:spcPct val="90000"/>
                </a:lnSpc>
                <a:spcBef>
                  <a:spcPct val="0"/>
                </a:spcBef>
                <a:spcAft>
                  <a:spcPct val="35000"/>
                </a:spcAft>
              </a:pPr>
              <a:r>
                <a:rPr lang="en-US" sz="1350" b="1" dirty="0">
                  <a:solidFill>
                    <a:schemeClr val="tx1"/>
                  </a:solidFill>
                  <a:latin typeface="Calibri" panose="020F0502020204030204" pitchFamily="34" charset="0"/>
                </a:rPr>
                <a:t>United States</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Canadian Collaborating Partner of the US National Clinical Trials Network (NCTN) and partner with US Groups</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Cancer Research Institute</a:t>
              </a:r>
            </a:p>
          </p:txBody>
        </p:sp>
      </p:grpSp>
      <p:pic>
        <p:nvPicPr>
          <p:cNvPr id="5" name="Picture 4"/>
          <p:cNvPicPr>
            <a:picLocks noChangeAspect="1"/>
          </p:cNvPicPr>
          <p:nvPr/>
        </p:nvPicPr>
        <p:blipFill>
          <a:blip r:embed="rId3"/>
          <a:stretch>
            <a:fillRect/>
          </a:stretch>
        </p:blipFill>
        <p:spPr>
          <a:xfrm>
            <a:off x="502799" y="2165067"/>
            <a:ext cx="1148298" cy="602856"/>
          </a:xfrm>
          <a:prstGeom prst="rect">
            <a:avLst/>
          </a:prstGeom>
        </p:spPr>
      </p:pic>
      <p:pic>
        <p:nvPicPr>
          <p:cNvPr id="7" name="Picture 6"/>
          <p:cNvPicPr>
            <a:picLocks noChangeAspect="1"/>
          </p:cNvPicPr>
          <p:nvPr/>
        </p:nvPicPr>
        <p:blipFill>
          <a:blip r:embed="rId4"/>
          <a:stretch>
            <a:fillRect/>
          </a:stretch>
        </p:blipFill>
        <p:spPr>
          <a:xfrm>
            <a:off x="466397" y="888874"/>
            <a:ext cx="1148298" cy="571453"/>
          </a:xfrm>
          <a:prstGeom prst="rect">
            <a:avLst/>
          </a:prstGeom>
        </p:spPr>
      </p:pic>
      <p:sp>
        <p:nvSpPr>
          <p:cNvPr id="9" name="Title 1"/>
          <p:cNvSpPr txBox="1">
            <a:spLocks/>
          </p:cNvSpPr>
          <p:nvPr/>
        </p:nvSpPr>
        <p:spPr>
          <a:xfrm>
            <a:off x="302092" y="368327"/>
            <a:ext cx="8311220" cy="4114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US" sz="2700" dirty="0">
                <a:solidFill>
                  <a:srgbClr val="669933"/>
                </a:solidFill>
                <a:latin typeface="+mj-lt"/>
              </a:rPr>
              <a:t>Preferred Partner for National and International Groups</a:t>
            </a:r>
          </a:p>
        </p:txBody>
      </p:sp>
      <p:sp>
        <p:nvSpPr>
          <p:cNvPr id="13" name="Rounded Rectangle 12"/>
          <p:cNvSpPr/>
          <p:nvPr/>
        </p:nvSpPr>
        <p:spPr>
          <a:xfrm flipV="1">
            <a:off x="6023007" y="5659916"/>
            <a:ext cx="141772" cy="2111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11" descr="Image result for clipart gl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397" y="3339239"/>
            <a:ext cx="971550" cy="871452"/>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302092" y="3323022"/>
            <a:ext cx="8556158" cy="1409921"/>
          </a:xfrm>
          <a:custGeom>
            <a:avLst/>
            <a:gdLst>
              <a:gd name="connsiteX0" fmla="*/ 0 w 11025996"/>
              <a:gd name="connsiteY0" fmla="*/ 309791 h 3097907"/>
              <a:gd name="connsiteX1" fmla="*/ 309791 w 11025996"/>
              <a:gd name="connsiteY1" fmla="*/ 0 h 3097907"/>
              <a:gd name="connsiteX2" fmla="*/ 10716205 w 11025996"/>
              <a:gd name="connsiteY2" fmla="*/ 0 h 3097907"/>
              <a:gd name="connsiteX3" fmla="*/ 11025996 w 11025996"/>
              <a:gd name="connsiteY3" fmla="*/ 309791 h 3097907"/>
              <a:gd name="connsiteX4" fmla="*/ 11025996 w 11025996"/>
              <a:gd name="connsiteY4" fmla="*/ 2788116 h 3097907"/>
              <a:gd name="connsiteX5" fmla="*/ 10716205 w 11025996"/>
              <a:gd name="connsiteY5" fmla="*/ 3097907 h 3097907"/>
              <a:gd name="connsiteX6" fmla="*/ 309791 w 11025996"/>
              <a:gd name="connsiteY6" fmla="*/ 3097907 h 3097907"/>
              <a:gd name="connsiteX7" fmla="*/ 0 w 11025996"/>
              <a:gd name="connsiteY7" fmla="*/ 2788116 h 3097907"/>
              <a:gd name="connsiteX8" fmla="*/ 0 w 11025996"/>
              <a:gd name="connsiteY8" fmla="*/ 309791 h 30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5996" h="3097907">
                <a:moveTo>
                  <a:pt x="0" y="309791"/>
                </a:moveTo>
                <a:cubicBezTo>
                  <a:pt x="0" y="138698"/>
                  <a:pt x="138698" y="0"/>
                  <a:pt x="309791" y="0"/>
                </a:cubicBezTo>
                <a:lnTo>
                  <a:pt x="10716205" y="0"/>
                </a:lnTo>
                <a:cubicBezTo>
                  <a:pt x="10887298" y="0"/>
                  <a:pt x="11025996" y="138698"/>
                  <a:pt x="11025996" y="309791"/>
                </a:cubicBezTo>
                <a:lnTo>
                  <a:pt x="11025996" y="2788116"/>
                </a:lnTo>
                <a:cubicBezTo>
                  <a:pt x="11025996" y="2959209"/>
                  <a:pt x="10887298" y="3097907"/>
                  <a:pt x="10716205" y="3097907"/>
                </a:cubicBezTo>
                <a:lnTo>
                  <a:pt x="309791" y="3097907"/>
                </a:lnTo>
                <a:cubicBezTo>
                  <a:pt x="138698" y="3097907"/>
                  <a:pt x="0" y="2959209"/>
                  <a:pt x="0" y="2788116"/>
                </a:cubicBezTo>
                <a:lnTo>
                  <a:pt x="0" y="309791"/>
                </a:lnTo>
                <a:close/>
              </a:path>
            </a:pathLst>
          </a:custGeom>
          <a:noFill/>
          <a:ln>
            <a:solidFill>
              <a:srgbClr val="51913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71600" tIns="51435" rIns="51436" bIns="51435" numCol="1" spcCol="1270" anchor="t" anchorCtr="0">
            <a:noAutofit/>
          </a:bodyPr>
          <a:lstStyle/>
          <a:p>
            <a:pPr defTabSz="600075">
              <a:lnSpc>
                <a:spcPct val="90000"/>
              </a:lnSpc>
              <a:spcBef>
                <a:spcPct val="0"/>
              </a:spcBef>
              <a:spcAft>
                <a:spcPct val="35000"/>
              </a:spcAft>
            </a:pPr>
            <a:r>
              <a:rPr lang="en-US" sz="1350" b="1" dirty="0">
                <a:solidFill>
                  <a:schemeClr val="tx1"/>
                </a:solidFill>
                <a:latin typeface="Calibri" panose="020F0502020204030204" pitchFamily="34" charset="0"/>
              </a:rPr>
              <a:t>International</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European Organization for the Research and Treatment of Cancer</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Medical Research Council, University College London, Southampton </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International Rare Cancer Initiative </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Gynecologic Cancer Intergroup Group</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Breast International Group</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Australia – University of Sydney NHMRC, AGITG, ALTG, TROG, ANZUP </a:t>
            </a:r>
          </a:p>
        </p:txBody>
      </p:sp>
      <p:sp>
        <p:nvSpPr>
          <p:cNvPr id="15" name="Rectangle 14"/>
          <p:cNvSpPr/>
          <p:nvPr/>
        </p:nvSpPr>
        <p:spPr>
          <a:xfrm>
            <a:off x="5622131" y="3587362"/>
            <a:ext cx="4572000" cy="1086067"/>
          </a:xfrm>
          <a:prstGeom prst="rect">
            <a:avLst/>
          </a:prstGeom>
        </p:spPr>
        <p:txBody>
          <a:bodyPr>
            <a:spAutoFit/>
          </a:bodyPr>
          <a:lstStyle/>
          <a:p>
            <a:pPr marL="175022" indent="-175022" defTabSz="466725">
              <a:lnSpc>
                <a:spcPct val="90000"/>
              </a:lnSpc>
              <a:spcBef>
                <a:spcPct val="0"/>
              </a:spcBef>
              <a:spcAft>
                <a:spcPct val="15000"/>
              </a:spcAft>
              <a:buFontTx/>
              <a:buChar char="••"/>
            </a:pPr>
            <a:r>
              <a:rPr lang="en-US" sz="1050" dirty="0">
                <a:latin typeface="Calibri" panose="020F0502020204030204" pitchFamily="34" charset="0"/>
              </a:rPr>
              <a:t>France – UNICANCER, IFCT</a:t>
            </a:r>
          </a:p>
          <a:p>
            <a:pPr marL="175022" indent="-175022" defTabSz="466725">
              <a:lnSpc>
                <a:spcPct val="90000"/>
              </a:lnSpc>
              <a:spcBef>
                <a:spcPct val="0"/>
              </a:spcBef>
              <a:spcAft>
                <a:spcPct val="15000"/>
              </a:spcAft>
              <a:buChar char="••"/>
            </a:pPr>
            <a:r>
              <a:rPr lang="en-US" sz="1050" dirty="0">
                <a:latin typeface="Calibri" panose="020F0502020204030204" pitchFamily="34" charset="0"/>
              </a:rPr>
              <a:t>Spain – SLCG, </a:t>
            </a:r>
            <a:r>
              <a:rPr lang="en-US" sz="1050" dirty="0" err="1">
                <a:latin typeface="Calibri" panose="020F0502020204030204" pitchFamily="34" charset="0"/>
              </a:rPr>
              <a:t>Cris</a:t>
            </a:r>
            <a:r>
              <a:rPr lang="en-US" sz="1050" dirty="0">
                <a:latin typeface="Calibri" panose="020F0502020204030204" pitchFamily="34" charset="0"/>
              </a:rPr>
              <a:t> Foundation</a:t>
            </a:r>
          </a:p>
          <a:p>
            <a:pPr marL="175022" indent="-175022" defTabSz="466725">
              <a:lnSpc>
                <a:spcPct val="90000"/>
              </a:lnSpc>
              <a:spcBef>
                <a:spcPct val="0"/>
              </a:spcBef>
              <a:spcAft>
                <a:spcPct val="15000"/>
              </a:spcAft>
              <a:buChar char="••"/>
            </a:pPr>
            <a:r>
              <a:rPr lang="en-US" sz="1050" dirty="0">
                <a:latin typeface="Calibri" panose="020F0502020204030204" pitchFamily="34" charset="0"/>
              </a:rPr>
              <a:t>Netherlands - NVALT</a:t>
            </a:r>
          </a:p>
          <a:p>
            <a:pPr marL="175022" indent="-175022" defTabSz="466725">
              <a:lnSpc>
                <a:spcPct val="90000"/>
              </a:lnSpc>
              <a:spcBef>
                <a:spcPct val="0"/>
              </a:spcBef>
              <a:spcAft>
                <a:spcPct val="15000"/>
              </a:spcAft>
              <a:buChar char="••"/>
            </a:pPr>
            <a:r>
              <a:rPr lang="en-US" sz="1050" dirty="0">
                <a:latin typeface="Calibri" panose="020F0502020204030204" pitchFamily="34" charset="0"/>
              </a:rPr>
              <a:t>Italy – National Cancer Institute of Naples</a:t>
            </a:r>
          </a:p>
          <a:p>
            <a:pPr marL="175022" indent="-175022" defTabSz="466725">
              <a:lnSpc>
                <a:spcPct val="90000"/>
              </a:lnSpc>
              <a:spcBef>
                <a:spcPct val="0"/>
              </a:spcBef>
              <a:spcAft>
                <a:spcPct val="15000"/>
              </a:spcAft>
              <a:buChar char="••"/>
            </a:pPr>
            <a:r>
              <a:rPr lang="en-US" sz="1050" dirty="0">
                <a:latin typeface="Calibri" panose="020F0502020204030204" pitchFamily="34" charset="0"/>
              </a:rPr>
              <a:t>Asia – Chinese University of Hong Kong</a:t>
            </a:r>
          </a:p>
          <a:p>
            <a:pPr marL="175022" indent="-175022" defTabSz="466725">
              <a:lnSpc>
                <a:spcPct val="90000"/>
              </a:lnSpc>
              <a:spcBef>
                <a:spcPct val="0"/>
              </a:spcBef>
              <a:spcAft>
                <a:spcPct val="15000"/>
              </a:spcAft>
              <a:buChar char="••"/>
            </a:pPr>
            <a:r>
              <a:rPr lang="en-US" sz="1050" dirty="0">
                <a:latin typeface="Calibri" panose="020F0502020204030204" pitchFamily="34" charset="0"/>
              </a:rPr>
              <a:t>Consortia - Lung Immunotherapy NSCLC Consortium</a:t>
            </a:r>
            <a:endParaRPr lang="en-US" sz="1050" i="1" dirty="0">
              <a:latin typeface="Calibri" panose="020F0502020204030204" pitchFamily="34" charset="0"/>
            </a:endParaRPr>
          </a:p>
        </p:txBody>
      </p:sp>
    </p:spTree>
    <p:extLst>
      <p:ext uri="{BB962C8B-B14F-4D97-AF65-F5344CB8AC3E}">
        <p14:creationId xmlns:p14="http://schemas.microsoft.com/office/powerpoint/2010/main" val="303475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123478"/>
            <a:ext cx="8649023" cy="411480"/>
          </a:xfrm>
        </p:spPr>
        <p:txBody>
          <a:bodyPr>
            <a:normAutofit fontScale="90000"/>
          </a:bodyPr>
          <a:lstStyle/>
          <a:p>
            <a:r>
              <a:rPr lang="en-US" b="1" dirty="0"/>
              <a:t>CCTG Research is Innovative, and Leads to Advances</a:t>
            </a:r>
          </a:p>
        </p:txBody>
      </p:sp>
      <p:sp>
        <p:nvSpPr>
          <p:cNvPr id="3" name="Content Placeholder 2"/>
          <p:cNvSpPr>
            <a:spLocks noGrp="1"/>
          </p:cNvSpPr>
          <p:nvPr>
            <p:ph idx="1"/>
          </p:nvPr>
        </p:nvSpPr>
        <p:spPr>
          <a:xfrm>
            <a:off x="171451" y="840194"/>
            <a:ext cx="3932695" cy="2000250"/>
          </a:xfrm>
        </p:spPr>
        <p:txBody>
          <a:bodyPr>
            <a:noAutofit/>
          </a:bodyPr>
          <a:lstStyle/>
          <a:p>
            <a:pPr marL="0" lvl="1" indent="0">
              <a:buNone/>
            </a:pPr>
            <a:r>
              <a:rPr lang="en-US" sz="2100" dirty="0">
                <a:ea typeface="MS Mincho" panose="02020609040205080304" pitchFamily="49" charset="-128"/>
                <a:cs typeface="Calibri" panose="020F0502020204030204" pitchFamily="34" charset="0"/>
              </a:rPr>
              <a:t>2017-2022</a:t>
            </a:r>
          </a:p>
          <a:p>
            <a:pPr marL="169767" lvl="1" indent="-173831"/>
            <a:r>
              <a:rPr lang="en-US" sz="2100" dirty="0">
                <a:ea typeface="MS Mincho" panose="02020609040205080304" pitchFamily="49" charset="-128"/>
                <a:cs typeface="Calibri" panose="020F0502020204030204" pitchFamily="34" charset="0"/>
              </a:rPr>
              <a:t>211 active trials </a:t>
            </a:r>
          </a:p>
          <a:p>
            <a:pPr marL="512667" lvl="2" indent="-173831"/>
            <a:r>
              <a:rPr lang="en-US" sz="1800" dirty="0">
                <a:ea typeface="MS Mincho" panose="02020609040205080304" pitchFamily="49" charset="-128"/>
                <a:cs typeface="Calibri" panose="020F0502020204030204" pitchFamily="34" charset="0"/>
              </a:rPr>
              <a:t>138 accruing, 66 opened</a:t>
            </a:r>
          </a:p>
          <a:p>
            <a:pPr marL="512667" lvl="2" indent="-173831"/>
            <a:r>
              <a:rPr lang="en-US" sz="1800" dirty="0">
                <a:ea typeface="MS Mincho" panose="02020609040205080304" pitchFamily="49" charset="-128"/>
                <a:cs typeface="Calibri" panose="020F0502020204030204" pitchFamily="34" charset="0"/>
              </a:rPr>
              <a:t>15,000 patients accrued</a:t>
            </a:r>
          </a:p>
          <a:p>
            <a:pPr marL="512667" lvl="2" indent="-173831"/>
            <a:r>
              <a:rPr lang="en-US" sz="1800" dirty="0">
                <a:ea typeface="MS Mincho" panose="02020609040205080304" pitchFamily="49" charset="-128"/>
                <a:cs typeface="Calibri" panose="020F0502020204030204" pitchFamily="34" charset="0"/>
              </a:rPr>
              <a:t>Biospecimens, PROs, economic analyses</a:t>
            </a:r>
          </a:p>
          <a:p>
            <a:pPr marL="169767" lvl="1" indent="-173831"/>
            <a:r>
              <a:rPr lang="en-US" sz="2100" dirty="0">
                <a:ea typeface="MS Mincho" panose="02020609040205080304" pitchFamily="49" charset="-128"/>
                <a:cs typeface="Calibri" panose="020F0502020204030204" pitchFamily="34" charset="0"/>
              </a:rPr>
              <a:t>21 late phase trial analyses</a:t>
            </a:r>
          </a:p>
          <a:p>
            <a:pPr marL="512667" lvl="2" indent="-173831"/>
            <a:r>
              <a:rPr lang="en-US" sz="1800" dirty="0">
                <a:ea typeface="MS Mincho" panose="02020609040205080304" pitchFamily="49" charset="-128"/>
                <a:cs typeface="Calibri" panose="020F0502020204030204" pitchFamily="34" charset="0"/>
              </a:rPr>
              <a:t>14 practice changing trials</a:t>
            </a:r>
          </a:p>
          <a:p>
            <a:pPr marL="512667" lvl="2" indent="-173831"/>
            <a:r>
              <a:rPr lang="en-US" sz="1800" dirty="0">
                <a:ea typeface="MS Mincho" panose="02020609040205080304" pitchFamily="49" charset="-128"/>
                <a:cs typeface="Calibri" panose="020F0502020204030204" pitchFamily="34" charset="0"/>
              </a:rPr>
              <a:t>+Trials results support new research</a:t>
            </a:r>
          </a:p>
          <a:p>
            <a:pPr marL="512667" lvl="2" indent="-173831"/>
            <a:r>
              <a:rPr lang="en-US" sz="1800" dirty="0">
                <a:ea typeface="MS Mincho" panose="02020609040205080304" pitchFamily="49" charset="-128"/>
                <a:cs typeface="Calibri" panose="020F0502020204030204" pitchFamily="34" charset="0"/>
              </a:rPr>
              <a:t>Meta-analysis, secondary research projects</a:t>
            </a:r>
          </a:p>
          <a:p>
            <a:pPr marL="0" lvl="1" indent="0">
              <a:buNone/>
            </a:pPr>
            <a:endParaRPr lang="en-US" sz="2100" dirty="0">
              <a:ea typeface="MS Mincho" panose="02020609040205080304" pitchFamily="49" charset="-128"/>
              <a:cs typeface="Calibri" panose="020F0502020204030204" pitchFamily="34" charset="0"/>
            </a:endParaRPr>
          </a:p>
        </p:txBody>
      </p:sp>
      <p:pic>
        <p:nvPicPr>
          <p:cNvPr id="7" name="Picture 6"/>
          <p:cNvPicPr>
            <a:picLocks noChangeAspect="1"/>
          </p:cNvPicPr>
          <p:nvPr/>
        </p:nvPicPr>
        <p:blipFill rotWithShape="1">
          <a:blip r:embed="rId3"/>
          <a:srcRect l="1768" t="3097" r="16283" b="3096"/>
          <a:stretch/>
        </p:blipFill>
        <p:spPr>
          <a:xfrm>
            <a:off x="4256222" y="840194"/>
            <a:ext cx="4591373" cy="3463112"/>
          </a:xfrm>
          <a:prstGeom prst="rect">
            <a:avLst/>
          </a:prstGeom>
          <a:ln>
            <a:solidFill>
              <a:srgbClr val="92D050"/>
            </a:solidFill>
          </a:ln>
        </p:spPr>
      </p:pic>
    </p:spTree>
    <p:extLst>
      <p:ext uri="{BB962C8B-B14F-4D97-AF65-F5344CB8AC3E}">
        <p14:creationId xmlns:p14="http://schemas.microsoft.com/office/powerpoint/2010/main" val="393376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CCTG Web of Science Citation Reports</a:t>
            </a:r>
          </a:p>
        </p:txBody>
      </p:sp>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8</a:t>
            </a:fld>
            <a:endParaRPr lang="en-US"/>
          </a:p>
        </p:txBody>
      </p:sp>
      <p:pic>
        <p:nvPicPr>
          <p:cNvPr id="7" name="Picture 6"/>
          <p:cNvPicPr>
            <a:picLocks noChangeAspect="1"/>
          </p:cNvPicPr>
          <p:nvPr/>
        </p:nvPicPr>
        <p:blipFill>
          <a:blip r:embed="rId3"/>
          <a:stretch>
            <a:fillRect/>
          </a:stretch>
        </p:blipFill>
        <p:spPr>
          <a:xfrm>
            <a:off x="4515673" y="1049087"/>
            <a:ext cx="4244605" cy="3045326"/>
          </a:xfrm>
          <a:prstGeom prst="rect">
            <a:avLst/>
          </a:prstGeom>
        </p:spPr>
      </p:pic>
      <p:pic>
        <p:nvPicPr>
          <p:cNvPr id="11" name="Picture 10"/>
          <p:cNvPicPr>
            <a:picLocks noChangeAspect="1"/>
          </p:cNvPicPr>
          <p:nvPr/>
        </p:nvPicPr>
        <p:blipFill rotWithShape="1">
          <a:blip r:embed="rId4"/>
          <a:srcRect b="1207"/>
          <a:stretch/>
        </p:blipFill>
        <p:spPr>
          <a:xfrm>
            <a:off x="240043" y="1049088"/>
            <a:ext cx="4189337" cy="3008563"/>
          </a:xfrm>
          <a:prstGeom prst="rect">
            <a:avLst/>
          </a:prstGeom>
        </p:spPr>
      </p:pic>
      <p:sp>
        <p:nvSpPr>
          <p:cNvPr id="12" name="TextBox 11"/>
          <p:cNvSpPr txBox="1"/>
          <p:nvPr/>
        </p:nvSpPr>
        <p:spPr>
          <a:xfrm>
            <a:off x="1485901" y="742950"/>
            <a:ext cx="942887" cy="300082"/>
          </a:xfrm>
          <a:prstGeom prst="rect">
            <a:avLst/>
          </a:prstGeom>
          <a:noFill/>
        </p:spPr>
        <p:txBody>
          <a:bodyPr wrap="none" rtlCol="0">
            <a:spAutoFit/>
          </a:bodyPr>
          <a:lstStyle/>
          <a:p>
            <a:r>
              <a:rPr lang="en-US" sz="1350" dirty="0">
                <a:latin typeface="Calibri" panose="020F0502020204030204" pitchFamily="34" charset="0"/>
                <a:cs typeface="Calibri" panose="020F0502020204030204" pitchFamily="34" charset="0"/>
              </a:rPr>
              <a:t>1980-2021</a:t>
            </a:r>
          </a:p>
        </p:txBody>
      </p:sp>
      <p:sp>
        <p:nvSpPr>
          <p:cNvPr id="13" name="TextBox 12"/>
          <p:cNvSpPr txBox="1"/>
          <p:nvPr/>
        </p:nvSpPr>
        <p:spPr>
          <a:xfrm>
            <a:off x="6276724" y="742950"/>
            <a:ext cx="942887" cy="300082"/>
          </a:xfrm>
          <a:prstGeom prst="rect">
            <a:avLst/>
          </a:prstGeom>
          <a:noFill/>
        </p:spPr>
        <p:txBody>
          <a:bodyPr wrap="none" rtlCol="0">
            <a:spAutoFit/>
          </a:bodyPr>
          <a:lstStyle/>
          <a:p>
            <a:r>
              <a:rPr lang="en-US" sz="1350" dirty="0">
                <a:latin typeface="Calibri" panose="020F0502020204030204" pitchFamily="34" charset="0"/>
                <a:cs typeface="Calibri" panose="020F0502020204030204" pitchFamily="34" charset="0"/>
              </a:rPr>
              <a:t>2017-2021</a:t>
            </a:r>
          </a:p>
        </p:txBody>
      </p:sp>
    </p:spTree>
    <p:extLst>
      <p:ext uri="{BB962C8B-B14F-4D97-AF65-F5344CB8AC3E}">
        <p14:creationId xmlns:p14="http://schemas.microsoft.com/office/powerpoint/2010/main" val="192035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a:t>Trial Impact – Examples</a:t>
            </a:r>
          </a:p>
        </p:txBody>
      </p:sp>
      <p:sp>
        <p:nvSpPr>
          <p:cNvPr id="3" name="Content Placeholder 2"/>
          <p:cNvSpPr>
            <a:spLocks noGrp="1"/>
          </p:cNvSpPr>
          <p:nvPr>
            <p:ph idx="1"/>
          </p:nvPr>
        </p:nvSpPr>
        <p:spPr/>
        <p:txBody>
          <a:bodyPr>
            <a:normAutofit fontScale="85000" lnSpcReduction="20000"/>
          </a:bodyPr>
          <a:lstStyle/>
          <a:p>
            <a:pPr marL="173831" indent="-173831" defTabSz="685800" eaLnBrk="0" fontAlgn="base" hangingPunct="0">
              <a:spcBef>
                <a:spcPct val="0"/>
              </a:spcBef>
              <a:spcAft>
                <a:spcPct val="0"/>
              </a:spcAft>
              <a:buFontTx/>
              <a:buChar char="•"/>
            </a:pPr>
            <a:r>
              <a:rPr lang="en-US" altLang="en-US" dirty="0">
                <a:cs typeface="Calibri" panose="020F0502020204030204" pitchFamily="34" charset="0"/>
              </a:rPr>
              <a:t>BR.10 </a:t>
            </a:r>
            <a:r>
              <a:rPr lang="en-US" altLang="en-US" dirty="0" err="1">
                <a:cs typeface="Calibri" panose="020F0502020204030204" pitchFamily="34" charset="0"/>
              </a:rPr>
              <a:t>Vinorelbine</a:t>
            </a:r>
            <a:r>
              <a:rPr lang="en-US" altLang="en-US" dirty="0">
                <a:cs typeface="Calibri" panose="020F0502020204030204" pitchFamily="34" charset="0"/>
              </a:rPr>
              <a:t> + Cisplatin vs. Observation in Resected Non–Small-Cell Lung Cancer.</a:t>
            </a:r>
          </a:p>
          <a:p>
            <a:pPr marL="511969" lvl="2" indent="-347663" defTabSz="685800" eaLnBrk="0" fontAlgn="base" hangingPunct="0">
              <a:spcBef>
                <a:spcPct val="0"/>
              </a:spcBef>
              <a:spcAft>
                <a:spcPct val="0"/>
              </a:spcAft>
              <a:buFontTx/>
              <a:buChar char="•"/>
            </a:pPr>
            <a:r>
              <a:rPr lang="en-US" altLang="en-US" dirty="0">
                <a:cs typeface="Calibri" panose="020F0502020204030204" pitchFamily="34" charset="0"/>
              </a:rPr>
              <a:t>Published NEJM 2005; Cited 2085 times</a:t>
            </a:r>
          </a:p>
          <a:p>
            <a:pPr marL="511969" lvl="2" indent="-347663" defTabSz="685800" eaLnBrk="0" fontAlgn="base" hangingPunct="0">
              <a:spcBef>
                <a:spcPct val="0"/>
              </a:spcBef>
              <a:spcAft>
                <a:spcPct val="0"/>
              </a:spcAft>
              <a:buFontTx/>
              <a:buChar char="•"/>
            </a:pPr>
            <a:r>
              <a:rPr lang="en-US" altLang="en-US" dirty="0">
                <a:cs typeface="Calibri" panose="020F0502020204030204" pitchFamily="34" charset="0"/>
              </a:rPr>
              <a:t>Total journal publications = 38; 230 unique authors, 89 institutions, 13 Countries)</a:t>
            </a:r>
          </a:p>
          <a:p>
            <a:pPr marL="511969" lvl="2" indent="-347663" defTabSz="685800" eaLnBrk="0" fontAlgn="base" hangingPunct="0">
              <a:spcBef>
                <a:spcPct val="0"/>
              </a:spcBef>
              <a:spcAft>
                <a:spcPct val="0"/>
              </a:spcAft>
              <a:buFontTx/>
              <a:buChar char="•"/>
            </a:pPr>
            <a:r>
              <a:rPr lang="en-US" altLang="en-US" dirty="0">
                <a:cs typeface="Calibri" panose="020F0502020204030204" pitchFamily="34" charset="0"/>
              </a:rPr>
              <a:t>LACE-BIO Consortium</a:t>
            </a:r>
          </a:p>
          <a:p>
            <a:pPr marL="511969" lvl="2" indent="-347663" defTabSz="685800" eaLnBrk="0" fontAlgn="base" hangingPunct="0">
              <a:spcBef>
                <a:spcPct val="0"/>
              </a:spcBef>
              <a:spcAft>
                <a:spcPct val="0"/>
              </a:spcAft>
              <a:buFontTx/>
              <a:buChar char="•"/>
            </a:pPr>
            <a:r>
              <a:rPr lang="en-US" altLang="en-US" dirty="0">
                <a:cs typeface="Calibri" panose="020F0502020204030204" pitchFamily="34" charset="0"/>
              </a:rPr>
              <a:t>CCTG BR.19, BR.31 Adjuvant Trials</a:t>
            </a:r>
          </a:p>
          <a:p>
            <a:endParaRPr lang="en-US" dirty="0"/>
          </a:p>
          <a:p>
            <a:r>
              <a:rPr lang="en-US" dirty="0"/>
              <a:t>LY.12 randomized phase III trial </a:t>
            </a:r>
          </a:p>
          <a:p>
            <a:pPr lvl="2"/>
            <a:r>
              <a:rPr lang="en-US" dirty="0"/>
              <a:t>Published JCO 2014; Cited 205</a:t>
            </a:r>
          </a:p>
          <a:p>
            <a:pPr lvl="2"/>
            <a:r>
              <a:rPr lang="en-US" dirty="0"/>
              <a:t>Total publications = 18</a:t>
            </a:r>
          </a:p>
          <a:p>
            <a:pPr lvl="2"/>
            <a:r>
              <a:rPr lang="en-US" dirty="0"/>
              <a:t>SCHOLAR-1 Meta-analysis Blood 2017</a:t>
            </a:r>
          </a:p>
          <a:p>
            <a:pPr lvl="2"/>
            <a:r>
              <a:rPr lang="en-US" dirty="0"/>
              <a:t>Dataset used as the historical dataset for single-arm CAR T cell therapy trials to support their approvals.</a:t>
            </a:r>
          </a:p>
          <a:p>
            <a:pPr lvl="2"/>
            <a:r>
              <a:rPr lang="en-US" dirty="0"/>
              <a:t>Led to CCTG LY.17, LY.18 and LIFE trials</a:t>
            </a:r>
          </a:p>
        </p:txBody>
      </p:sp>
      <p:sp>
        <p:nvSpPr>
          <p:cNvPr id="4" name="Slide Number Placeholder 3"/>
          <p:cNvSpPr>
            <a:spLocks noGrp="1"/>
          </p:cNvSpPr>
          <p:nvPr>
            <p:ph type="sldNum" sz="quarter" idx="12"/>
          </p:nvPr>
        </p:nvSpPr>
        <p:spPr/>
        <p:txBody>
          <a:bodyPr>
            <a:normAutofit lnSpcReduction="10000"/>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210491008"/>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CCTG_PowerPoint_Template_Bilingual_4x3">
  <a:themeElements>
    <a:clrScheme name="Custom 1">
      <a:dk1>
        <a:srgbClr val="000000"/>
      </a:dk1>
      <a:lt1>
        <a:srgbClr val="FFFFFF"/>
      </a:lt1>
      <a:dk2>
        <a:srgbClr val="434342"/>
      </a:dk2>
      <a:lt2>
        <a:srgbClr val="CDD7D9"/>
      </a:lt2>
      <a:accent1>
        <a:srgbClr val="519136"/>
      </a:accent1>
      <a:accent2>
        <a:srgbClr val="CBD9B2"/>
      </a:accent2>
      <a:accent3>
        <a:srgbClr val="E5ECD8"/>
      </a:accent3>
      <a:accent4>
        <a:srgbClr val="7C984A"/>
      </a:accent4>
      <a:accent5>
        <a:srgbClr val="C2AD8D"/>
      </a:accent5>
      <a:accent6>
        <a:srgbClr val="506E94"/>
      </a:accent6>
      <a:hlink>
        <a:srgbClr val="519136"/>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CCTG_PowerPoint_Template_English_16x9.potx</Template>
  <TotalTime>17604</TotalTime>
  <Words>2537</Words>
  <Application>Microsoft Office PowerPoint</Application>
  <PresentationFormat>On-screen Show (16:9)</PresentationFormat>
  <Paragraphs>400</Paragraphs>
  <Slides>21</Slides>
  <Notes>18</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Arial</vt:lpstr>
      <vt:lpstr>Avenir Black</vt:lpstr>
      <vt:lpstr>Avenir Heavy</vt:lpstr>
      <vt:lpstr>Calibri</vt:lpstr>
      <vt:lpstr>Calibri Light</vt:lpstr>
      <vt:lpstr>Franklin Gothic Book</vt:lpstr>
      <vt:lpstr>Franklin Gothic Medium</vt:lpstr>
      <vt:lpstr>Myriad Pro</vt:lpstr>
      <vt:lpstr>Symbol</vt:lpstr>
      <vt:lpstr>Wingdings</vt:lpstr>
      <vt:lpstr>1_Office Theme</vt:lpstr>
      <vt:lpstr>1_Custom Design</vt:lpstr>
      <vt:lpstr>1_CCTG_PowerPoint_Template_Bilingual_16x9</vt:lpstr>
      <vt:lpstr>CCTG_PowerPoint_Template_Bilingual_16x9</vt:lpstr>
      <vt:lpstr>CCTG_PowerPoint_Template_Bilingual_4x3</vt:lpstr>
      <vt:lpstr>Office Theme</vt:lpstr>
      <vt:lpstr>PowerPoint Presentation</vt:lpstr>
      <vt:lpstr>Educational Objectives</vt:lpstr>
      <vt:lpstr>PowerPoint Presentation</vt:lpstr>
      <vt:lpstr>CCTG – Key Milestones</vt:lpstr>
      <vt:lpstr>Canadian Cancer Trials Group</vt:lpstr>
      <vt:lpstr>PowerPoint Presentation</vt:lpstr>
      <vt:lpstr>CCTG Research is Innovative, and Leads to Advances</vt:lpstr>
      <vt:lpstr>CCTG Web of Science Citation Reports</vt:lpstr>
      <vt:lpstr>Trial Impact – Examples</vt:lpstr>
      <vt:lpstr>Trial methods and results are used by others</vt:lpstr>
      <vt:lpstr>CCTG Research Provides Value and Impact</vt:lpstr>
      <vt:lpstr>New Scientific Priorities will Lead to New Advances</vt:lpstr>
      <vt:lpstr>Key to Success: Highest Calibre Canadian Trialists</vt:lpstr>
      <vt:lpstr>CCTG Leaders by Province</vt:lpstr>
      <vt:lpstr>Investigators by Discipline</vt:lpstr>
      <vt:lpstr>Young Investigator Education + Training &gt; 300 Students and Investigators 2016-2021</vt:lpstr>
      <vt:lpstr>Trainees and Investigators become Leaders</vt:lpstr>
      <vt:lpstr>CCTG “Firsts”</vt:lpstr>
      <vt:lpstr>Notable CCTG Trials</vt:lpstr>
      <vt:lpstr>CCTG Trials Benefit Canadians</vt:lpstr>
      <vt:lpstr>Key Messages</vt:lpstr>
    </vt:vector>
  </TitlesOfParts>
  <Company>NCIC Clinical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Smith</dc:creator>
  <cp:lastModifiedBy>Yasmin Abdo</cp:lastModifiedBy>
  <cp:revision>728</cp:revision>
  <cp:lastPrinted>2019-09-16T18:45:55Z</cp:lastPrinted>
  <dcterms:created xsi:type="dcterms:W3CDTF">2016-01-26T20:07:45Z</dcterms:created>
  <dcterms:modified xsi:type="dcterms:W3CDTF">2022-08-15T13:50:47Z</dcterms:modified>
</cp:coreProperties>
</file>